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63" r:id="rId3"/>
    <p:sldId id="258" r:id="rId4"/>
    <p:sldId id="257" r:id="rId5"/>
    <p:sldId id="294" r:id="rId6"/>
    <p:sldId id="262" r:id="rId7"/>
    <p:sldId id="265" r:id="rId8"/>
    <p:sldId id="297" r:id="rId9"/>
    <p:sldId id="268" r:id="rId10"/>
    <p:sldId id="269" r:id="rId11"/>
    <p:sldId id="267" r:id="rId12"/>
    <p:sldId id="272" r:id="rId13"/>
    <p:sldId id="273" r:id="rId14"/>
    <p:sldId id="271" r:id="rId15"/>
    <p:sldId id="270" r:id="rId16"/>
    <p:sldId id="260" r:id="rId17"/>
  </p:sldIdLst>
  <p:sldSz cx="12192000" cy="6858000"/>
  <p:notesSz cx="7315200" cy="96012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483"/>
    <a:srgbClr val="003299"/>
    <a:srgbClr val="3770B3"/>
    <a:srgbClr val="7496D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557D-C020-4727-A888-2FE857096B5F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283-AA19-404C-9D75-6A864B38D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41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557D-C020-4727-A888-2FE857096B5F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283-AA19-404C-9D75-6A864B38D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643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557D-C020-4727-A888-2FE857096B5F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283-AA19-404C-9D75-6A864B38D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7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557D-C020-4727-A888-2FE857096B5F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283-AA19-404C-9D75-6A864B38D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015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557D-C020-4727-A888-2FE857096B5F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283-AA19-404C-9D75-6A864B38D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06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557D-C020-4727-A888-2FE857096B5F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283-AA19-404C-9D75-6A864B38D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547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557D-C020-4727-A888-2FE857096B5F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283-AA19-404C-9D75-6A864B38D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497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557D-C020-4727-A888-2FE857096B5F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283-AA19-404C-9D75-6A864B38D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307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557D-C020-4727-A888-2FE857096B5F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283-AA19-404C-9D75-6A864B38D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461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557D-C020-4727-A888-2FE857096B5F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283-AA19-404C-9D75-6A864B38D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329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557D-C020-4727-A888-2FE857096B5F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8283-AA19-404C-9D75-6A864B38D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15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D557D-C020-4727-A888-2FE857096B5F}" type="datetimeFigureOut">
              <a:rPr lang="fi-FI" smtClean="0"/>
              <a:t>20.10.2022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18283-AA19-404C-9D75-6A864B38D2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543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-1" y="1"/>
            <a:ext cx="4950691" cy="685800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fi-FI" dirty="0" smtClean="0">
                <a:solidFill>
                  <a:srgbClr val="FFC000"/>
                </a:solidFill>
              </a:rPr>
              <a:t>9. </a:t>
            </a:r>
            <a:br>
              <a:rPr lang="fi-FI" dirty="0" smtClean="0">
                <a:solidFill>
                  <a:srgbClr val="FFC000"/>
                </a:solidFill>
              </a:rPr>
            </a:br>
            <a:r>
              <a:rPr lang="fi-FI" dirty="0" smtClean="0">
                <a:solidFill>
                  <a:srgbClr val="FFC000"/>
                </a:solidFill>
              </a:rPr>
              <a:t>Neljä </a:t>
            </a:r>
            <a:br>
              <a:rPr lang="fi-FI" dirty="0" smtClean="0">
                <a:solidFill>
                  <a:srgbClr val="FFC000"/>
                </a:solidFill>
              </a:rPr>
            </a:br>
            <a:r>
              <a:rPr lang="fi-FI" dirty="0" smtClean="0">
                <a:solidFill>
                  <a:srgbClr val="FFC000"/>
                </a:solidFill>
              </a:rPr>
              <a:t>vallan </a:t>
            </a:r>
            <a:br>
              <a:rPr lang="fi-FI" dirty="0" smtClean="0">
                <a:solidFill>
                  <a:srgbClr val="FFC000"/>
                </a:solidFill>
              </a:rPr>
            </a:br>
            <a:r>
              <a:rPr lang="fi-FI" dirty="0" smtClean="0">
                <a:solidFill>
                  <a:srgbClr val="FFC000"/>
                </a:solidFill>
              </a:rPr>
              <a:t>linnaketta </a:t>
            </a:r>
            <a:endParaRPr lang="fi-FI" dirty="0">
              <a:solidFill>
                <a:srgbClr val="FFC000"/>
              </a:solidFill>
            </a:endParaRPr>
          </a:p>
        </p:txBody>
      </p:sp>
      <p:pic>
        <p:nvPicPr>
          <p:cNvPr id="15362" name="Picture 2" descr="EU:n toimielimet ja päätöksentek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"/>
          <a:stretch/>
        </p:blipFill>
        <p:spPr bwMode="auto">
          <a:xfrm>
            <a:off x="5273964" y="1217896"/>
            <a:ext cx="6672290" cy="492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233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2458062" y="-3346"/>
            <a:ext cx="9016183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3062177" y="683082"/>
            <a:ext cx="786809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Komission kokoonpano</a:t>
            </a:r>
          </a:p>
          <a:p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Komission poliittisesta johdosta vastaa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komissaarin tiimi eli kollegio. Komissaareja on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__________________. Komissaareista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yksi on komission puheenjohtaja, joka päättää muiden komissaarien vastuualueet. </a:t>
            </a:r>
            <a:endParaRPr lang="fi-FI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i-FI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Komission puheenjohtajan nimittäminen</a:t>
            </a:r>
          </a:p>
          <a:p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EU-maiden johtajat kokoontuvat Eurooppa-neuvoston kokoukseen ja tekevät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 tuloksiin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perustuvan ehdotuksen komission puheenjohtajaksi, jonka pitää saada Euroopan parlamentin enemmistön tuki valinnan vahvistamiseksi.  </a:t>
            </a:r>
          </a:p>
          <a:p>
            <a:endParaRPr lang="fi-F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i-FI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Muiden komissaarien valinta</a:t>
            </a:r>
          </a:p>
          <a:p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Komission puheenjohtajaehdokas valitsee mahdolliset varapuheenjohtajat ja komissaarit EU-maiden tekemien ehdotusten perusteella. EU-maiden johtajien on Eurooppa-neuvostossa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_________________. Kukin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ehdokas käy Euroopan parlamentin kuultavana. Kuulemistilaisuudessa ehdokas esittelee näkemyksiään ja vastaa parlamentin jäsenten esittämiin kysymyksiin. Parlamentti äänestää kaikkien ehdokkaiden hyväksymisestä yhtenä ryhmänä. Lopuksi Eurooppa-neuvosto tekee nimityspäätöksen määräenemmistöllä.</a:t>
            </a:r>
          </a:p>
        </p:txBody>
      </p:sp>
    </p:spTree>
    <p:extLst>
      <p:ext uri="{BB962C8B-B14F-4D97-AF65-F5344CB8AC3E}">
        <p14:creationId xmlns:p14="http://schemas.microsoft.com/office/powerpoint/2010/main" val="2300806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393290" y="-3346"/>
            <a:ext cx="11100619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4251382" y="123390"/>
            <a:ext cx="3777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Euroopan parlamentti 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786582" y="723602"/>
            <a:ext cx="10707327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Euroopan parlamentti on yksi EU:n </a:t>
            </a:r>
            <a:r>
              <a:rPr lang="fi-FI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lainsäädäntöelimistä</a:t>
            </a:r>
            <a:r>
              <a:rPr lang="fi-FI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i-FI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EU-kansalaiset valitsevat sen jäsenet suorilla vaaleilla</a:t>
            </a:r>
            <a:r>
              <a:rPr lang="fi-FI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jotka järjestetään joka viides vuosi. </a:t>
            </a:r>
          </a:p>
          <a:p>
            <a:endParaRPr lang="fi-FI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i-FI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Parlamentin kolme tehtävää: </a:t>
            </a:r>
          </a:p>
          <a:p>
            <a:r>
              <a:rPr lang="fi-FI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Lainsäädäntö</a:t>
            </a:r>
          </a:p>
          <a:p>
            <a:pPr marL="285750" indent="-285750">
              <a:buFontTx/>
              <a:buChar char="-"/>
            </a:pPr>
            <a:r>
              <a:rPr lang="fi-FI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hyväksyy Euroopan komission ehdotuksiin perustuvaa EU-lainsäädäntöä yhdessä EU:n neuvoston kanssa</a:t>
            </a:r>
          </a:p>
          <a:p>
            <a:pPr marL="285750" indent="-285750">
              <a:buFontTx/>
              <a:buChar char="-"/>
            </a:pPr>
            <a:r>
              <a:rPr lang="fi-FI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päättää kansainvälisistä sopimuksista</a:t>
            </a:r>
          </a:p>
          <a:p>
            <a:pPr marL="285750" indent="-285750">
              <a:buFontTx/>
              <a:buChar char="-"/>
            </a:pPr>
            <a:r>
              <a:rPr lang="fi-FI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päättää EU:n laajentumisista</a:t>
            </a:r>
          </a:p>
          <a:p>
            <a:pPr marL="285750" indent="-285750">
              <a:buFontTx/>
              <a:buChar char="-"/>
            </a:pPr>
            <a:r>
              <a:rPr lang="fi-FI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arvioi Euroopan komission työohjelmaa ja pyytää komissiolta lainsäädäntöesityksiä</a:t>
            </a:r>
          </a:p>
          <a:p>
            <a:endParaRPr lang="fi-FI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Valvonta</a:t>
            </a:r>
          </a:p>
          <a:p>
            <a:pPr marL="285750" indent="-285750">
              <a:buFontTx/>
              <a:buChar char="-"/>
            </a:pPr>
            <a:r>
              <a:rPr lang="fi-FI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toimii kaikkien EU:n toimielimien demokraattisena valvojana</a:t>
            </a:r>
          </a:p>
          <a:p>
            <a:pPr marL="285750" indent="-285750">
              <a:buFontTx/>
              <a:buChar char="-"/>
            </a:pPr>
            <a:r>
              <a:rPr lang="fi-FI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valitsee Euroopan komission puheenjohtajan ja hyväksyy uuden komission kokonaisuudessaan; kykenee äänestämään epäluottamuslauseesta ja siten pakottamaan komission eroamaan</a:t>
            </a:r>
          </a:p>
          <a:p>
            <a:pPr marL="285750" indent="-285750">
              <a:buFontTx/>
              <a:buChar char="-"/>
            </a:pPr>
            <a:r>
              <a:rPr lang="fi-FI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myöntää vastuuvapauden eli hyväksyy EU:n talousarvioiden käytön</a:t>
            </a:r>
          </a:p>
          <a:p>
            <a:pPr marL="285750" indent="-285750">
              <a:buFontTx/>
              <a:buChar char="-"/>
            </a:pPr>
            <a:r>
              <a:rPr lang="fi-FI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käsittelee kansalaisten vetoomukset ja tarvittaessa aloittaa tutkinnan</a:t>
            </a:r>
          </a:p>
          <a:p>
            <a:pPr marL="285750" indent="-285750">
              <a:buFontTx/>
              <a:buChar char="-"/>
            </a:pPr>
            <a:r>
              <a:rPr lang="fi-FI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käy rahapoliittista keskustelua Euroopan keskuspankin (EKP:n) kanssa</a:t>
            </a:r>
          </a:p>
          <a:p>
            <a:pPr marL="285750" indent="-285750">
              <a:buFontTx/>
              <a:buChar char="-"/>
            </a:pPr>
            <a:r>
              <a:rPr lang="fi-FI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esittää kysymyksiä komissiolle ja neuvostolle</a:t>
            </a:r>
          </a:p>
          <a:p>
            <a:r>
              <a:rPr lang="fi-FI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tarkkailee vaaleja</a:t>
            </a:r>
          </a:p>
          <a:p>
            <a:endParaRPr lang="fi-FI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III) Talousarvio</a:t>
            </a:r>
          </a:p>
          <a:p>
            <a:r>
              <a:rPr lang="fi-FI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päättää EU:n talousarviosta yhdessä neuvoston kanssa</a:t>
            </a:r>
          </a:p>
          <a:p>
            <a:r>
              <a:rPr lang="fi-FI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hyväksyy EU:n pitkän aikavälin talousarvion eli monivuotisen rahoituskehyksen</a:t>
            </a:r>
          </a:p>
          <a:p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49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1150374" y="-3346"/>
            <a:ext cx="9173497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1524000" y="226142"/>
            <a:ext cx="870154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Kokoonpano</a:t>
            </a:r>
          </a:p>
          <a:p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Maan Euroopan parlamentin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jäsenten (MEP- </a:t>
            </a:r>
            <a:r>
              <a:rPr lang="fi-FI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</a:t>
            </a:r>
            <a:r>
              <a:rPr lang="fi-FI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European </a:t>
            </a:r>
            <a:r>
              <a:rPr lang="fi-FI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Parliament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lukumäärä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määräytyy </a:t>
            </a:r>
            <a:r>
              <a:rPr lang="fi-FI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maan väkiluvun perusteella </a:t>
            </a:r>
            <a:r>
              <a:rPr lang="fi-FI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Suomesta 13 meppiä</a:t>
            </a:r>
            <a:r>
              <a:rPr lang="fi-FI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Jokaisella maalla vähintään kuusi ja enimmillään 96 meppiä. Mepit jakautuvat parlamentissa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 puolueensa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perusteella ja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tätä kautta </a:t>
            </a:r>
            <a:r>
              <a:rPr lang="fi-FI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osallsituvat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parlamentin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päätöksentekoon. </a:t>
            </a:r>
          </a:p>
          <a:p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i-FI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Miten Euroopan parlamentti toimii?</a:t>
            </a:r>
          </a:p>
          <a:p>
            <a:pPr algn="ctr"/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Parlamentin työskentely tapahtuu kahdessa paikassa:</a:t>
            </a:r>
          </a:p>
          <a:p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I) </a:t>
            </a:r>
            <a:r>
              <a:rPr lang="fi-FI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Valiokunnat (</a:t>
            </a:r>
            <a:r>
              <a:rPr lang="fi-FI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lainsäädännön valmistelu)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Parlamentissa on </a:t>
            </a:r>
            <a:r>
              <a:rPr lang="fi-FI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komiteaa ja 2 alavaliokuntaa, joista kussakin käsitellään jotain tiettyä politiikan alaa. Valiokunnat tarkastelevat lainsäädäntöehdotuksia, ja parlamentin jäsenet ja poliittiset ryhmät voivat esittää muutoksia ehdotukseen tai hylätä sen. Myös poliittisissa ryhmissä keskustellaan näistä kysymyksistä.</a:t>
            </a:r>
          </a:p>
          <a:p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II) Täysistunnot</a:t>
            </a:r>
            <a:r>
              <a:rPr lang="fi-FI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i-FI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lainsäädännön hyväksyntä)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Kaikki Euroopan parlamentin jäsenet kokoontuvat täysistuntoon lopulliseen äänestykseen lainsäädäntöehdotuksen ja siihen esitettyjen muutosten hyväksymisestä. Täysistuntoja on yleensä Strasbourgissa neljänä päivänä kuukaudessa, mutta toisinaan Brysselissä järjestetään ylimääräisiä istuntoja.</a:t>
            </a:r>
          </a:p>
          <a:p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Roberta Metsola elected new President of the European Parliament (51828380418) (cropped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r="11632"/>
          <a:stretch/>
        </p:blipFill>
        <p:spPr bwMode="auto">
          <a:xfrm>
            <a:off x="10033193" y="1636233"/>
            <a:ext cx="1950546" cy="33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557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A76D74F-6E6E-4912-9D04-433C4867A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1BFC0F4-255E-4DE7-9B1C-18255C3C0B13}"/>
              </a:ext>
            </a:extLst>
          </p:cNvPr>
          <p:cNvSpPr txBox="1"/>
          <p:nvPr/>
        </p:nvSpPr>
        <p:spPr>
          <a:xfrm>
            <a:off x="2743200" y="115581"/>
            <a:ext cx="7209183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Euroopan parlamentin poliittiset ryhmät vuoden 2019 </a:t>
            </a:r>
            <a:r>
              <a:rPr lang="fi-FI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vaalien ja Brexitin jälkeen:</a:t>
            </a:r>
            <a:r>
              <a:rPr lang="fi-FI" dirty="0" smtClean="0"/>
              <a:t>:</a:t>
            </a:r>
            <a:endParaRPr lang="fi-FI" dirty="0"/>
          </a:p>
        </p:txBody>
      </p:sp>
      <p:pic>
        <p:nvPicPr>
          <p:cNvPr id="2050" name="Picture 2" descr="Parliament's seven political groups | News | European Parlia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06" y="1025235"/>
            <a:ext cx="9833643" cy="554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080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1497496" y="-3346"/>
            <a:ext cx="9899373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4483505" y="83688"/>
            <a:ext cx="2939845" cy="7790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kstiruutu 6"/>
          <p:cNvSpPr txBox="1"/>
          <p:nvPr/>
        </p:nvSpPr>
        <p:spPr>
          <a:xfrm>
            <a:off x="5347950" y="150044"/>
            <a:ext cx="2008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Euroopan unionin </a:t>
            </a:r>
          </a:p>
          <a:p>
            <a:pPr algn="ctr"/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tuomioistuin</a:t>
            </a: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29" y="101906"/>
            <a:ext cx="582387" cy="709783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709530" y="961868"/>
            <a:ext cx="94090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Euroopan unionin tuomioistuin tulkitsee EU-lainsäädäntöä ja varmistaa,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että _________________ ____________________________.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myös ratkaisee EU-maiden ja EU-toimielinten välisiä riita-asioita.</a:t>
            </a:r>
          </a:p>
          <a:p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Tietyissä tapauksissa myös </a:t>
            </a:r>
            <a:r>
              <a:rPr lang="fi-FI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yksityishenkilöt, yritykset ja organisaatiot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voivat viedä asioita Euroopan unionin tuomioistuimeen, jos ne katsovat, että jokin EU-toimielin on rikkonut niiden oikeuksia.</a:t>
            </a:r>
          </a:p>
          <a:p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i-FI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Kokoonpano</a:t>
            </a:r>
          </a:p>
          <a:p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Tuomioistuin sijaitsee Luxemburgissa ja siihen kuuluu tuomareita jokaisesta jäsenvaltiosta. Tuomarit ovat riippumattomia päätöksenteossaan ja kokoontuvat kahdella kokoonpanolla:</a:t>
            </a:r>
          </a:p>
          <a:p>
            <a:pPr marL="342900" indent="-342900">
              <a:buAutoNum type="arabicParenR"/>
            </a:pPr>
            <a:r>
              <a:rPr lang="fi-FI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Unionin tuomioistuin </a:t>
            </a:r>
          </a:p>
          <a:p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äsittelee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kansallisten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tuomioistuinten____________________________________________________________ </a:t>
            </a:r>
          </a:p>
          <a:p>
            <a:endParaRPr lang="fi-FI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Unionin yleinen tuomioistuin </a:t>
            </a:r>
          </a:p>
          <a:p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äsittelee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yksityishenkilöiden ja yritysten esittämät kumoamiskanteet ja jotkin muut EU-maiden esittämät kanteet. Käytännössä tämä tarkoittaa sitä, että tämä tuomioistuin käsittelee lähinnä kilpailuoikeuden, valtiontukien, kaupan, maatalouden ja tavaramerkkien alaan kuuluvia asioita.</a:t>
            </a:r>
            <a:endParaRPr lang="fi-FI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2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737415" y="-3346"/>
            <a:ext cx="10791975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963561" y="98322"/>
            <a:ext cx="1049102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Tapauksia, joita Euroopan unionin tuomioistuimissa käsitellään: </a:t>
            </a:r>
          </a:p>
          <a:p>
            <a:pPr algn="ctr"/>
            <a:endParaRPr lang="fi-FI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EU-lainsäädännön tulkinta</a:t>
            </a:r>
            <a:r>
              <a:rPr lang="fi-FI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(ennakkoratkaisuasiat)</a:t>
            </a:r>
          </a:p>
          <a:p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uttaa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kansallisia tuomioistuimia lain tulkinnassa ennakkoratkaisuiden muodossa </a:t>
            </a:r>
          </a:p>
          <a:p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EU-lainsäädännön täytäntöönpanon valvonta (rikkomusmenettely)</a:t>
            </a:r>
          </a:p>
          <a:p>
            <a:r>
              <a:rPr lang="fi-FI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Rikkomusmenettely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voidaan aloittaa, jos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______________________________________________. Menettelyn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 aloittaa Euroopan komissio tai toinen EU-maa. Jos maa on syyllistynyt rikkomukseen, sen on viipymättä korjattava tilanne tai sitä vastaan voidaan nostaa toinen kanne, joka voi johtaa sakkoihin.</a:t>
            </a:r>
          </a:p>
          <a:p>
            <a:endParaRPr lang="fi-FI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EU-lainsäädännön kumoaminen</a:t>
            </a:r>
          </a:p>
          <a:p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äsittely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aloitetaan, jos lakisäädös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on__________________________________,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milloin Euroopan unionin tuomioistuinta voidaan pyytää kumoamaan se. Pyynnön voi esittää EU-maa, EU:n neuvosto, Euroopan komissio, Euroopan parlamentti tai yksityishenkilö</a:t>
            </a:r>
            <a:b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EU:n toiminnan vaatiminen</a:t>
            </a:r>
            <a:r>
              <a:rPr lang="fi-FI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(laiminlyöntikanteet) </a:t>
            </a:r>
          </a:p>
          <a:p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Euroopan parlamentin, neuvoston ja komission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__________________________.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 ne laiminlyövät tehtävänsä, jäsenmaat, muut EU:n toimielimet ja (tietyissä tapauksissa) yksityishenkilöt tai yritykset voivat nostaa kanteen Euroopan unionin tuomioistuimessa.</a:t>
            </a:r>
          </a:p>
          <a:p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Seuraamukset EU-toimielimille</a:t>
            </a:r>
            <a:r>
              <a:rPr lang="fi-FI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(vahingonkorvauskanteet) </a:t>
            </a:r>
          </a:p>
          <a:p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Kaikki henkilöt tai yritykset, jotka ovat kärsineet vahinkoa EU:n tai sen henkilöstön toiminnan tai toimimatta jättämisen vuoksi, voivat nostaa korvauskanteen.</a:t>
            </a:r>
          </a:p>
        </p:txBody>
      </p:sp>
    </p:spTree>
    <p:extLst>
      <p:ext uri="{BB962C8B-B14F-4D97-AF65-F5344CB8AC3E}">
        <p14:creationId xmlns:p14="http://schemas.microsoft.com/office/powerpoint/2010/main" val="3634740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122" y="-3346"/>
            <a:ext cx="9138911" cy="68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0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1602658" y="235974"/>
            <a:ext cx="8849031" cy="6067093"/>
          </a:xfrm>
          <a:prstGeom prst="rect">
            <a:avLst/>
          </a:prstGeom>
          <a:solidFill>
            <a:srgbClr val="0032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asakylkinen kolmio 3"/>
          <p:cNvSpPr/>
          <p:nvPr/>
        </p:nvSpPr>
        <p:spPr>
          <a:xfrm>
            <a:off x="3677263" y="1661652"/>
            <a:ext cx="4837471" cy="3205316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5009532" y="639096"/>
            <a:ext cx="217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TOIMEENPANOVALTA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2249131" y="5031019"/>
            <a:ext cx="232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LAINSÄÄDÄNTÖVALTA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8052621" y="4962816"/>
            <a:ext cx="232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TUOMIOVALTA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70" y="3156155"/>
            <a:ext cx="1820655" cy="121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1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2346036" y="13603"/>
            <a:ext cx="7256208" cy="11208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2679644" y="228504"/>
            <a:ext cx="6990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Kuka on kuka EU:ssa? </a:t>
            </a:r>
            <a:r>
              <a:rPr lang="fi-FI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(18.10.2022)</a:t>
            </a:r>
            <a:endParaRPr lang="fi-FI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260485" y="4680610"/>
            <a:ext cx="2290916" cy="203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</p:txBody>
      </p:sp>
      <p:sp>
        <p:nvSpPr>
          <p:cNvPr id="11" name="Tekstiruutu 10"/>
          <p:cNvSpPr txBox="1"/>
          <p:nvPr/>
        </p:nvSpPr>
        <p:spPr>
          <a:xfrm>
            <a:off x="2804612" y="4681994"/>
            <a:ext cx="2213472" cy="203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3" name="Tekstiruutu 12"/>
          <p:cNvSpPr txBox="1"/>
          <p:nvPr/>
        </p:nvSpPr>
        <p:spPr>
          <a:xfrm>
            <a:off x="7560826" y="4673205"/>
            <a:ext cx="2174425" cy="203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5" name="Tekstiruutu 14"/>
          <p:cNvSpPr txBox="1"/>
          <p:nvPr/>
        </p:nvSpPr>
        <p:spPr>
          <a:xfrm>
            <a:off x="323827" y="4737344"/>
            <a:ext cx="2164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Sanna Marin</a:t>
            </a:r>
          </a:p>
          <a:p>
            <a:pPr algn="ctr"/>
            <a:endParaRPr lang="fi-FI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i-FI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Suomen pääministeri</a:t>
            </a:r>
            <a:endParaRPr lang="fi-FI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i-FI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2816576" y="4683060"/>
            <a:ext cx="22293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Charles Michel</a:t>
            </a:r>
          </a:p>
          <a:p>
            <a:pPr algn="ctr"/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i-FI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i-FI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i-FI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i-FI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Europpan kansanpuolue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(EPP)</a:t>
            </a:r>
          </a:p>
          <a:p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5141056" y="4692695"/>
            <a:ext cx="2290916" cy="2031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8" name="Tekstiruutu 17"/>
          <p:cNvSpPr txBox="1"/>
          <p:nvPr/>
        </p:nvSpPr>
        <p:spPr>
          <a:xfrm>
            <a:off x="5205575" y="4680610"/>
            <a:ext cx="21694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i-FI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i-FI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Euroopan</a:t>
            </a:r>
          </a:p>
          <a:p>
            <a:pPr algn="ctr"/>
            <a:r>
              <a:rPr lang="fi-FI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komission puheenjohtaja</a:t>
            </a:r>
          </a:p>
          <a:p>
            <a:pPr algn="ctr"/>
            <a:endParaRPr lang="fi-FI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i-FI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i-FI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Europpan kansanpuolue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(EPP)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9813092" y="4534705"/>
            <a:ext cx="2189127" cy="2308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19" name="Suorakulmio 18"/>
          <p:cNvSpPr/>
          <p:nvPr/>
        </p:nvSpPr>
        <p:spPr>
          <a:xfrm>
            <a:off x="10048906" y="4692695"/>
            <a:ext cx="187981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Josep</a:t>
            </a:r>
            <a:r>
              <a:rPr lang="fi-FI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Borrell</a:t>
            </a:r>
            <a:endParaRPr lang="fi-FI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i-FI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i-FI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Euroopan </a:t>
            </a:r>
          </a:p>
          <a:p>
            <a:pPr algn="ctr"/>
            <a:r>
              <a:rPr lang="fi-FI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sosialidemokraattinen </a:t>
            </a:r>
          </a:p>
          <a:p>
            <a:pPr algn="ctr"/>
            <a:r>
              <a:rPr lang="fi-FI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Puolue </a:t>
            </a:r>
            <a:r>
              <a:rPr lang="fi-FI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(PES)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7552557" y="4673205"/>
            <a:ext cx="226883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Roberta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Metsola</a:t>
            </a:r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i-FI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i-FI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i-FI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i-FI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Euroopan </a:t>
            </a:r>
            <a:endParaRPr lang="fi-FI" sz="1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i-FI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i-FI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ansanpuolue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(EPP)</a:t>
            </a:r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anna Marin – Wikipedi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1" r="12020"/>
          <a:stretch/>
        </p:blipFill>
        <p:spPr bwMode="auto">
          <a:xfrm>
            <a:off x="471055" y="1261118"/>
            <a:ext cx="1874981" cy="341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rles Michel (49467991288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4"/>
          <a:stretch/>
        </p:blipFill>
        <p:spPr bwMode="auto">
          <a:xfrm>
            <a:off x="2910421" y="1242441"/>
            <a:ext cx="1917193" cy="341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(Ursula von der Leyen) 2019.07.16. Ursula von der Leyen presents her vision to MEPs 2 (cropped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r="11644"/>
          <a:stretch/>
        </p:blipFill>
        <p:spPr bwMode="auto">
          <a:xfrm>
            <a:off x="5251786" y="1232501"/>
            <a:ext cx="2028565" cy="343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oberta Metsola elected new President of the European Parliament (51828380418) (cropped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r="11632"/>
          <a:stretch/>
        </p:blipFill>
        <p:spPr bwMode="auto">
          <a:xfrm>
            <a:off x="7672765" y="1261118"/>
            <a:ext cx="1950546" cy="339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(Josep Borrell) Hearing of Josep Borrell, High Representative Vice President-designate, A stronger Europe in the World (48859228793) (cropped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r="12766"/>
          <a:stretch/>
        </p:blipFill>
        <p:spPr bwMode="auto">
          <a:xfrm>
            <a:off x="9929869" y="1261117"/>
            <a:ext cx="1835065" cy="334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68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037"/>
            <a:ext cx="12193057" cy="6864691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127819" y="0"/>
            <a:ext cx="6990735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Suorakulmio 1"/>
          <p:cNvSpPr/>
          <p:nvPr/>
        </p:nvSpPr>
        <p:spPr>
          <a:xfrm>
            <a:off x="353961" y="299908"/>
            <a:ext cx="6096000" cy="58169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Euroopan unionin neuvosto eli </a:t>
            </a:r>
            <a:r>
              <a:rPr lang="fi-FI" sz="24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ministerineuvosto </a:t>
            </a:r>
          </a:p>
          <a:p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Euroopan unionin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neuvosto eli </a:t>
            </a:r>
            <a:r>
              <a:rPr lang="fi-FI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ministerineuvostoksi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Euroopan unionin hallitus. </a:t>
            </a:r>
          </a:p>
          <a:p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Ministerineuvostoon kuuluvat kaikkien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jäsenvaltion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hallitusten ministerit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Kokouksiin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osallistuu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aina ______________, jonka toimialaa käsitellään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i-FI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Ministerineuvosto edustaa ______________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antaa asetuksia, direktiivejä ja päätöksiä.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Ministerineuvosto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säätää lakeja yhdessä Euroopan parlamentin kanssa.</a:t>
            </a:r>
          </a:p>
          <a:p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Ministerineuvosto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päättää yhdessä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 kanssa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EU:n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budjetista. Ministerineuvosto myös vahvistaa ______________,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jotka komissio on etukäteen neuvotellut.</a:t>
            </a:r>
          </a:p>
          <a:p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Jokainen jäsenvaltio on vuorollaan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 neuvoston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puheenjohtajana.</a:t>
            </a:r>
          </a:p>
        </p:txBody>
      </p:sp>
      <p:sp>
        <p:nvSpPr>
          <p:cNvPr id="6" name="Suorakulmio 5"/>
          <p:cNvSpPr/>
          <p:nvPr/>
        </p:nvSpPr>
        <p:spPr>
          <a:xfrm>
            <a:off x="7246373" y="3306618"/>
            <a:ext cx="4945627" cy="3447256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Ministerineuvoston kymmenen kokoonpanoa:</a:t>
            </a:r>
          </a:p>
          <a:p>
            <a:r>
              <a:rPr lang="fi-FI" dirty="0"/>
              <a:t>    </a:t>
            </a:r>
            <a:r>
              <a:rPr lang="fi-FI" sz="1600" dirty="0"/>
              <a:t>- kilpailukykyneuvosto</a:t>
            </a:r>
          </a:p>
          <a:p>
            <a:r>
              <a:rPr lang="fi-FI" sz="1600" dirty="0"/>
              <a:t>    - koulutus-, nuoriso-, kulttuuri- ja   urheiluneuvosto</a:t>
            </a:r>
          </a:p>
          <a:p>
            <a:r>
              <a:rPr lang="fi-FI" sz="1600" dirty="0"/>
              <a:t>   - liikenne-, televiestintä- ja energianeuvosto (TTE)</a:t>
            </a:r>
          </a:p>
          <a:p>
            <a:r>
              <a:rPr lang="fi-FI" sz="1600" dirty="0"/>
              <a:t>    - maatalous- ja kalastusneuvosto</a:t>
            </a:r>
          </a:p>
          <a:p>
            <a:r>
              <a:rPr lang="fi-FI" sz="1600" dirty="0"/>
              <a:t>    - oikeus- ja sisäasioiden neuvosto (OSA)</a:t>
            </a:r>
          </a:p>
          <a:p>
            <a:r>
              <a:rPr lang="fi-FI" sz="1600" dirty="0"/>
              <a:t>    - talous- ja rahoitusasioiden neuvosto (</a:t>
            </a:r>
            <a:r>
              <a:rPr lang="fi-FI" sz="1600" dirty="0" err="1"/>
              <a:t>Ecofin</a:t>
            </a:r>
            <a:r>
              <a:rPr lang="fi-FI" sz="1600" dirty="0"/>
              <a:t>)</a:t>
            </a:r>
          </a:p>
          <a:p>
            <a:r>
              <a:rPr lang="fi-FI" sz="1600" dirty="0"/>
              <a:t>    - työllisyys-, sosiaalipolitiikka-, terveys- ja kuluttaja-asioiden neuvosto (TSTK)</a:t>
            </a:r>
          </a:p>
          <a:p>
            <a:r>
              <a:rPr lang="fi-FI" sz="1600" dirty="0"/>
              <a:t>    - ulkoasiainneuvosto</a:t>
            </a:r>
          </a:p>
          <a:p>
            <a:r>
              <a:rPr lang="fi-FI" sz="1600" dirty="0"/>
              <a:t>    - yleisten asioiden neuvosto</a:t>
            </a:r>
          </a:p>
          <a:p>
            <a:r>
              <a:rPr lang="fi-FI" sz="1600" dirty="0"/>
              <a:t>    - ympäristöneuvosto</a:t>
            </a:r>
          </a:p>
        </p:txBody>
      </p:sp>
      <p:pic>
        <p:nvPicPr>
          <p:cNvPr id="3074" name="Picture 2" descr="Analyysi: Marinin hallitus syö seuraavan pääministerin pelivaraa –  Taloustieteilijät moittivat löysää rahanjakoa, jonka tulevat päättäjät  löytävät edestään vuonna 2023 | Kalev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23364" r="12276" b="13674"/>
          <a:stretch/>
        </p:blipFill>
        <p:spPr bwMode="auto">
          <a:xfrm>
            <a:off x="7707085" y="173783"/>
            <a:ext cx="3983017" cy="303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55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39800" y="1067088"/>
            <a:ext cx="10515600" cy="1325563"/>
          </a:xfrm>
        </p:spPr>
        <p:txBody>
          <a:bodyPr/>
          <a:lstStyle/>
          <a:p>
            <a:pPr algn="ctr"/>
            <a:r>
              <a:rPr lang="fi-FI" b="1" dirty="0" smtClean="0">
                <a:solidFill>
                  <a:srgbClr val="0A4483"/>
                </a:solidFill>
              </a:rPr>
              <a:t>Jäsenmaa-tehtävä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i-FI" dirty="0" smtClean="0">
              <a:solidFill>
                <a:srgbClr val="0A4483"/>
              </a:solidFill>
            </a:endParaRPr>
          </a:p>
          <a:p>
            <a:pPr marL="0" indent="0" algn="ctr">
              <a:buNone/>
            </a:pPr>
            <a:r>
              <a:rPr lang="fi-FI" dirty="0" smtClean="0">
                <a:solidFill>
                  <a:srgbClr val="0A4483"/>
                </a:solidFill>
              </a:rPr>
              <a:t>Milloin jäsenmaasi oli viimeksi Euroopan neuvoston puheenjohtajamaa?</a:t>
            </a:r>
          </a:p>
          <a:p>
            <a:pPr marL="0" indent="0" algn="ctr">
              <a:buNone/>
            </a:pPr>
            <a:endParaRPr lang="fi-FI" dirty="0">
              <a:solidFill>
                <a:srgbClr val="0A4483"/>
              </a:solidFill>
            </a:endParaRPr>
          </a:p>
          <a:p>
            <a:pPr marL="0" indent="0" algn="ctr">
              <a:buNone/>
            </a:pPr>
            <a:endParaRPr lang="fi-FI" dirty="0">
              <a:solidFill>
                <a:srgbClr val="0A44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5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2989534" y="-3346"/>
            <a:ext cx="9202994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3614776" y="477308"/>
            <a:ext cx="7952509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Miten päätöksenteko </a:t>
            </a:r>
            <a:r>
              <a:rPr lang="fi-FI" sz="28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ministerineuvostossa </a:t>
            </a:r>
            <a:r>
              <a:rPr lang="fi-FI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hoidetaan?</a:t>
            </a:r>
          </a:p>
          <a:p>
            <a:pPr algn="ctr"/>
            <a:endParaRPr lang="fi-FI" sz="2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R"/>
            </a:pPr>
            <a:r>
              <a:rPr lang="fi-FI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i-FI" sz="20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ääräenemmistöllä </a:t>
            </a:r>
            <a:endParaRPr lang="fi-FI" sz="20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Määräenemmistö ministerineuvostossa koostuu kahdesta tekijästä: </a:t>
            </a:r>
          </a:p>
          <a:p>
            <a:pPr marL="342900" indent="-342900">
              <a:buFontTx/>
              <a:buChar char="-"/>
            </a:pPr>
            <a:r>
              <a:rPr lang="fi-FI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Päätöstä pitää puoltaa </a:t>
            </a:r>
            <a:r>
              <a:rPr lang="fi-FI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vähintään ________________</a:t>
            </a:r>
            <a:r>
              <a:rPr lang="fi-FI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(nyk. </a:t>
            </a:r>
            <a:r>
              <a:rPr lang="fi-FI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15/27)</a:t>
            </a:r>
            <a:endParaRPr lang="fi-FI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fi-FI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päätöstä pitää puoltaa vähintään</a:t>
            </a:r>
            <a:r>
              <a:rPr lang="fi-FI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  </a:t>
            </a:r>
          </a:p>
          <a:p>
            <a:endParaRPr lang="fi-FI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i-FI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Päätöksen voi estää vähintään neljä maata, jolla on 35% EU:n väestöstä takanaan  </a:t>
            </a:r>
          </a:p>
          <a:p>
            <a:endParaRPr lang="fi-FI" sz="2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i-FI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Yksimielinen päätös </a:t>
            </a:r>
          </a:p>
          <a:p>
            <a:r>
              <a:rPr lang="fi-FI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Sovelletaan tärkeimpien päätösten kohdalla. Tällaisia ovat esimerkiksi päätökset </a:t>
            </a:r>
            <a:r>
              <a:rPr lang="fi-FI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unionin___________________________________________</a:t>
            </a:r>
          </a:p>
          <a:p>
            <a:endParaRPr lang="fi-FI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i-FI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Miten </a:t>
            </a:r>
            <a:r>
              <a:rPr lang="fi-FI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tämä päätöksenteko on näkynyt EU:n lähihistoriassa?</a:t>
            </a:r>
          </a:p>
          <a:p>
            <a:pPr algn="ctr"/>
            <a:r>
              <a:rPr lang="fi-FI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16999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2458062" y="-3346"/>
            <a:ext cx="6990735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4513003" y="94690"/>
            <a:ext cx="2880851" cy="15472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659" y="741020"/>
            <a:ext cx="1502885" cy="814063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2974254" y="946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Eurooppa-neuvosto:</a:t>
            </a:r>
          </a:p>
          <a:p>
            <a:pPr algn="ctr"/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EU:n huippukokous 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2974254" y="2082651"/>
            <a:ext cx="56618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Eurooppa-neuvoston jäseniä ovat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kaikki EU:n 27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jäsenmaan </a:t>
            </a:r>
            <a:r>
              <a:rPr lang="fi-FI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valtion/ hallitusten </a:t>
            </a:r>
            <a:r>
              <a:rPr lang="fi-FI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johtajat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Eurooppa-neuvoston puheenjohtaja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 </a:t>
            </a:r>
            <a:r>
              <a:rPr lang="fi-FI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Euroopan komission puheenjohtaja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i-FI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Päätöksenteko</a:t>
            </a:r>
          </a:p>
          <a:p>
            <a:pPr algn="ctr"/>
            <a:endParaRPr lang="fi-FI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Eurooppa-neuvosto tekee useimmat päätöksensä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______________. Joissakin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EU:n perussopimuksissa määritellyissä tapauksissa päätökset kuitenkin voidaan tehdä myös yksimielisesti tai määräenemmistöllä ministerineuvoston tapaan. </a:t>
            </a:r>
          </a:p>
        </p:txBody>
      </p:sp>
      <p:pic>
        <p:nvPicPr>
          <p:cNvPr id="9" name="Picture 4" descr="Charles Michel (49467991288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4" b="13163"/>
          <a:stretch/>
        </p:blipFill>
        <p:spPr bwMode="auto">
          <a:xfrm>
            <a:off x="270170" y="118960"/>
            <a:ext cx="1917193" cy="296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(Ursula von der Leyen) 2019.07.16. Ursula von der Leyen presents her vision to MEPs 2 (cropped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r="11644"/>
          <a:stretch/>
        </p:blipFill>
        <p:spPr bwMode="auto">
          <a:xfrm>
            <a:off x="10005238" y="3526270"/>
            <a:ext cx="1787204" cy="302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anna Marin – Wikipedi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1" r="12020" b="9653"/>
          <a:stretch/>
        </p:blipFill>
        <p:spPr bwMode="auto">
          <a:xfrm>
            <a:off x="9964989" y="277759"/>
            <a:ext cx="1787204" cy="294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(Josep Borrell) Hearing of Josep Borrell, High Representative Vice President-designate, A stronger Europe in the World (48859228793) (cropped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4872" r="12766" b="8147"/>
          <a:stretch/>
        </p:blipFill>
        <p:spPr bwMode="auto">
          <a:xfrm>
            <a:off x="270170" y="3425654"/>
            <a:ext cx="1835065" cy="290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203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- Consil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/>
          <a:srcRect l="7562" t="15169" r="38070" b="26931"/>
          <a:stretch/>
        </p:blipFill>
        <p:spPr>
          <a:xfrm>
            <a:off x="1995055" y="1030699"/>
            <a:ext cx="7684827" cy="4603482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4257963" y="461818"/>
            <a:ext cx="3223491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Yleisradio 20.10.2022 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79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3346"/>
            <a:ext cx="12193057" cy="6864691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329909" y="-25806"/>
            <a:ext cx="9232490" cy="685800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3916724" y="0"/>
            <a:ext cx="2399071" cy="13317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14" y="462013"/>
            <a:ext cx="1502885" cy="814063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2068259" y="-255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Euroopan komissio 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329909" y="1450026"/>
            <a:ext cx="95471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i-FI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i-FI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Esittää lainsäädäntöä Euroopan parlamentin ja neuvoston hyväksyttäväksi.</a:t>
            </a:r>
          </a:p>
          <a:p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ainsäädännöllä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halutaan suojella EU:n ja sen kansalaisten etuja kysymyksissä, joita ei voida ratkaista tehokkaasti kansallisella tasolla. Lainsäädännön valmistelussa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kuullaan_______________</a:t>
            </a:r>
          </a:p>
          <a:p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EU:n toimintapolitiikkojen ja varainkäytön hallinnointi</a:t>
            </a:r>
          </a:p>
          <a:p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Komissio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vahvistaa EU:n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varainkäytön painopisteet yhdessä _________________________. Komissio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laatii vuotuisen talousarvion, jonka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 hyväksyvät. Tämän jälkeen </a:t>
            </a:r>
          </a:p>
          <a:p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komissio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valvoo varainkäyttöä ja vastaa siitä tilintarkastustuomioistuimelle.</a:t>
            </a:r>
          </a:p>
          <a:p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EU:n lainsäädännön soveltamisen valvonta</a:t>
            </a:r>
          </a:p>
          <a:p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Komissio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varmistaa yhdessä </a:t>
            </a:r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 kanssa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että EU:n lainsäädäntöä sovelletaan asianmukaisesti kaikissa EU-maissa.</a:t>
            </a:r>
          </a:p>
          <a:p>
            <a:endParaRPr lang="fi-FI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i-FI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EU:n edustaminen kansainvälisissä yhteyksissä</a:t>
            </a:r>
          </a:p>
          <a:p>
            <a:r>
              <a:rPr lang="fi-FI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Komissio </a:t>
            </a:r>
            <a:r>
              <a:rPr lang="fi-FI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edustaa kaikkia EU-maita kansainvälisillä foorumeilla, erityisesti kauppapolitiikan ja humanitaarisen avun alalla. Se myös neuvottelee kansainvälisistä sopimuksista EU:n puolesta.</a:t>
            </a:r>
          </a:p>
          <a:p>
            <a:endParaRPr lang="fi-FI" dirty="0"/>
          </a:p>
        </p:txBody>
      </p:sp>
      <p:pic>
        <p:nvPicPr>
          <p:cNvPr id="9" name="Picture 6" descr="(Ursula von der Leyen) 2019.07.16. Ursula von der Leyen presents her vision to MEPs 2 (cropped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r="11644"/>
          <a:stretch/>
        </p:blipFill>
        <p:spPr bwMode="auto">
          <a:xfrm>
            <a:off x="9983861" y="1890601"/>
            <a:ext cx="1787204" cy="302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470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1122</Words>
  <Application>Microsoft Office PowerPoint</Application>
  <PresentationFormat>Laajakuva</PresentationFormat>
  <Paragraphs>193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Office-teema</vt:lpstr>
      <vt:lpstr>9.  Neljä  vallan  linnaketta </vt:lpstr>
      <vt:lpstr>PowerPoint-esitys</vt:lpstr>
      <vt:lpstr>PowerPoint-esitys</vt:lpstr>
      <vt:lpstr>PowerPoint-esitys</vt:lpstr>
      <vt:lpstr>Jäsenmaa-tehtävä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Juho Kankare</dc:creator>
  <cp:lastModifiedBy>juho.kankare</cp:lastModifiedBy>
  <cp:revision>33</cp:revision>
  <cp:lastPrinted>2022-10-20T11:27:17Z</cp:lastPrinted>
  <dcterms:created xsi:type="dcterms:W3CDTF">2019-10-26T12:41:45Z</dcterms:created>
  <dcterms:modified xsi:type="dcterms:W3CDTF">2022-10-20T11:32:35Z</dcterms:modified>
</cp:coreProperties>
</file>