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71" r:id="rId16"/>
    <p:sldId id="272" r:id="rId17"/>
    <p:sldId id="270" r:id="rId18"/>
    <p:sldId id="273" r:id="rId19"/>
    <p:sldId id="274" r:id="rId20"/>
    <p:sldId id="276" r:id="rId21"/>
    <p:sldId id="275" r:id="rId22"/>
    <p:sldId id="277" r:id="rId23"/>
    <p:sldId id="279" r:id="rId24"/>
    <p:sldId id="280" r:id="rId25"/>
    <p:sldId id="281" r:id="rId26"/>
    <p:sldId id="282" r:id="rId27"/>
    <p:sldId id="283" r:id="rId28"/>
    <p:sldId id="285" r:id="rId29"/>
    <p:sldId id="286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Heiskanen" userId="e3f9c642-ad8e-46bf-b40c-12ce66be49f2" providerId="ADAL" clId="{C1FC62AF-6E61-4CE1-A103-4477D439F9C2}"/>
    <pc:docChg chg="delSld modSld sldOrd">
      <pc:chgData name="Johanna Heiskanen" userId="e3f9c642-ad8e-46bf-b40c-12ce66be49f2" providerId="ADAL" clId="{C1FC62AF-6E61-4CE1-A103-4477D439F9C2}" dt="2025-11-07T03:35:02.749" v="20"/>
      <pc:docMkLst>
        <pc:docMk/>
      </pc:docMkLst>
      <pc:sldChg chg="ord">
        <pc:chgData name="Johanna Heiskanen" userId="e3f9c642-ad8e-46bf-b40c-12ce66be49f2" providerId="ADAL" clId="{C1FC62AF-6E61-4CE1-A103-4477D439F9C2}" dt="2025-11-07T03:35:02.749" v="20"/>
        <pc:sldMkLst>
          <pc:docMk/>
          <pc:sldMk cId="2600594682" sldId="276"/>
        </pc:sldMkLst>
      </pc:sldChg>
      <pc:sldChg chg="modSp mod ord">
        <pc:chgData name="Johanna Heiskanen" userId="e3f9c642-ad8e-46bf-b40c-12ce66be49f2" providerId="ADAL" clId="{C1FC62AF-6E61-4CE1-A103-4477D439F9C2}" dt="2025-11-07T03:32:49.844" v="17" actId="20577"/>
        <pc:sldMkLst>
          <pc:docMk/>
          <pc:sldMk cId="3340483082" sldId="277"/>
        </pc:sldMkLst>
        <pc:spChg chg="mod">
          <ac:chgData name="Johanna Heiskanen" userId="e3f9c642-ad8e-46bf-b40c-12ce66be49f2" providerId="ADAL" clId="{C1FC62AF-6E61-4CE1-A103-4477D439F9C2}" dt="2025-11-07T03:32:49.844" v="17" actId="20577"/>
          <ac:spMkLst>
            <pc:docMk/>
            <pc:sldMk cId="3340483082" sldId="277"/>
            <ac:spMk id="3" creationId="{71D7D39F-DA72-4499-0CBA-764AE616F662}"/>
          </ac:spMkLst>
        </pc:spChg>
      </pc:sldChg>
      <pc:sldChg chg="del">
        <pc:chgData name="Johanna Heiskanen" userId="e3f9c642-ad8e-46bf-b40c-12ce66be49f2" providerId="ADAL" clId="{C1FC62AF-6E61-4CE1-A103-4477D439F9C2}" dt="2025-11-07T03:33:16.300" v="18" actId="2696"/>
        <pc:sldMkLst>
          <pc:docMk/>
          <pc:sldMk cId="2626735887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2A661C-DB37-633B-B84E-08A216580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E824921-8B42-7E90-0C32-54BE0161F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20C9FD-3D72-C65D-4E96-5D4BFFB0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2F228C-9583-FE7F-0E4F-A9253F2B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97210A-390E-630B-8332-A2CD3E38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0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40F60D-2A99-6C67-1E7B-72CB1866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A6EACBB-A814-32A6-2C6A-6EEF8A15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D41AC7-0AA7-2F0D-8BDF-6B8ABAAC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160A92-BA46-D50F-82EF-DA9CEC45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A9F5B76-2BC7-E97E-8679-E29CC6D3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7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D08BC90-4E28-0DFC-3027-4DC7E7F0F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3DA299D-50EA-465A-C0E9-DB517443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62F613-C008-2BB5-E04D-943463A4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294D14-C290-3830-610B-4A31ED1F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E567C7-077E-5C9A-7AD5-13627A4F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902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4F8987-2AD9-B9E6-DA75-DA682AE1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6431BF-F2BA-2C74-B1C0-61A7CD280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8526BD-8840-762F-0495-D2849404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349488-9A34-9E2C-24E0-2C6A0428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745D1E-170E-0B18-1F10-948B3FA0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95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E2620A-C316-F284-0908-DF8D6DB0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1C0D75-867F-02A6-44BE-4A1B88285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DB9104-2B29-7FA7-48B3-ABBEB58A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9C7176-DD17-7796-3010-A72876A5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A1329A-F591-6A44-B626-BD002D51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68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0D8BAE-B18A-95C2-67E2-A6B020AC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825049-6BCC-A911-88FB-F27849559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D11AE2-67B3-4789-7A61-5C5E8D366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F74737D-AFC0-F114-850E-1498DB4B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4C2CC2-FB8E-D4BA-D952-0B9F3D80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4A7FCC5-AC44-DBF2-2D4E-434BFCB0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7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7832C1-0788-AA37-4C77-65163C83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AA4855-93C1-8857-E6CE-4FC6BDEEE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A231D17-5C36-FB6D-E5E5-ECE231B19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4F953F8-5F49-DD79-1FC6-0AFA4943F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57995B0-058D-C5A2-9C39-1895A296B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BC5F31E-6652-584F-4DAD-CC1A8D9F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01A856B-03AD-F1C5-98BD-BDF078A48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03EEE67-6E55-C799-5FE9-CFCB264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710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6CB593-82FF-0AF5-F14D-205B701D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D70721E-76FF-6184-59D6-A3115C81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05BB95-A1D9-EAF2-0776-8295BCA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D1E7F5-77B8-4FE6-80F2-7E7A3215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33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B263C85-5DB1-FF24-B304-A4450119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F00CFAE-2523-D4D5-2D52-20F575EA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FB0624-41A6-3033-5414-46D3F19D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39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472401-0C1E-E003-CC5C-D119F7DA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D93920-5BF7-8FEF-0DE7-5447CA419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ECF9F1C-A858-7E0D-14BA-5CFA4FD05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1F88A37-D71F-1BFA-E8BD-22A253C1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CC86309-8703-3EED-42C4-D2E6BB4C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56CF41-628A-A4B2-6430-64BF9850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78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5D7899-BFE7-7FBD-5AC3-0486730B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3293050-F4D5-8B69-6533-27C7528B3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D4F5110-BE8B-C5E3-7031-62D9282A3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F75471-9686-DEA4-D9BD-5A8ECE4D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21CF83A-B78E-2B73-6366-899DAC09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2A1F95-A045-085D-82BF-E19EFE99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51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8BC2B17-56CD-F02A-3267-9E616680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5EEE99-9A69-3243-E527-7C6FDDDDF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C15E29-29F4-731B-D3E2-4462FC59E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5BF2-765F-4712-8A74-ED89B5B3715A}" type="datetimeFigureOut">
              <a:rPr lang="fi-FI" smtClean="0"/>
              <a:t>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F9404C-C750-0C3D-8908-46F97E4E2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EACF2F-B9B5-9E58-E3D9-8FBFA47CA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175A-1EF9-42E9-84C9-4395B1CE04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vlehti.net/2022/07/25/aurinko-ja-sen-aktiivisuus-onko-syyta-olla-huolissaan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piolanlampopumppu.fi/" TargetMode="External"/><Relationship Id="rId13" Type="http://schemas.openxmlformats.org/officeDocument/2006/relationships/hyperlink" Target="https://intercom.fi/tuote/bensis-oljytynnyri/" TargetMode="External"/><Relationship Id="rId18" Type="http://schemas.openxmlformats.org/officeDocument/2006/relationships/image" Target="../media/image31.jpg"/><Relationship Id="rId3" Type="http://schemas.openxmlformats.org/officeDocument/2006/relationships/hyperlink" Target="https://www.karkkainen.com/verkkokauppa/brightsolar-160w-kannettava-ja-taitettava-aurinkopaneeli-sis-saatimen-aurinkopaneeli-aurinko-sahko" TargetMode="External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17" Type="http://schemas.openxmlformats.org/officeDocument/2006/relationships/hyperlink" Target="https://ydinasiaa.fi/energian-tuotanto/ydinvoima/uraani-polttoaineena/" TargetMode="External"/><Relationship Id="rId2" Type="http://schemas.openxmlformats.org/officeDocument/2006/relationships/image" Target="../media/image23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anhalehti.energiauutiset.fi/uutiset/vesivoima-parantaa-tuulivoiman-kannattavuutta.html" TargetMode="External"/><Relationship Id="rId11" Type="http://schemas.openxmlformats.org/officeDocument/2006/relationships/hyperlink" Target="https://tieku.fi/fysiikka/tasta-syysta-hiili-on-niin-hyva-polttoaine" TargetMode="External"/><Relationship Id="rId5" Type="http://schemas.openxmlformats.org/officeDocument/2006/relationships/image" Target="../media/image24.jpg"/><Relationship Id="rId15" Type="http://schemas.openxmlformats.org/officeDocument/2006/relationships/hyperlink" Target="https://www.helen.fi/helen-oy/energia/energiantuotanto/energianlahteet" TargetMode="External"/><Relationship Id="rId10" Type="http://schemas.openxmlformats.org/officeDocument/2006/relationships/image" Target="../media/image27.png"/><Relationship Id="rId19" Type="http://schemas.openxmlformats.org/officeDocument/2006/relationships/hyperlink" Target="https://kuntalehti.fi/uutiset/tekniikka/turve-yha-merkittava-polttoaine-viidessa-kymmenesta-suurimmasta-kunnasta-liian-nopea-alasajo-aiheuttaisi-haasteita/" TargetMode="External"/><Relationship Id="rId4" Type="http://schemas.openxmlformats.org/officeDocument/2006/relationships/hyperlink" Target="https://yle.fi/uutiset/3-11466670" TargetMode="External"/><Relationship Id="rId9" Type="http://schemas.openxmlformats.org/officeDocument/2006/relationships/image" Target="../media/image26.jp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Fossiilinen_polttoain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Naantalin_voimalaito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u.fi/artikkelit/ydinjatteen-loppusijoitus-suomessa-minne-sateileva-purkujate" TargetMode="Externa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ululahjaideat.net/tuote/valaistu-newtonin-kehto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uutiset/3-596570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la.com/fi_FI/driv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satotukku.fi/fi/satotukku/tuotteet/hedelmat/omen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otukku.fi/i/o/jonagold.jpg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kauppalehti.fi/uutiset/olkiluoto-3-kaynnistyy-viimein-teknisesti-stuk-ydinreaktorin-voi-ladata/92206668-9fe9-4885-a126-c68192ff2f4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kikiuas.fi/products/pilari-iki-12kw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radioduo.fi/storage/product_images/8/tuotesivu_ROBOTTITOPI_KSR18_8485a64fb7e63e373d2a3b1cd2dca17b_1.jpg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A5090-4B46-5714-C06A-BFCF55F95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fi-FI" sz="4800">
                <a:solidFill>
                  <a:srgbClr val="FFFFFF"/>
                </a:solidFill>
              </a:rPr>
              <a:t>FY2: Fysiikka, ympäristö ja yhteiskunta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ADD7D8-A64C-7FCF-B088-C1EAA4589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fi-FI"/>
              <a:t>FM Jani Tuovinen</a:t>
            </a:r>
          </a:p>
        </p:txBody>
      </p:sp>
    </p:spTree>
    <p:extLst>
      <p:ext uri="{BB962C8B-B14F-4D97-AF65-F5344CB8AC3E}">
        <p14:creationId xmlns:p14="http://schemas.microsoft.com/office/powerpoint/2010/main" val="138698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4BA287-EBAB-BB78-E505-20B32FA4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8CAE3D-3A37-DFBD-094C-D4C54459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1-7</a:t>
            </a:r>
          </a:p>
          <a:p>
            <a:pPr marL="0" indent="0">
              <a:buNone/>
            </a:pPr>
            <a:r>
              <a:rPr lang="fi-FI" dirty="0"/>
              <a:t>1-8</a:t>
            </a:r>
          </a:p>
          <a:p>
            <a:pPr marL="0" indent="0">
              <a:buNone/>
            </a:pPr>
            <a:r>
              <a:rPr lang="fi-FI" dirty="0"/>
              <a:t>1-9</a:t>
            </a:r>
          </a:p>
          <a:p>
            <a:pPr marL="0" indent="0">
              <a:buNone/>
            </a:pPr>
            <a:r>
              <a:rPr lang="fi-FI" dirty="0"/>
              <a:t>1-11</a:t>
            </a:r>
          </a:p>
          <a:p>
            <a:pPr marL="0" indent="0">
              <a:buNone/>
            </a:pPr>
            <a:r>
              <a:rPr lang="fi-FI" dirty="0"/>
              <a:t>1-13</a:t>
            </a:r>
          </a:p>
          <a:p>
            <a:pPr marL="0" indent="0">
              <a:buNone/>
            </a:pPr>
            <a:r>
              <a:rPr lang="fi-FI" dirty="0"/>
              <a:t>1-19</a:t>
            </a:r>
          </a:p>
          <a:p>
            <a:pPr marL="0" indent="0">
              <a:buNone/>
            </a:pPr>
            <a:r>
              <a:rPr lang="fi-FI" dirty="0"/>
              <a:t>1-20</a:t>
            </a:r>
          </a:p>
        </p:txBody>
      </p:sp>
    </p:spTree>
    <p:extLst>
      <p:ext uri="{BB962C8B-B14F-4D97-AF65-F5344CB8AC3E}">
        <p14:creationId xmlns:p14="http://schemas.microsoft.com/office/powerpoint/2010/main" val="182717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ähti, ulkokäyttöön tarkoitettu esine&#10;&#10;Kuvaus luotu automaattisesti">
            <a:extLst>
              <a:ext uri="{FF2B5EF4-FFF2-40B4-BE49-F238E27FC236}">
                <a16:creationId xmlns:a16="http://schemas.microsoft.com/office/drawing/2014/main" id="{E26DE116-641D-98A4-BFEE-ED3B3D848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60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EC3184-42A9-54FE-8A26-FF21C8F7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Mistä energia tulee?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>
            <a:extLst>
              <a:ext uri="{FF2B5EF4-FFF2-40B4-BE49-F238E27FC236}">
                <a16:creationId xmlns:a16="http://schemas.microsoft.com/office/drawing/2014/main" id="{DA187629-463A-EB1F-0772-EED2C96ECB48}"/>
              </a:ext>
            </a:extLst>
          </p:cNvPr>
          <p:cNvSpPr txBox="1"/>
          <p:nvPr/>
        </p:nvSpPr>
        <p:spPr>
          <a:xfrm>
            <a:off x="247650" y="628650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Lähde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500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D4318F5-F6D0-B06B-D30F-34B424A8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60" y="2180646"/>
            <a:ext cx="2292126" cy="214457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ED3E157-7B19-1169-B5EA-BF8380984277}"/>
              </a:ext>
            </a:extLst>
          </p:cNvPr>
          <p:cNvSpPr txBox="1"/>
          <p:nvPr/>
        </p:nvSpPr>
        <p:spPr>
          <a:xfrm flipH="1">
            <a:off x="269178" y="3836501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3"/>
              </a:rPr>
              <a:t>Lähde</a:t>
            </a:r>
            <a:endParaRPr lang="fi-FI" sz="1100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D671555-71B0-B3FB-5440-03964F0D4368}"/>
              </a:ext>
            </a:extLst>
          </p:cNvPr>
          <p:cNvSpPr txBox="1"/>
          <p:nvPr/>
        </p:nvSpPr>
        <p:spPr>
          <a:xfrm flipH="1">
            <a:off x="3269281" y="5313886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4"/>
              </a:rPr>
              <a:t>Lähde</a:t>
            </a:r>
            <a:endParaRPr lang="fi-FI" sz="1100" dirty="0"/>
          </a:p>
        </p:txBody>
      </p:sp>
      <p:pic>
        <p:nvPicPr>
          <p:cNvPr id="9" name="Kuva 8" descr="Kuva, joka sisältää kohteen ulko, vesi, joki&#10;&#10;Kuvaus luotu automaattisesti">
            <a:extLst>
              <a:ext uri="{FF2B5EF4-FFF2-40B4-BE49-F238E27FC236}">
                <a16:creationId xmlns:a16="http://schemas.microsoft.com/office/drawing/2014/main" id="{EDC32C68-13B8-CBF4-BD86-26FC3C14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19" y="1906248"/>
            <a:ext cx="2133600" cy="109728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B91EE5B4-6737-ABC1-11AA-04421CA2E9BC}"/>
              </a:ext>
            </a:extLst>
          </p:cNvPr>
          <p:cNvSpPr txBox="1"/>
          <p:nvPr/>
        </p:nvSpPr>
        <p:spPr>
          <a:xfrm flipH="1">
            <a:off x="3269280" y="3043767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6"/>
              </a:rPr>
              <a:t>Lähde</a:t>
            </a:r>
            <a:endParaRPr lang="fi-FI" sz="1100" dirty="0"/>
          </a:p>
        </p:txBody>
      </p:sp>
      <p:pic>
        <p:nvPicPr>
          <p:cNvPr id="14" name="Kuva 13" descr="Kuva, joka sisältää kohteen laite, ilmastointi, keittiölaite&#10;&#10;Kuvaus luotu automaattisesti">
            <a:extLst>
              <a:ext uri="{FF2B5EF4-FFF2-40B4-BE49-F238E27FC236}">
                <a16:creationId xmlns:a16="http://schemas.microsoft.com/office/drawing/2014/main" id="{3E43DB92-0E44-2934-DDBD-CD0D0ADA1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4840575"/>
            <a:ext cx="2656748" cy="1507985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BC0A8EAB-5AE0-5492-9040-17FBEF456C76}"/>
              </a:ext>
            </a:extLst>
          </p:cNvPr>
          <p:cNvSpPr txBox="1"/>
          <p:nvPr/>
        </p:nvSpPr>
        <p:spPr>
          <a:xfrm flipH="1">
            <a:off x="596140" y="6086950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8"/>
              </a:rPr>
              <a:t>Lähde</a:t>
            </a:r>
            <a:endParaRPr lang="fi-FI" sz="1100" dirty="0"/>
          </a:p>
        </p:txBody>
      </p:sp>
      <p:pic>
        <p:nvPicPr>
          <p:cNvPr id="17" name="Kuva 16" descr="Kuva, joka sisältää kohteen käsi, kivi&#10;&#10;Kuvaus luotu automaattisesti">
            <a:extLst>
              <a:ext uri="{FF2B5EF4-FFF2-40B4-BE49-F238E27FC236}">
                <a16:creationId xmlns:a16="http://schemas.microsoft.com/office/drawing/2014/main" id="{00BD8AD1-9F62-E878-F20E-DAF0E020A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58" y="1779729"/>
            <a:ext cx="1977513" cy="1369196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CBD5B622-20CB-2D38-0CF4-DCE750B78C14}"/>
              </a:ext>
            </a:extLst>
          </p:cNvPr>
          <p:cNvSpPr/>
          <p:nvPr/>
        </p:nvSpPr>
        <p:spPr>
          <a:xfrm>
            <a:off x="6025457" y="142875"/>
            <a:ext cx="101860" cy="657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1A9C310-8A9B-B9DA-5879-6FC571CA81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6160" y="3984377"/>
            <a:ext cx="2532922" cy="1325562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C2AE9E1B-C9EB-30A3-5E92-0F6695A6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62204"/>
            <a:ext cx="5105400" cy="917379"/>
          </a:xfrm>
        </p:spPr>
        <p:txBody>
          <a:bodyPr>
            <a:normAutofit/>
          </a:bodyPr>
          <a:lstStyle/>
          <a:p>
            <a:pPr algn="ctr"/>
            <a:r>
              <a:rPr lang="fi-FI" sz="3200" dirty="0"/>
              <a:t>Uusiutuvat energianlähteet</a:t>
            </a:r>
          </a:p>
        </p:txBody>
      </p:sp>
      <p:sp>
        <p:nvSpPr>
          <p:cNvPr id="21" name="Otsikko 19">
            <a:extLst>
              <a:ext uri="{FF2B5EF4-FFF2-40B4-BE49-F238E27FC236}">
                <a16:creationId xmlns:a16="http://schemas.microsoft.com/office/drawing/2014/main" id="{873D51A7-0F6B-2290-9827-D187B1EC83CD}"/>
              </a:ext>
            </a:extLst>
          </p:cNvPr>
          <p:cNvSpPr txBox="1">
            <a:spLocks/>
          </p:cNvSpPr>
          <p:nvPr/>
        </p:nvSpPr>
        <p:spPr>
          <a:xfrm>
            <a:off x="6216124" y="562204"/>
            <a:ext cx="5975875" cy="917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Uusiutumattomat energianlähteet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58EAE5A-DE8D-1F65-F230-5B86CBC00B1B}"/>
              </a:ext>
            </a:extLst>
          </p:cNvPr>
          <p:cNvSpPr txBox="1"/>
          <p:nvPr/>
        </p:nvSpPr>
        <p:spPr>
          <a:xfrm flipH="1">
            <a:off x="6577458" y="3202494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11"/>
              </a:rPr>
              <a:t>Lähde</a:t>
            </a:r>
            <a:endParaRPr lang="fi-FI" sz="1100" dirty="0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DC9FD4DD-F007-1B6D-FBC5-3690EC5EC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5112" y="2971670"/>
            <a:ext cx="1348563" cy="1348563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EA3DA8A8-AF5E-9B2A-40EA-5C67D79AF959}"/>
              </a:ext>
            </a:extLst>
          </p:cNvPr>
          <p:cNvSpPr txBox="1"/>
          <p:nvPr/>
        </p:nvSpPr>
        <p:spPr>
          <a:xfrm flipH="1">
            <a:off x="9117986" y="4210946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13"/>
              </a:rPr>
              <a:t>Lähde</a:t>
            </a:r>
            <a:endParaRPr lang="fi-FI" sz="1100" dirty="0"/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DF52148B-2A72-175C-572B-9F735656F3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9493" y="3709076"/>
            <a:ext cx="2282150" cy="1523335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90BB1006-8FFA-7E39-0B06-0B619045C895}"/>
              </a:ext>
            </a:extLst>
          </p:cNvPr>
          <p:cNvSpPr txBox="1"/>
          <p:nvPr/>
        </p:nvSpPr>
        <p:spPr>
          <a:xfrm flipH="1">
            <a:off x="6577458" y="5309939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15"/>
              </a:rPr>
              <a:t>Lähde</a:t>
            </a:r>
            <a:endParaRPr lang="fi-FI" sz="1100" dirty="0"/>
          </a:p>
        </p:txBody>
      </p:sp>
      <p:pic>
        <p:nvPicPr>
          <p:cNvPr id="28" name="Kuva 27" descr="Kuva, joka sisältää kohteen sisä&#10;&#10;Kuvaus luotu automaattisesti">
            <a:extLst>
              <a:ext uri="{FF2B5EF4-FFF2-40B4-BE49-F238E27FC236}">
                <a16:creationId xmlns:a16="http://schemas.microsoft.com/office/drawing/2014/main" id="{20B0A27F-BA81-8AE0-8650-F3D19F29A4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784" y="4591399"/>
            <a:ext cx="2478059" cy="1282024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C96579CC-3569-F16A-8A73-304A469B7C53}"/>
              </a:ext>
            </a:extLst>
          </p:cNvPr>
          <p:cNvSpPr txBox="1"/>
          <p:nvPr/>
        </p:nvSpPr>
        <p:spPr>
          <a:xfrm flipH="1">
            <a:off x="9291784" y="5913295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17"/>
              </a:rPr>
              <a:t>Lähde</a:t>
            </a:r>
            <a:endParaRPr lang="fi-FI" sz="1100" dirty="0"/>
          </a:p>
        </p:txBody>
      </p:sp>
      <p:pic>
        <p:nvPicPr>
          <p:cNvPr id="31" name="Kuva 30" descr="Kuva, joka sisältää kohteen henkilö, käsi&#10;&#10;Kuvaus luotu automaattisesti">
            <a:extLst>
              <a:ext uri="{FF2B5EF4-FFF2-40B4-BE49-F238E27FC236}">
                <a16:creationId xmlns:a16="http://schemas.microsoft.com/office/drawing/2014/main" id="{15E38067-E630-2A8A-7B56-74A592AE34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00" y="1571174"/>
            <a:ext cx="1869923" cy="1248173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1944ADAE-C81A-05B0-F97F-4CE35D70777F}"/>
              </a:ext>
            </a:extLst>
          </p:cNvPr>
          <p:cNvSpPr txBox="1"/>
          <p:nvPr/>
        </p:nvSpPr>
        <p:spPr>
          <a:xfrm flipH="1">
            <a:off x="10144078" y="2800993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19"/>
              </a:rPr>
              <a:t>Lähde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78122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BEE155-AC25-63E2-6F50-719B35B6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Energiaa jalostetaan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E36D7C90-350F-A96F-273E-DFE666A4532C}"/>
              </a:ext>
            </a:extLst>
          </p:cNvPr>
          <p:cNvGrpSpPr/>
          <p:nvPr/>
        </p:nvGrpSpPr>
        <p:grpSpPr>
          <a:xfrm>
            <a:off x="771524" y="1810302"/>
            <a:ext cx="7153275" cy="2187023"/>
            <a:chOff x="495300" y="2500943"/>
            <a:chExt cx="9629774" cy="2944181"/>
          </a:xfrm>
        </p:grpSpPr>
        <p:sp>
          <p:nvSpPr>
            <p:cNvPr id="5" name="Suorakulmio 4">
              <a:extLst>
                <a:ext uri="{FF2B5EF4-FFF2-40B4-BE49-F238E27FC236}">
                  <a16:creationId xmlns:a16="http://schemas.microsoft.com/office/drawing/2014/main" id="{E2695BDA-0D1C-707C-86DC-68B9EE8C430F}"/>
                </a:ext>
              </a:extLst>
            </p:cNvPr>
            <p:cNvSpPr/>
            <p:nvPr/>
          </p:nvSpPr>
          <p:spPr>
            <a:xfrm>
              <a:off x="495300" y="2997199"/>
              <a:ext cx="3181350" cy="24479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Primäärienergia</a:t>
              </a:r>
            </a:p>
          </p:txBody>
        </p:sp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2F352FEE-C071-20EB-CDEF-533F57521D6E}"/>
                </a:ext>
              </a:extLst>
            </p:cNvPr>
            <p:cNvSpPr txBox="1"/>
            <p:nvPr/>
          </p:nvSpPr>
          <p:spPr>
            <a:xfrm>
              <a:off x="1206468" y="2520410"/>
              <a:ext cx="124611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Alkutilanne</a:t>
              </a:r>
            </a:p>
          </p:txBody>
        </p:sp>
        <p:sp>
          <p:nvSpPr>
            <p:cNvPr id="7" name="Nuoli: Oikea 6">
              <a:extLst>
                <a:ext uri="{FF2B5EF4-FFF2-40B4-BE49-F238E27FC236}">
                  <a16:creationId xmlns:a16="http://schemas.microsoft.com/office/drawing/2014/main" id="{4CB9913E-53DB-8E08-3500-A4727B63400B}"/>
                </a:ext>
              </a:extLst>
            </p:cNvPr>
            <p:cNvSpPr/>
            <p:nvPr/>
          </p:nvSpPr>
          <p:spPr>
            <a:xfrm>
              <a:off x="3676650" y="3423427"/>
              <a:ext cx="3267074" cy="16864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dirty="0"/>
                <a:t>Voimalaitos/jalostamo</a:t>
              </a:r>
            </a:p>
          </p:txBody>
        </p:sp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46B9916D-DAFE-721F-776D-82B5EF22595C}"/>
                </a:ext>
              </a:extLst>
            </p:cNvPr>
            <p:cNvSpPr/>
            <p:nvPr/>
          </p:nvSpPr>
          <p:spPr>
            <a:xfrm>
              <a:off x="6943724" y="3705225"/>
              <a:ext cx="3181350" cy="16839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Sekundäärienergia</a:t>
              </a:r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17A3D92-9C3B-453C-2725-F05C0F855DAC}"/>
                </a:ext>
              </a:extLst>
            </p:cNvPr>
            <p:cNvSpPr/>
            <p:nvPr/>
          </p:nvSpPr>
          <p:spPr>
            <a:xfrm>
              <a:off x="6943724" y="2997199"/>
              <a:ext cx="3181350" cy="7330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Hukkaenergia</a:t>
              </a:r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0722501A-023D-328B-8650-7BA0B87901FA}"/>
                </a:ext>
              </a:extLst>
            </p:cNvPr>
            <p:cNvSpPr txBox="1"/>
            <p:nvPr/>
          </p:nvSpPr>
          <p:spPr>
            <a:xfrm>
              <a:off x="7616424" y="2500943"/>
              <a:ext cx="142218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Lopputilanne</a:t>
              </a:r>
            </a:p>
          </p:txBody>
        </p:sp>
      </p:grp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38580D9-C9B6-1536-CC54-AF034579A7EF}"/>
              </a:ext>
            </a:extLst>
          </p:cNvPr>
          <p:cNvSpPr txBox="1"/>
          <p:nvPr/>
        </p:nvSpPr>
        <p:spPr>
          <a:xfrm>
            <a:off x="771524" y="4313940"/>
            <a:ext cx="67324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/>
              <a:t>Esimerkiksi:</a:t>
            </a:r>
          </a:p>
          <a:p>
            <a:pPr marL="285750" indent="-285750">
              <a:buFontTx/>
              <a:buChar char="-"/>
            </a:pPr>
            <a:r>
              <a:rPr lang="fi-FI" sz="2000" dirty="0"/>
              <a:t>Öljyn jalostaminen bensiiniksi</a:t>
            </a:r>
          </a:p>
          <a:p>
            <a:pPr marL="285750" indent="-285750">
              <a:buFontTx/>
              <a:buChar char="-"/>
            </a:pPr>
            <a:r>
              <a:rPr lang="fi-FI" sz="2000" dirty="0"/>
              <a:t>Veden liike-energia muuntaminen sähköenergiaksi</a:t>
            </a:r>
          </a:p>
          <a:p>
            <a:pPr marL="285750" indent="-285750">
              <a:buFontTx/>
              <a:buChar char="-"/>
            </a:pPr>
            <a:r>
              <a:rPr lang="fi-FI" sz="2000" dirty="0"/>
              <a:t>Kivihiilen kemiallisen energia muuttaminen lämpöenergiaksi</a:t>
            </a:r>
          </a:p>
        </p:txBody>
      </p:sp>
    </p:spTree>
    <p:extLst>
      <p:ext uri="{BB962C8B-B14F-4D97-AF65-F5344CB8AC3E}">
        <p14:creationId xmlns:p14="http://schemas.microsoft.com/office/powerpoint/2010/main" val="17760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F88BE8-CEAF-C47E-C6CA-CA3D7F56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Fossiilisilla polttoaineilla tuotetaan n. 80 % maailman loppuenergiasta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DA9079-33A6-E70B-C816-691BC634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8950"/>
            <a:ext cx="7175090" cy="506740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7D16997-7D5D-38BA-BADE-50DDF35B8202}"/>
              </a:ext>
            </a:extLst>
          </p:cNvPr>
          <p:cNvSpPr txBox="1"/>
          <p:nvPr/>
        </p:nvSpPr>
        <p:spPr>
          <a:xfrm>
            <a:off x="8013290" y="612354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Lähde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563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9D522-1C8E-060B-8C60-6258F089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Entäs</a:t>
            </a:r>
            <a:r>
              <a:rPr lang="fi-FI" dirty="0"/>
              <a:t> Suomi?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0A1EB4-CB2E-ED63-9689-3419A99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90674"/>
            <a:ext cx="942975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67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F92A3B-8BDC-95D8-AC93-F9242105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Entäs</a:t>
            </a:r>
            <a:r>
              <a:rPr lang="fi-FI" dirty="0"/>
              <a:t> Suomi?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B84FE2-8D7B-9970-32FD-542F32BE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2575"/>
            <a:ext cx="101346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88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9A7F6F-E1DD-D4A8-B02F-84CAAC81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B455A5-4CDC-80F9-7D3E-C543DAAF7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2-5</a:t>
            </a:r>
          </a:p>
          <a:p>
            <a:pPr marL="0" indent="0">
              <a:buNone/>
            </a:pPr>
            <a:r>
              <a:rPr lang="fi-FI" dirty="0"/>
              <a:t>2-6</a:t>
            </a:r>
          </a:p>
          <a:p>
            <a:pPr marL="0" indent="0">
              <a:buNone/>
            </a:pPr>
            <a:r>
              <a:rPr lang="fi-FI" dirty="0"/>
              <a:t>2-7</a:t>
            </a:r>
          </a:p>
          <a:p>
            <a:pPr marL="0" indent="0">
              <a:buNone/>
            </a:pPr>
            <a:r>
              <a:rPr lang="fi-FI" dirty="0"/>
              <a:t>2-9</a:t>
            </a:r>
          </a:p>
          <a:p>
            <a:pPr marL="0" indent="0">
              <a:buNone/>
            </a:pPr>
            <a:r>
              <a:rPr lang="fi-FI" dirty="0"/>
              <a:t>2-10</a:t>
            </a:r>
          </a:p>
          <a:p>
            <a:pPr marL="0" indent="0">
              <a:buNone/>
            </a:pPr>
            <a:r>
              <a:rPr lang="fi-FI" dirty="0"/>
              <a:t>2-11</a:t>
            </a:r>
          </a:p>
          <a:p>
            <a:pPr marL="0" indent="0">
              <a:buNone/>
            </a:pPr>
            <a:r>
              <a:rPr lang="fi-FI" dirty="0"/>
              <a:t>2-12</a:t>
            </a:r>
          </a:p>
        </p:txBody>
      </p:sp>
    </p:spTree>
    <p:extLst>
      <p:ext uri="{BB962C8B-B14F-4D97-AF65-F5344CB8AC3E}">
        <p14:creationId xmlns:p14="http://schemas.microsoft.com/office/powerpoint/2010/main" val="67273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EA7DF8-7295-4132-D685-64E8973C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204C67-AE83-9DD3-6140-71D662A7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Energian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tuotanto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332FAF4-C035-046B-1F74-23BBD1D6CC68}"/>
              </a:ext>
            </a:extLst>
          </p:cNvPr>
          <p:cNvSpPr txBox="1"/>
          <p:nvPr/>
        </p:nvSpPr>
        <p:spPr>
          <a:xfrm>
            <a:off x="3195592" y="6420139"/>
            <a:ext cx="899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https://group.vattenfall.com/fi/mita-teemme/tiekartta-kohti-fossiilivapautta/kestava-tuotanto</a:t>
            </a:r>
          </a:p>
        </p:txBody>
      </p:sp>
    </p:spTree>
    <p:extLst>
      <p:ext uri="{BB962C8B-B14F-4D97-AF65-F5344CB8AC3E}">
        <p14:creationId xmlns:p14="http://schemas.microsoft.com/office/powerpoint/2010/main" val="1123865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A707CD-C334-7745-B010-09B8DE37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Energiaa tuotetaan voimalaitoksissa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7D6E3F1-C736-BD22-854B-3CC50CD71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7" y="1589080"/>
            <a:ext cx="5325833" cy="340017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45B11F9-E7D2-3715-B872-E45A6F638100}"/>
              </a:ext>
            </a:extLst>
          </p:cNvPr>
          <p:cNvSpPr txBox="1"/>
          <p:nvPr/>
        </p:nvSpPr>
        <p:spPr>
          <a:xfrm>
            <a:off x="576031" y="5053476"/>
            <a:ext cx="4443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Lähde: </a:t>
            </a:r>
            <a:r>
              <a:rPr lang="fi-FI" sz="1100" i="0" dirty="0">
                <a:solidFill>
                  <a:srgbClr val="0E0E0F"/>
                </a:solidFill>
                <a:effectLst/>
              </a:rPr>
              <a:t>Fysiikka FY2 Fysiikka, ympäristö ja yhteiskunta (LOPS21) s.28 ja s.30</a:t>
            </a:r>
          </a:p>
          <a:p>
            <a:endParaRPr lang="fi-FI" sz="1100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79303ED-7DC7-6011-842D-E3642E176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90" y="1589080"/>
            <a:ext cx="6421010" cy="340017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CDFCE584-7F95-68F5-FBDA-290653E65AF0}"/>
              </a:ext>
            </a:extLst>
          </p:cNvPr>
          <p:cNvSpPr txBox="1"/>
          <p:nvPr/>
        </p:nvSpPr>
        <p:spPr>
          <a:xfrm>
            <a:off x="1138375" y="5885894"/>
            <a:ext cx="1021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Energia siirretään käyttäjille joko sähkönä, lämpönä tai polttoaineina! (s. 32-33)</a:t>
            </a:r>
          </a:p>
        </p:txBody>
      </p:sp>
    </p:spTree>
    <p:extLst>
      <p:ext uri="{BB962C8B-B14F-4D97-AF65-F5344CB8AC3E}">
        <p14:creationId xmlns:p14="http://schemas.microsoft.com/office/powerpoint/2010/main" val="114982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677ECB-B0A7-6907-1BE7-2856C4DC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Ilmastokriisi, energiakriisi, ruokakriisi….?!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61BFF6E-05CE-DECA-2158-8861998C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7564">
            <a:off x="924364" y="2468975"/>
            <a:ext cx="4942707" cy="136169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25238F6-A3AF-39DD-EB67-95820343A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9524">
            <a:off x="3539933" y="2382011"/>
            <a:ext cx="6624917" cy="19779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EAC6E68-6949-ACF8-F21B-BB3FE2DA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5923">
            <a:off x="6759133" y="4381582"/>
            <a:ext cx="5020079" cy="132556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C910DA1-C6CC-2E3B-70F0-7D4E7728F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2" y="5318450"/>
            <a:ext cx="4528370" cy="12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7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546E0B-15D9-5EC5-F53D-ECA245E2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Energiatuotannosta vapautuu päästöjä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62757D-FAC2-DD09-A4B1-7C5D7EF6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9988"/>
            <a:ext cx="5105400" cy="382905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DD8332F-A9C4-887C-9B08-1CDE3F9AAC3F}"/>
              </a:ext>
            </a:extLst>
          </p:cNvPr>
          <p:cNvSpPr txBox="1"/>
          <p:nvPr/>
        </p:nvSpPr>
        <p:spPr>
          <a:xfrm>
            <a:off x="4315010" y="2965974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CO</a:t>
            </a:r>
            <a:r>
              <a:rPr lang="fi-FI" b="1" baseline="-25000" dirty="0">
                <a:solidFill>
                  <a:srgbClr val="FF0000"/>
                </a:solidFill>
              </a:rPr>
              <a:t>2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AE6D516-54C7-DE14-D194-22D98BD6B662}"/>
              </a:ext>
            </a:extLst>
          </p:cNvPr>
          <p:cNvSpPr txBox="1"/>
          <p:nvPr/>
        </p:nvSpPr>
        <p:spPr>
          <a:xfrm>
            <a:off x="3659542" y="3360199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FF0000"/>
                </a:solidFill>
              </a:rPr>
              <a:t>NO</a:t>
            </a:r>
            <a:r>
              <a:rPr lang="fi-FI" b="1" baseline="-25000" dirty="0" err="1">
                <a:solidFill>
                  <a:srgbClr val="FF0000"/>
                </a:solidFill>
              </a:rPr>
              <a:t>x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0CEAC49-207D-5809-07CE-35B71F54C785}"/>
              </a:ext>
            </a:extLst>
          </p:cNvPr>
          <p:cNvSpPr txBox="1"/>
          <p:nvPr/>
        </p:nvSpPr>
        <p:spPr>
          <a:xfrm>
            <a:off x="4449745" y="3429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FF0000"/>
                </a:solidFill>
              </a:rPr>
              <a:t>SO</a:t>
            </a:r>
            <a:r>
              <a:rPr lang="fi-FI" b="1" baseline="-25000" dirty="0" err="1">
                <a:solidFill>
                  <a:srgbClr val="FF0000"/>
                </a:solidFill>
              </a:rPr>
              <a:t>x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D041977-9D17-4D50-374B-3F90A254BC63}"/>
              </a:ext>
            </a:extLst>
          </p:cNvPr>
          <p:cNvSpPr txBox="1"/>
          <p:nvPr/>
        </p:nvSpPr>
        <p:spPr>
          <a:xfrm>
            <a:off x="2836656" y="2714289"/>
            <a:ext cx="110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Hiukkasia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C5A8FCA-6D85-DBBA-409B-4C67ED3E151C}"/>
              </a:ext>
            </a:extLst>
          </p:cNvPr>
          <p:cNvSpPr txBox="1"/>
          <p:nvPr/>
        </p:nvSpPr>
        <p:spPr>
          <a:xfrm>
            <a:off x="838200" y="6269038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hlinkClick r:id="rId3"/>
              </a:rPr>
              <a:t>lähde</a:t>
            </a:r>
            <a:endParaRPr lang="fi-FI" sz="1400" dirty="0"/>
          </a:p>
        </p:txBody>
      </p:sp>
      <p:pic>
        <p:nvPicPr>
          <p:cNvPr id="1026" name="Picture 2" descr="Ydinjätteen loppusijoitus Suomessa: Minne säteilevä purkujäte? | Apu">
            <a:extLst>
              <a:ext uri="{FF2B5EF4-FFF2-40B4-BE49-F238E27FC236}">
                <a16:creationId xmlns:a16="http://schemas.microsoft.com/office/drawing/2014/main" id="{AF421B03-FDB5-3330-8F3E-0A457300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98" y="2721714"/>
            <a:ext cx="2660493" cy="35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175BF6D-D547-37D6-692B-8818AB07FC5F}"/>
              </a:ext>
            </a:extLst>
          </p:cNvPr>
          <p:cNvSpPr txBox="1"/>
          <p:nvPr/>
        </p:nvSpPr>
        <p:spPr>
          <a:xfrm>
            <a:off x="7417038" y="6269037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hlinkClick r:id="rId5"/>
              </a:rPr>
              <a:t>lähde</a:t>
            </a:r>
            <a:endParaRPr lang="fi-FI" sz="14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255A9DA-1C3A-C08E-D853-D7C8D56E5E4E}"/>
              </a:ext>
            </a:extLst>
          </p:cNvPr>
          <p:cNvSpPr txBox="1"/>
          <p:nvPr/>
        </p:nvSpPr>
        <p:spPr>
          <a:xfrm>
            <a:off x="9176835" y="2337532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Ydinjäte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AB0467-CE64-67DF-406A-BAF006E8C5D5}"/>
              </a:ext>
            </a:extLst>
          </p:cNvPr>
          <p:cNvSpPr txBox="1"/>
          <p:nvPr/>
        </p:nvSpPr>
        <p:spPr>
          <a:xfrm>
            <a:off x="6775882" y="1705538"/>
            <a:ext cx="2660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Matala- ja keskiaktiivinen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F78BBF49-25B2-3582-BD90-F986A8AAB90E}"/>
              </a:ext>
            </a:extLst>
          </p:cNvPr>
          <p:cNvCxnSpPr>
            <a:stCxn id="11" idx="1"/>
            <a:endCxn id="13" idx="2"/>
          </p:cNvCxnSpPr>
          <p:nvPr/>
        </p:nvCxnSpPr>
        <p:spPr>
          <a:xfrm flipH="1" flipV="1">
            <a:off x="8106129" y="2074870"/>
            <a:ext cx="1070706" cy="447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DBB70927-578E-AE2F-3D10-AACA1206CA4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654466" y="1950964"/>
            <a:ext cx="253014" cy="3865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iruutu 18">
            <a:extLst>
              <a:ext uri="{FF2B5EF4-FFF2-40B4-BE49-F238E27FC236}">
                <a16:creationId xmlns:a16="http://schemas.microsoft.com/office/drawing/2014/main" id="{D3876D86-6411-9549-975A-6E71BF5AB5A2}"/>
              </a:ext>
            </a:extLst>
          </p:cNvPr>
          <p:cNvSpPr txBox="1"/>
          <p:nvPr/>
        </p:nvSpPr>
        <p:spPr>
          <a:xfrm>
            <a:off x="9531507" y="1598868"/>
            <a:ext cx="2660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Korkea-aktiivinen</a:t>
            </a:r>
          </a:p>
        </p:txBody>
      </p:sp>
    </p:spTree>
    <p:extLst>
      <p:ext uri="{BB962C8B-B14F-4D97-AF65-F5344CB8AC3E}">
        <p14:creationId xmlns:p14="http://schemas.microsoft.com/office/powerpoint/2010/main" val="260059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CC4DD9-BCA3-15DB-4A9B-3BF51A41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Esimerkkilasku: Lämpöenergia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03A41D-4EA2-A377-DC6B-50399D630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4713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Paljonko vapautuu lämpöenergiaa polttamalla 15 kg koivuklapeja?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A8CE8AD-4D04-EED4-4E38-ECCA4863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275"/>
            <a:ext cx="3812204" cy="382428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9B9189F-E95F-0DA3-B6EC-756410C34771}"/>
              </a:ext>
            </a:extLst>
          </p:cNvPr>
          <p:cNvSpPr txBox="1"/>
          <p:nvPr/>
        </p:nvSpPr>
        <p:spPr>
          <a:xfrm>
            <a:off x="936594" y="6277431"/>
            <a:ext cx="4044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Lähde: </a:t>
            </a:r>
            <a:r>
              <a:rPr lang="fi-FI" sz="1100" i="0" dirty="0">
                <a:solidFill>
                  <a:srgbClr val="0E0E0F"/>
                </a:solidFill>
                <a:effectLst/>
              </a:rPr>
              <a:t>Fysiikka FY2 Fysiikka, ympäristö ja yhteiskunta (LOPS21) s.27</a:t>
            </a:r>
          </a:p>
          <a:p>
            <a:endParaRPr lang="fi-FI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DEF2DBA9-FB72-389F-813E-0EF00FC4EA4C}"/>
                  </a:ext>
                </a:extLst>
              </p:cNvPr>
              <p:cNvSpPr txBox="1"/>
              <p:nvPr/>
            </p:nvSpPr>
            <p:spPr>
              <a:xfrm>
                <a:off x="5369508" y="5757946"/>
                <a:ext cx="5962466" cy="661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  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𝐻𝑚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𝑀𝐽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∗15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=270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𝑀𝐽</m:t>
                      </m:r>
                    </m:oMath>
                  </m:oMathPara>
                </a14:m>
                <a:endParaRPr lang="fi-FI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DEF2DBA9-FB72-389F-813E-0EF00FC4E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508" y="5757946"/>
                <a:ext cx="5962466" cy="661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iruutu 7">
                <a:extLst>
                  <a:ext uri="{FF2B5EF4-FFF2-40B4-BE49-F238E27FC236}">
                    <a16:creationId xmlns:a16="http://schemas.microsoft.com/office/drawing/2014/main" id="{2B22F044-D012-7107-06DA-279831926AFC}"/>
                  </a:ext>
                </a:extLst>
              </p:cNvPr>
              <p:cNvSpPr txBox="1"/>
              <p:nvPr/>
            </p:nvSpPr>
            <p:spPr>
              <a:xfrm>
                <a:off x="5331037" y="4937381"/>
                <a:ext cx="17200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=18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MJ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8" name="Tekstiruutu 7">
                <a:extLst>
                  <a:ext uri="{FF2B5EF4-FFF2-40B4-BE49-F238E27FC236}">
                    <a16:creationId xmlns:a16="http://schemas.microsoft.com/office/drawing/2014/main" id="{2B22F044-D012-7107-06DA-279831926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37" y="4937381"/>
                <a:ext cx="1720049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3774A3F5-4905-6124-8279-8D253B19D4A1}"/>
                  </a:ext>
                </a:extLst>
              </p:cNvPr>
              <p:cNvSpPr txBox="1"/>
              <p:nvPr/>
            </p:nvSpPr>
            <p:spPr>
              <a:xfrm>
                <a:off x="5331036" y="5368041"/>
                <a:ext cx="17200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3774A3F5-4905-6124-8279-8D253B19D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36" y="5368041"/>
                <a:ext cx="172004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iruutu 9">
                <a:extLst>
                  <a:ext uri="{FF2B5EF4-FFF2-40B4-BE49-F238E27FC236}">
                    <a16:creationId xmlns:a16="http://schemas.microsoft.com/office/drawing/2014/main" id="{97B39273-DB77-EB9D-0EEF-97736EF493DD}"/>
                  </a:ext>
                </a:extLst>
              </p:cNvPr>
              <p:cNvSpPr txBox="1"/>
              <p:nvPr/>
            </p:nvSpPr>
            <p:spPr>
              <a:xfrm>
                <a:off x="5369508" y="4460858"/>
                <a:ext cx="1222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i="1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0" name="Tekstiruutu 9">
                <a:extLst>
                  <a:ext uri="{FF2B5EF4-FFF2-40B4-BE49-F238E27FC236}">
                    <a16:creationId xmlns:a16="http://schemas.microsoft.com/office/drawing/2014/main" id="{97B39273-DB77-EB9D-0EEF-97736EF49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508" y="4460858"/>
                <a:ext cx="1222160" cy="369332"/>
              </a:xfrm>
              <a:prstGeom prst="rect">
                <a:avLst/>
              </a:prstGeom>
              <a:blipFill>
                <a:blip r:embed="rId6"/>
                <a:stretch>
                  <a:fillRect l="-1000" b="-10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kstiruutu 10">
            <a:extLst>
              <a:ext uri="{FF2B5EF4-FFF2-40B4-BE49-F238E27FC236}">
                <a16:creationId xmlns:a16="http://schemas.microsoft.com/office/drawing/2014/main" id="{2601D757-5B42-B2A8-4F18-208788A1288B}"/>
              </a:ext>
            </a:extLst>
          </p:cNvPr>
          <p:cNvSpPr txBox="1"/>
          <p:nvPr/>
        </p:nvSpPr>
        <p:spPr>
          <a:xfrm>
            <a:off x="5369508" y="2505275"/>
            <a:ext cx="2891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 dirty="0"/>
              <a:t>Polttoaineen lämpöarvo: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429270E8-FCB4-B198-EBE0-9A98B84287FF}"/>
                  </a:ext>
                </a:extLst>
              </p:cNvPr>
              <p:cNvSpPr txBox="1"/>
              <p:nvPr/>
            </p:nvSpPr>
            <p:spPr>
              <a:xfrm>
                <a:off x="6204008" y="2989196"/>
                <a:ext cx="1409331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429270E8-FCB4-B198-EBE0-9A98B842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008" y="2989196"/>
                <a:ext cx="1409331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kstiruutu 12">
            <a:extLst>
              <a:ext uri="{FF2B5EF4-FFF2-40B4-BE49-F238E27FC236}">
                <a16:creationId xmlns:a16="http://schemas.microsoft.com/office/drawing/2014/main" id="{4EB3862E-7B94-3080-4EF4-6AFC909A6EEC}"/>
              </a:ext>
            </a:extLst>
          </p:cNvPr>
          <p:cNvSpPr txBox="1"/>
          <p:nvPr/>
        </p:nvSpPr>
        <p:spPr>
          <a:xfrm>
            <a:off x="5369508" y="3730690"/>
            <a:ext cx="3362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Q = vapautunut lämpöenergia</a:t>
            </a:r>
          </a:p>
          <a:p>
            <a:r>
              <a:rPr lang="fi-FI" dirty="0"/>
              <a:t>m = polttoaineen massa</a:t>
            </a:r>
          </a:p>
        </p:txBody>
      </p:sp>
    </p:spTree>
    <p:extLst>
      <p:ext uri="{BB962C8B-B14F-4D97-AF65-F5344CB8AC3E}">
        <p14:creationId xmlns:p14="http://schemas.microsoft.com/office/powerpoint/2010/main" val="34799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EE5C58-10D1-F4A9-82D4-4F9F12FA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D7D39F-DA72-4499-0CBA-764AE616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3-7</a:t>
            </a:r>
          </a:p>
          <a:p>
            <a:pPr marL="0" indent="0">
              <a:buNone/>
            </a:pPr>
            <a:r>
              <a:rPr lang="fi-FI" dirty="0"/>
              <a:t>3-8</a:t>
            </a:r>
          </a:p>
          <a:p>
            <a:pPr marL="0" indent="0">
              <a:buNone/>
            </a:pPr>
            <a:r>
              <a:rPr lang="fi-FI" dirty="0"/>
              <a:t>3-9</a:t>
            </a:r>
          </a:p>
          <a:p>
            <a:pPr marL="0" indent="0">
              <a:buNone/>
            </a:pPr>
            <a:r>
              <a:rPr lang="fi-FI" dirty="0"/>
              <a:t>3-14</a:t>
            </a:r>
          </a:p>
          <a:p>
            <a:pPr marL="0" indent="0">
              <a:buNone/>
            </a:pPr>
            <a:r>
              <a:rPr lang="fi-FI" dirty="0"/>
              <a:t>3-17</a:t>
            </a:r>
          </a:p>
          <a:p>
            <a:pPr marL="0" indent="0">
              <a:buNone/>
            </a:pPr>
            <a:r>
              <a:rPr lang="fi-FI" dirty="0"/>
              <a:t>3-18</a:t>
            </a:r>
          </a:p>
        </p:txBody>
      </p:sp>
    </p:spTree>
    <p:extLst>
      <p:ext uri="{BB962C8B-B14F-4D97-AF65-F5344CB8AC3E}">
        <p14:creationId xmlns:p14="http://schemas.microsoft.com/office/powerpoint/2010/main" val="334048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847351-C130-A2C0-A5DC-3DE8B12E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Mekaaninen</a:t>
            </a:r>
            <a:r>
              <a:rPr lang="en-US" sz="4800" dirty="0"/>
              <a:t> </a:t>
            </a:r>
            <a:r>
              <a:rPr lang="en-US" sz="4800" dirty="0" err="1"/>
              <a:t>energia</a:t>
            </a:r>
            <a:r>
              <a:rPr lang="en-US" sz="4800" dirty="0"/>
              <a:t> ja </a:t>
            </a:r>
            <a:r>
              <a:rPr lang="en-US" sz="4800" dirty="0" err="1"/>
              <a:t>voimalaitokset</a:t>
            </a:r>
            <a:endParaRPr lang="en-US" sz="4800" dirty="0"/>
          </a:p>
        </p:txBody>
      </p:sp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Valaistu Newtonin kehto - Joululahjaideat">
            <a:extLst>
              <a:ext uri="{FF2B5EF4-FFF2-40B4-BE49-F238E27FC236}">
                <a16:creationId xmlns:a16="http://schemas.microsoft.com/office/drawing/2014/main" id="{FACE928A-EAC7-50E0-B6C8-88A68830C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r="11373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7306B51-AFF0-E76A-CA7C-DB12194C10C9}"/>
              </a:ext>
            </a:extLst>
          </p:cNvPr>
          <p:cNvSpPr txBox="1"/>
          <p:nvPr/>
        </p:nvSpPr>
        <p:spPr>
          <a:xfrm>
            <a:off x="9934575" y="647700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Lähde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7341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79559A4C-212A-CBD5-0A60-6DC44748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638" y="1233256"/>
            <a:ext cx="5464946" cy="54649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93A23EB-9757-387F-330A-F8757C64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Mekaaninen energia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iruutu 5">
                <a:extLst>
                  <a:ext uri="{FF2B5EF4-FFF2-40B4-BE49-F238E27FC236}">
                    <a16:creationId xmlns:a16="http://schemas.microsoft.com/office/drawing/2014/main" id="{6365C8ED-5A80-4E91-D3CE-2664BD7A50AA}"/>
                  </a:ext>
                </a:extLst>
              </p:cNvPr>
              <p:cNvSpPr txBox="1"/>
              <p:nvPr/>
            </p:nvSpPr>
            <p:spPr>
              <a:xfrm>
                <a:off x="8449030" y="4368787"/>
                <a:ext cx="1070806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𝑚𝑔h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6" name="Tekstiruutu 5">
                <a:extLst>
                  <a:ext uri="{FF2B5EF4-FFF2-40B4-BE49-F238E27FC236}">
                    <a16:creationId xmlns:a16="http://schemas.microsoft.com/office/drawing/2014/main" id="{6365C8ED-5A80-4E91-D3CE-2664BD7A5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030" y="4368787"/>
                <a:ext cx="1070806" cy="298415"/>
              </a:xfrm>
              <a:prstGeom prst="rect">
                <a:avLst/>
              </a:prstGeom>
              <a:blipFill>
                <a:blip r:embed="rId3"/>
                <a:stretch>
                  <a:fillRect l="-5114" t="-2041" r="-7386" b="-2653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DBDD9943-7600-DDDD-42A7-11AA33FC1F59}"/>
                  </a:ext>
                </a:extLst>
              </p:cNvPr>
              <p:cNvSpPr txBox="1"/>
              <p:nvPr/>
            </p:nvSpPr>
            <p:spPr>
              <a:xfrm>
                <a:off x="2396835" y="4786774"/>
                <a:ext cx="73180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DBDD9943-7600-DDDD-42A7-11AA33FC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835" y="4786774"/>
                <a:ext cx="731803" cy="298415"/>
              </a:xfrm>
              <a:prstGeom prst="rect">
                <a:avLst/>
              </a:prstGeom>
              <a:blipFill>
                <a:blip r:embed="rId4"/>
                <a:stretch>
                  <a:fillRect l="-6667" r="-7500" b="-20408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8AAE89D5-8448-8258-F60B-CEF2AB65F0FA}"/>
              </a:ext>
            </a:extLst>
          </p:cNvPr>
          <p:cNvCxnSpPr/>
          <p:nvPr/>
        </p:nvCxnSpPr>
        <p:spPr>
          <a:xfrm>
            <a:off x="3346883" y="4935982"/>
            <a:ext cx="486496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168B223E-C70C-6BC5-4D35-7F399381ADA2}"/>
                  </a:ext>
                </a:extLst>
              </p:cNvPr>
              <p:cNvSpPr txBox="1"/>
              <p:nvPr/>
            </p:nvSpPr>
            <p:spPr>
              <a:xfrm>
                <a:off x="2396835" y="5085189"/>
                <a:ext cx="121372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168B223E-C70C-6BC5-4D35-7F399381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835" y="5085189"/>
                <a:ext cx="1213729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DB620740-1EE9-EF81-59BC-C384C5913C98}"/>
              </a:ext>
            </a:extLst>
          </p:cNvPr>
          <p:cNvCxnSpPr/>
          <p:nvPr/>
        </p:nvCxnSpPr>
        <p:spPr>
          <a:xfrm>
            <a:off x="8025413" y="4517994"/>
            <a:ext cx="0" cy="41798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86FE9DD-0509-A7E6-6F49-415F4C926856}"/>
              </a:ext>
            </a:extLst>
          </p:cNvPr>
          <p:cNvSpPr txBox="1"/>
          <p:nvPr/>
        </p:nvSpPr>
        <p:spPr>
          <a:xfrm>
            <a:off x="8036190" y="456664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accent5">
                    <a:lumMod val="50000"/>
                  </a:schemeClr>
                </a:solidFill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iruutu 17">
                <a:extLst>
                  <a:ext uri="{FF2B5EF4-FFF2-40B4-BE49-F238E27FC236}">
                    <a16:creationId xmlns:a16="http://schemas.microsoft.com/office/drawing/2014/main" id="{049D290A-38DB-8718-C590-42EB4050FC54}"/>
                  </a:ext>
                </a:extLst>
              </p:cNvPr>
              <p:cNvSpPr txBox="1"/>
              <p:nvPr/>
            </p:nvSpPr>
            <p:spPr>
              <a:xfrm>
                <a:off x="368422" y="1922018"/>
                <a:ext cx="340817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𝑚𝑒𝑘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𝑚𝑔h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8" name="Tekstiruutu 17">
                <a:extLst>
                  <a:ext uri="{FF2B5EF4-FFF2-40B4-BE49-F238E27FC236}">
                    <a16:creationId xmlns:a16="http://schemas.microsoft.com/office/drawing/2014/main" id="{049D290A-38DB-8718-C590-42EB4050F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22" y="1922018"/>
                <a:ext cx="3408177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kstiruutu 18">
            <a:extLst>
              <a:ext uri="{FF2B5EF4-FFF2-40B4-BE49-F238E27FC236}">
                <a16:creationId xmlns:a16="http://schemas.microsoft.com/office/drawing/2014/main" id="{3D84B05E-3F50-91C2-77BE-FDD61BC39719}"/>
              </a:ext>
            </a:extLst>
          </p:cNvPr>
          <p:cNvSpPr txBox="1"/>
          <p:nvPr/>
        </p:nvSpPr>
        <p:spPr>
          <a:xfrm>
            <a:off x="8110888" y="2006401"/>
            <a:ext cx="2428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 = massa</a:t>
            </a:r>
          </a:p>
          <a:p>
            <a:r>
              <a:rPr lang="fi-FI" dirty="0"/>
              <a:t>h = korkeus nollatasosta</a:t>
            </a:r>
          </a:p>
          <a:p>
            <a:r>
              <a:rPr lang="fi-FI" dirty="0"/>
              <a:t>g = gravitaatiovakio</a:t>
            </a:r>
          </a:p>
          <a:p>
            <a:r>
              <a:rPr lang="fi-FI" dirty="0"/>
              <a:t>v = kappaleen nopeus</a:t>
            </a:r>
          </a:p>
        </p:txBody>
      </p:sp>
    </p:spTree>
    <p:extLst>
      <p:ext uri="{BB962C8B-B14F-4D97-AF65-F5344CB8AC3E}">
        <p14:creationId xmlns:p14="http://schemas.microsoft.com/office/powerpoint/2010/main" val="68214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08FEE0-2A28-F913-0AA9-50A49ECC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Tuottoteho (esimerkkilaskut 1 ja 2)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97B79E5-2725-4FD0-1491-5F2E683D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3839"/>
            <a:ext cx="6438900" cy="187642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66C14A2-DA00-4828-05C7-93321ADC7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4171950"/>
            <a:ext cx="7019925" cy="25527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0CB235F1-52CA-8575-6AFF-7A17D173DC29}"/>
              </a:ext>
            </a:extLst>
          </p:cNvPr>
          <p:cNvSpPr txBox="1"/>
          <p:nvPr/>
        </p:nvSpPr>
        <p:spPr>
          <a:xfrm>
            <a:off x="838200" y="6427113"/>
            <a:ext cx="4386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Lähde: </a:t>
            </a:r>
            <a:r>
              <a:rPr lang="fi-FI" sz="1100" i="0" dirty="0">
                <a:solidFill>
                  <a:srgbClr val="0E0E0F"/>
                </a:solidFill>
                <a:effectLst/>
              </a:rPr>
              <a:t>Fysiikka FY2 Fysiikka, ympäristö ja yhteiskunta (LOPS21) s. 42 ja 44</a:t>
            </a:r>
          </a:p>
          <a:p>
            <a:endParaRPr lang="fi-FI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B9DB6FB1-26E0-F780-CB78-6EA499F20F50}"/>
                  </a:ext>
                </a:extLst>
              </p:cNvPr>
              <p:cNvSpPr txBox="1"/>
              <p:nvPr/>
            </p:nvSpPr>
            <p:spPr>
              <a:xfrm>
                <a:off x="7529745" y="2412779"/>
                <a:ext cx="1770678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𝑡𝑢𝑜𝑡𝑡𝑜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𝜂𝜌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𝑔h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B9DB6FB1-26E0-F780-CB78-6EA499F20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745" y="2412779"/>
                <a:ext cx="1770678" cy="51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5EB7F237-957C-F939-6391-6A7AB4E810BE}"/>
                  </a:ext>
                </a:extLst>
              </p:cNvPr>
              <p:cNvSpPr txBox="1"/>
              <p:nvPr/>
            </p:nvSpPr>
            <p:spPr>
              <a:xfrm>
                <a:off x="9635232" y="1833839"/>
                <a:ext cx="2293320" cy="1626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h𝑦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ö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𝑡𝑦𝑠𝑢h𝑑𝑒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𝑣𝑒𝑑𝑒𝑛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𝑡𝑖h𝑒𝑦𝑠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𝑣𝑖𝑟𝑡𝑎𝑎𝑚𝑎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𝑔𝑟𝑎𝑣𝑖𝑡𝑎𝑎𝑡𝑖𝑜𝑣𝑎𝑘𝑖𝑜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𝑝𝑢𝑡𝑜𝑎𝑚𝑖𝑠𝑘𝑜𝑟𝑘𝑒𝑢𝑠</m:t>
                      </m:r>
                    </m:oMath>
                  </m:oMathPara>
                </a14:m>
                <a:endParaRPr lang="fi-FI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5EB7F237-957C-F939-6391-6A7AB4E81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232" y="1833839"/>
                <a:ext cx="2293320" cy="1626536"/>
              </a:xfrm>
              <a:prstGeom prst="rect">
                <a:avLst/>
              </a:prstGeom>
              <a:blipFill>
                <a:blip r:embed="rId5"/>
                <a:stretch>
                  <a:fillRect l="-2394" r="-3723" b="-486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iruutu 13">
                <a:extLst>
                  <a:ext uri="{FF2B5EF4-FFF2-40B4-BE49-F238E27FC236}">
                    <a16:creationId xmlns:a16="http://schemas.microsoft.com/office/drawing/2014/main" id="{B8C99E29-579D-40F5-C2A5-9EBE5AED66E9}"/>
                  </a:ext>
                </a:extLst>
              </p:cNvPr>
              <p:cNvSpPr txBox="1"/>
              <p:nvPr/>
            </p:nvSpPr>
            <p:spPr>
              <a:xfrm>
                <a:off x="7630360" y="4929696"/>
                <a:ext cx="209262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𝑡𝑢𝑜𝑡𝑡𝑜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𝜌𝜋</m:t>
                      </m:r>
                      <m:sSup>
                        <m:sSup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4" name="Tekstiruutu 13">
                <a:extLst>
                  <a:ext uri="{FF2B5EF4-FFF2-40B4-BE49-F238E27FC236}">
                    <a16:creationId xmlns:a16="http://schemas.microsoft.com/office/drawing/2014/main" id="{B8C99E29-579D-40F5-C2A5-9EBE5AED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360" y="4929696"/>
                <a:ext cx="2092624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iruutu 14">
                <a:extLst>
                  <a:ext uri="{FF2B5EF4-FFF2-40B4-BE49-F238E27FC236}">
                    <a16:creationId xmlns:a16="http://schemas.microsoft.com/office/drawing/2014/main" id="{F68221C6-224B-7DCE-ABDE-28E458F14377}"/>
                  </a:ext>
                </a:extLst>
              </p:cNvPr>
              <p:cNvSpPr txBox="1"/>
              <p:nvPr/>
            </p:nvSpPr>
            <p:spPr>
              <a:xfrm>
                <a:off x="9967054" y="4635000"/>
                <a:ext cx="196149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h𝑦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ö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𝑡𝑦𝑠𝑢h𝑑𝑒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𝑖𝑙𝑚𝑎𝑛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𝑡𝑖h𝑒𝑦𝑠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𝑠𝑖𝑖𝑣𝑒𝑛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𝑝𝑖𝑡𝑢𝑢𝑠</m:t>
                      </m:r>
                    </m:oMath>
                  </m:oMathPara>
                </a14:m>
                <a:endParaRPr lang="fi-FI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𝑡𝑢𝑢𝑙𝑒𝑛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𝑛𝑜𝑝𝑒𝑢𝑠</m:t>
                      </m:r>
                    </m:oMath>
                  </m:oMathPara>
                </a14:m>
                <a:endParaRPr lang="fi-FI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kstiruutu 14">
                <a:extLst>
                  <a:ext uri="{FF2B5EF4-FFF2-40B4-BE49-F238E27FC236}">
                    <a16:creationId xmlns:a16="http://schemas.microsoft.com/office/drawing/2014/main" id="{F68221C6-224B-7DCE-ABDE-28E458F1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054" y="4635000"/>
                <a:ext cx="1961498" cy="1107996"/>
              </a:xfrm>
              <a:prstGeom prst="rect">
                <a:avLst/>
              </a:prstGeom>
              <a:blipFill>
                <a:blip r:embed="rId7"/>
                <a:stretch>
                  <a:fillRect l="-1242" r="-2484" b="-549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59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588893-894D-C6F6-5412-57076EBE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Vesi- ja tuulivoiman haitat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64827D-296F-D33E-05F8-A7B4DC39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Melu- ja ulkonäköhaitat</a:t>
            </a:r>
          </a:p>
          <a:p>
            <a:r>
              <a:rPr lang="fi-FI"/>
              <a:t>Kaavoittaminen</a:t>
            </a:r>
          </a:p>
          <a:p>
            <a:r>
              <a:rPr lang="fi-FI"/>
              <a:t>Vaikutukset ekosysteemiin</a:t>
            </a:r>
            <a:endParaRPr lang="fi-FI" dirty="0"/>
          </a:p>
        </p:txBody>
      </p:sp>
      <p:pic>
        <p:nvPicPr>
          <p:cNvPr id="4098" name="Picture 2" descr="Angry Emoji [Free Download iPhone Emojis in PNG] | Emoji Island">
            <a:extLst>
              <a:ext uri="{FF2B5EF4-FFF2-40B4-BE49-F238E27FC236}">
                <a16:creationId xmlns:a16="http://schemas.microsoft.com/office/drawing/2014/main" id="{B3118364-7932-2CCC-1AB3-C933297B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9" y="1882775"/>
            <a:ext cx="4363467" cy="436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30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ACF43E-8296-4042-1657-C05DF8D1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4F0A2E-9302-227D-9605-794104B11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4-4</a:t>
            </a:r>
          </a:p>
          <a:p>
            <a:pPr marL="0" indent="0">
              <a:buNone/>
            </a:pPr>
            <a:r>
              <a:rPr lang="fi-FI" dirty="0"/>
              <a:t>4-5</a:t>
            </a:r>
          </a:p>
          <a:p>
            <a:pPr marL="0" indent="0">
              <a:buNone/>
            </a:pPr>
            <a:r>
              <a:rPr lang="fi-FI" dirty="0"/>
              <a:t>4-6</a:t>
            </a:r>
          </a:p>
          <a:p>
            <a:pPr marL="0" indent="0">
              <a:buNone/>
            </a:pPr>
            <a:r>
              <a:rPr lang="fi-FI" dirty="0"/>
              <a:t>4-7</a:t>
            </a:r>
          </a:p>
          <a:p>
            <a:pPr marL="0" indent="0">
              <a:buNone/>
            </a:pPr>
            <a:r>
              <a:rPr lang="fi-FI" dirty="0"/>
              <a:t>4-12</a:t>
            </a:r>
          </a:p>
          <a:p>
            <a:pPr marL="0" indent="0">
              <a:buNone/>
            </a:pPr>
            <a:r>
              <a:rPr lang="fi-FI" dirty="0"/>
              <a:t>*4-14</a:t>
            </a:r>
          </a:p>
          <a:p>
            <a:pPr marL="0" indent="0">
              <a:buNone/>
            </a:pPr>
            <a:r>
              <a:rPr lang="fi-FI" dirty="0"/>
              <a:t>*4-15</a:t>
            </a:r>
          </a:p>
        </p:txBody>
      </p:sp>
    </p:spTree>
    <p:extLst>
      <p:ext uri="{BB962C8B-B14F-4D97-AF65-F5344CB8AC3E}">
        <p14:creationId xmlns:p14="http://schemas.microsoft.com/office/powerpoint/2010/main" val="400756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Ryhmä 69">
            <a:extLst>
              <a:ext uri="{FF2B5EF4-FFF2-40B4-BE49-F238E27FC236}">
                <a16:creationId xmlns:a16="http://schemas.microsoft.com/office/drawing/2014/main" id="{B198B46F-38DD-3C5E-2882-6AE456668B4F}"/>
              </a:ext>
            </a:extLst>
          </p:cNvPr>
          <p:cNvGrpSpPr/>
          <p:nvPr/>
        </p:nvGrpSpPr>
        <p:grpSpPr>
          <a:xfrm>
            <a:off x="791132" y="393453"/>
            <a:ext cx="10789723" cy="6071093"/>
            <a:chOff x="1163994" y="294442"/>
            <a:chExt cx="10789723" cy="6071093"/>
          </a:xfrm>
        </p:grpSpPr>
        <p:sp>
          <p:nvSpPr>
            <p:cNvPr id="4" name="Ellipsi 3">
              <a:extLst>
                <a:ext uri="{FF2B5EF4-FFF2-40B4-BE49-F238E27FC236}">
                  <a16:creationId xmlns:a16="http://schemas.microsoft.com/office/drawing/2014/main" id="{78439CF5-D71F-F714-8EDA-1756D4E75027}"/>
                </a:ext>
              </a:extLst>
            </p:cNvPr>
            <p:cNvSpPr/>
            <p:nvPr/>
          </p:nvSpPr>
          <p:spPr>
            <a:xfrm>
              <a:off x="4891595" y="2689934"/>
              <a:ext cx="2725445" cy="1305017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Energiaa uusiutuvista lähteistä!</a:t>
              </a:r>
            </a:p>
          </p:txBody>
        </p:sp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9D2D8717-C0A1-757C-BEC2-78F6EF36FC7D}"/>
                </a:ext>
              </a:extLst>
            </p:cNvPr>
            <p:cNvSpPr/>
            <p:nvPr/>
          </p:nvSpPr>
          <p:spPr>
            <a:xfrm>
              <a:off x="2703248" y="1553592"/>
              <a:ext cx="2374779" cy="92475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Aurinkoenergia</a:t>
              </a:r>
            </a:p>
          </p:txBody>
        </p:sp>
        <p:cxnSp>
          <p:nvCxnSpPr>
            <p:cNvPr id="7" name="Suora yhdysviiva 6">
              <a:extLst>
                <a:ext uri="{FF2B5EF4-FFF2-40B4-BE49-F238E27FC236}">
                  <a16:creationId xmlns:a16="http://schemas.microsoft.com/office/drawing/2014/main" id="{453D903C-BCA8-8EC5-8293-848C8DBC3F81}"/>
                </a:ext>
              </a:extLst>
            </p:cNvPr>
            <p:cNvCxnSpPr>
              <a:stCxn id="5" idx="5"/>
              <a:endCxn id="4" idx="1"/>
            </p:cNvCxnSpPr>
            <p:nvPr/>
          </p:nvCxnSpPr>
          <p:spPr>
            <a:xfrm>
              <a:off x="4730249" y="2342921"/>
              <a:ext cx="560478" cy="538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0D80FB4C-3BD9-C4D3-6441-E71DE7BA83FB}"/>
                </a:ext>
              </a:extLst>
            </p:cNvPr>
            <p:cNvSpPr/>
            <p:nvPr/>
          </p:nvSpPr>
          <p:spPr>
            <a:xfrm>
              <a:off x="1284301" y="294443"/>
              <a:ext cx="2374779" cy="92475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Aurinkolämpö</a:t>
              </a: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AD85FA83-B294-408D-19E1-4673D6414785}"/>
                </a:ext>
              </a:extLst>
            </p:cNvPr>
            <p:cNvSpPr/>
            <p:nvPr/>
          </p:nvSpPr>
          <p:spPr>
            <a:xfrm>
              <a:off x="3993470" y="294442"/>
              <a:ext cx="2374779" cy="92475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Aurinkosähkö</a:t>
              </a:r>
            </a:p>
          </p:txBody>
        </p:sp>
        <p:cxnSp>
          <p:nvCxnSpPr>
            <p:cNvPr id="10" name="Suora yhdysviiva 9">
              <a:extLst>
                <a:ext uri="{FF2B5EF4-FFF2-40B4-BE49-F238E27FC236}">
                  <a16:creationId xmlns:a16="http://schemas.microsoft.com/office/drawing/2014/main" id="{D10B0517-9211-EDFF-D4D4-5CC97558334B}"/>
                </a:ext>
              </a:extLst>
            </p:cNvPr>
            <p:cNvCxnSpPr>
              <a:cxnSpLocks/>
              <a:stCxn id="8" idx="5"/>
            </p:cNvCxnSpPr>
            <p:nvPr/>
          </p:nvCxnSpPr>
          <p:spPr>
            <a:xfrm>
              <a:off x="3311302" y="1083772"/>
              <a:ext cx="225305" cy="46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996923DE-AC98-9F0D-2C84-9041E397844E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H="1">
              <a:off x="4145872" y="1083771"/>
              <a:ext cx="195376" cy="46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9DE1FC55-1FF6-C041-67A6-7BE702AE8DF6}"/>
                </a:ext>
              </a:extLst>
            </p:cNvPr>
            <p:cNvSpPr/>
            <p:nvPr/>
          </p:nvSpPr>
          <p:spPr>
            <a:xfrm>
              <a:off x="6663364" y="1527698"/>
              <a:ext cx="2374779" cy="92475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Bioenergia</a:t>
              </a:r>
            </a:p>
          </p:txBody>
        </p:sp>
        <p:cxnSp>
          <p:nvCxnSpPr>
            <p:cNvPr id="19" name="Suora yhdysviiva 18">
              <a:extLst>
                <a:ext uri="{FF2B5EF4-FFF2-40B4-BE49-F238E27FC236}">
                  <a16:creationId xmlns:a16="http://schemas.microsoft.com/office/drawing/2014/main" id="{2B753A4D-E6F6-49D8-5FD4-336CD2274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6064" y="2416945"/>
              <a:ext cx="441664" cy="344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599A8C28-9F1A-85A8-50C6-C1DEADC28C5E}"/>
                </a:ext>
              </a:extLst>
            </p:cNvPr>
            <p:cNvSpPr/>
            <p:nvPr/>
          </p:nvSpPr>
          <p:spPr>
            <a:xfrm>
              <a:off x="6855041" y="296660"/>
              <a:ext cx="2374779" cy="92475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Biomassat</a:t>
              </a:r>
            </a:p>
          </p:txBody>
        </p:sp>
        <p:cxnSp>
          <p:nvCxnSpPr>
            <p:cNvPr id="26" name="Suora yhdysviiva 25">
              <a:extLst>
                <a:ext uri="{FF2B5EF4-FFF2-40B4-BE49-F238E27FC236}">
                  <a16:creationId xmlns:a16="http://schemas.microsoft.com/office/drawing/2014/main" id="{A68EEA15-FCDD-37F8-437A-28FF7EE9D81A}"/>
                </a:ext>
              </a:extLst>
            </p:cNvPr>
            <p:cNvCxnSpPr>
              <a:cxnSpLocks/>
              <a:stCxn id="25" idx="4"/>
              <a:endCxn id="18" idx="0"/>
            </p:cNvCxnSpPr>
            <p:nvPr/>
          </p:nvCxnSpPr>
          <p:spPr>
            <a:xfrm flipH="1">
              <a:off x="7850754" y="1221417"/>
              <a:ext cx="191677" cy="3062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FB623DD4-D7B0-39FE-8095-7AF887234443}"/>
                </a:ext>
              </a:extLst>
            </p:cNvPr>
            <p:cNvSpPr/>
            <p:nvPr/>
          </p:nvSpPr>
          <p:spPr>
            <a:xfrm>
              <a:off x="9368834" y="912178"/>
              <a:ext cx="2374779" cy="92475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Biojätteet</a:t>
              </a:r>
            </a:p>
          </p:txBody>
        </p:sp>
        <p:cxnSp>
          <p:nvCxnSpPr>
            <p:cNvPr id="30" name="Suora yhdysviiva 29">
              <a:extLst>
                <a:ext uri="{FF2B5EF4-FFF2-40B4-BE49-F238E27FC236}">
                  <a16:creationId xmlns:a16="http://schemas.microsoft.com/office/drawing/2014/main" id="{C0014DAC-F969-65ED-C35B-D3DCD528DB5A}"/>
                </a:ext>
              </a:extLst>
            </p:cNvPr>
            <p:cNvCxnSpPr>
              <a:cxnSpLocks/>
              <a:stCxn id="29" idx="2"/>
              <a:endCxn id="18" idx="7"/>
            </p:cNvCxnSpPr>
            <p:nvPr/>
          </p:nvCxnSpPr>
          <p:spPr>
            <a:xfrm flipH="1">
              <a:off x="8690365" y="1374557"/>
              <a:ext cx="678469" cy="2885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1AFF0B34-AC56-DADF-083D-273783D25BB6}"/>
                </a:ext>
              </a:extLst>
            </p:cNvPr>
            <p:cNvSpPr/>
            <p:nvPr/>
          </p:nvSpPr>
          <p:spPr>
            <a:xfrm>
              <a:off x="8461764" y="3090171"/>
              <a:ext cx="2374779" cy="92475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Geoterminen energia</a:t>
              </a:r>
            </a:p>
          </p:txBody>
        </p:sp>
        <p:cxnSp>
          <p:nvCxnSpPr>
            <p:cNvPr id="35" name="Suora yhdysviiva 34">
              <a:extLst>
                <a:ext uri="{FF2B5EF4-FFF2-40B4-BE49-F238E27FC236}">
                  <a16:creationId xmlns:a16="http://schemas.microsoft.com/office/drawing/2014/main" id="{88D5CC7D-670F-4915-3AFB-C68636C2A7BA}"/>
                </a:ext>
              </a:extLst>
            </p:cNvPr>
            <p:cNvCxnSpPr>
              <a:cxnSpLocks/>
              <a:stCxn id="34" idx="2"/>
              <a:endCxn id="4" idx="6"/>
            </p:cNvCxnSpPr>
            <p:nvPr/>
          </p:nvCxnSpPr>
          <p:spPr>
            <a:xfrm flipH="1" flipV="1">
              <a:off x="7617040" y="3342443"/>
              <a:ext cx="844724" cy="21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69CC1790-7503-6FEA-CAC7-EE5F2B368B96}"/>
                </a:ext>
              </a:extLst>
            </p:cNvPr>
            <p:cNvSpPr/>
            <p:nvPr/>
          </p:nvSpPr>
          <p:spPr>
            <a:xfrm>
              <a:off x="7274374" y="4267200"/>
              <a:ext cx="2374779" cy="9247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Lämpöpumput</a:t>
              </a:r>
            </a:p>
          </p:txBody>
        </p:sp>
        <p:cxnSp>
          <p:nvCxnSpPr>
            <p:cNvPr id="42" name="Suora yhdysviiva 41">
              <a:extLst>
                <a:ext uri="{FF2B5EF4-FFF2-40B4-BE49-F238E27FC236}">
                  <a16:creationId xmlns:a16="http://schemas.microsoft.com/office/drawing/2014/main" id="{B473CA28-A2B6-2F57-FBD7-C02841151F01}"/>
                </a:ext>
              </a:extLst>
            </p:cNvPr>
            <p:cNvCxnSpPr>
              <a:cxnSpLocks/>
              <a:stCxn id="41" idx="1"/>
              <a:endCxn id="4" idx="5"/>
            </p:cNvCxnSpPr>
            <p:nvPr/>
          </p:nvCxnSpPr>
          <p:spPr>
            <a:xfrm flipH="1" flipV="1">
              <a:off x="7217908" y="3803836"/>
              <a:ext cx="404244" cy="598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i 45">
              <a:extLst>
                <a:ext uri="{FF2B5EF4-FFF2-40B4-BE49-F238E27FC236}">
                  <a16:creationId xmlns:a16="http://schemas.microsoft.com/office/drawing/2014/main" id="{F434103F-C542-F659-2CEA-CBAC16EC0BFF}"/>
                </a:ext>
              </a:extLst>
            </p:cNvPr>
            <p:cNvSpPr/>
            <p:nvPr/>
          </p:nvSpPr>
          <p:spPr>
            <a:xfrm>
              <a:off x="6994055" y="5421996"/>
              <a:ext cx="2374779" cy="9247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Maalämpö</a:t>
              </a:r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94BA4EEC-01B0-258A-F543-2F3F047C2662}"/>
                </a:ext>
              </a:extLst>
            </p:cNvPr>
            <p:cNvSpPr/>
            <p:nvPr/>
          </p:nvSpPr>
          <p:spPr>
            <a:xfrm>
              <a:off x="9578938" y="5191957"/>
              <a:ext cx="2374779" cy="9247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Ilmalämpö</a:t>
              </a:r>
            </a:p>
          </p:txBody>
        </p:sp>
        <p:cxnSp>
          <p:nvCxnSpPr>
            <p:cNvPr id="48" name="Suora yhdysviiva 47">
              <a:extLst>
                <a:ext uri="{FF2B5EF4-FFF2-40B4-BE49-F238E27FC236}">
                  <a16:creationId xmlns:a16="http://schemas.microsoft.com/office/drawing/2014/main" id="{CA14288C-1481-EFD8-D58A-DC1DAEE45E76}"/>
                </a:ext>
              </a:extLst>
            </p:cNvPr>
            <p:cNvCxnSpPr>
              <a:cxnSpLocks/>
              <a:stCxn id="46" idx="0"/>
              <a:endCxn id="41" idx="4"/>
            </p:cNvCxnSpPr>
            <p:nvPr/>
          </p:nvCxnSpPr>
          <p:spPr>
            <a:xfrm flipV="1">
              <a:off x="8181445" y="5191957"/>
              <a:ext cx="280319" cy="2300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uora yhdysviiva 50">
              <a:extLst>
                <a:ext uri="{FF2B5EF4-FFF2-40B4-BE49-F238E27FC236}">
                  <a16:creationId xmlns:a16="http://schemas.microsoft.com/office/drawing/2014/main" id="{3002FD3C-9F69-C06E-5CFA-1D2234D9787B}"/>
                </a:ext>
              </a:extLst>
            </p:cNvPr>
            <p:cNvCxnSpPr>
              <a:cxnSpLocks/>
              <a:stCxn id="47" idx="1"/>
              <a:endCxn id="41" idx="5"/>
            </p:cNvCxnSpPr>
            <p:nvPr/>
          </p:nvCxnSpPr>
          <p:spPr>
            <a:xfrm flipH="1" flipV="1">
              <a:off x="9301375" y="5056529"/>
              <a:ext cx="625341" cy="27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llipsi 53">
              <a:extLst>
                <a:ext uri="{FF2B5EF4-FFF2-40B4-BE49-F238E27FC236}">
                  <a16:creationId xmlns:a16="http://schemas.microsoft.com/office/drawing/2014/main" id="{3745DC26-9495-BF72-0922-1DADC0110975}"/>
                </a:ext>
              </a:extLst>
            </p:cNvPr>
            <p:cNvSpPr/>
            <p:nvPr/>
          </p:nvSpPr>
          <p:spPr>
            <a:xfrm>
              <a:off x="3542859" y="4206536"/>
              <a:ext cx="2374779" cy="92475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Vety</a:t>
              </a:r>
            </a:p>
          </p:txBody>
        </p:sp>
        <p:sp>
          <p:nvSpPr>
            <p:cNvPr id="55" name="Ellipsi 54">
              <a:extLst>
                <a:ext uri="{FF2B5EF4-FFF2-40B4-BE49-F238E27FC236}">
                  <a16:creationId xmlns:a16="http://schemas.microsoft.com/office/drawing/2014/main" id="{F006FB16-FBD6-C593-F151-C1D34FA1EE82}"/>
                </a:ext>
              </a:extLst>
            </p:cNvPr>
            <p:cNvSpPr/>
            <p:nvPr/>
          </p:nvSpPr>
          <p:spPr>
            <a:xfrm>
              <a:off x="3823098" y="5440778"/>
              <a:ext cx="2374779" cy="92475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Polttokenno</a:t>
              </a:r>
            </a:p>
          </p:txBody>
        </p:sp>
        <p:sp>
          <p:nvSpPr>
            <p:cNvPr id="56" name="Ellipsi 55">
              <a:extLst>
                <a:ext uri="{FF2B5EF4-FFF2-40B4-BE49-F238E27FC236}">
                  <a16:creationId xmlns:a16="http://schemas.microsoft.com/office/drawing/2014/main" id="{28DA2D98-9014-1A9A-5641-42ADB62BA6DB}"/>
                </a:ext>
              </a:extLst>
            </p:cNvPr>
            <p:cNvSpPr/>
            <p:nvPr/>
          </p:nvSpPr>
          <p:spPr>
            <a:xfrm>
              <a:off x="1163994" y="4880499"/>
              <a:ext cx="2374779" cy="92475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Fuusioenergia</a:t>
              </a:r>
            </a:p>
          </p:txBody>
        </p:sp>
        <p:cxnSp>
          <p:nvCxnSpPr>
            <p:cNvPr id="57" name="Suora yhdysviiva 56">
              <a:extLst>
                <a:ext uri="{FF2B5EF4-FFF2-40B4-BE49-F238E27FC236}">
                  <a16:creationId xmlns:a16="http://schemas.microsoft.com/office/drawing/2014/main" id="{164B7A6D-59C0-5CD1-B471-49FE5EE358F9}"/>
                </a:ext>
              </a:extLst>
            </p:cNvPr>
            <p:cNvCxnSpPr>
              <a:cxnSpLocks/>
              <a:stCxn id="54" idx="0"/>
              <a:endCxn id="4" idx="3"/>
            </p:cNvCxnSpPr>
            <p:nvPr/>
          </p:nvCxnSpPr>
          <p:spPr>
            <a:xfrm flipV="1">
              <a:off x="4730249" y="3803836"/>
              <a:ext cx="560478" cy="40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uora yhdysviiva 59">
              <a:extLst>
                <a:ext uri="{FF2B5EF4-FFF2-40B4-BE49-F238E27FC236}">
                  <a16:creationId xmlns:a16="http://schemas.microsoft.com/office/drawing/2014/main" id="{83DC1DE7-3331-B5E5-3720-BB6ADD8CB73A}"/>
                </a:ext>
              </a:extLst>
            </p:cNvPr>
            <p:cNvCxnSpPr>
              <a:cxnSpLocks/>
              <a:stCxn id="54" idx="4"/>
              <a:endCxn id="55" idx="0"/>
            </p:cNvCxnSpPr>
            <p:nvPr/>
          </p:nvCxnSpPr>
          <p:spPr>
            <a:xfrm>
              <a:off x="4730249" y="5131293"/>
              <a:ext cx="280239" cy="3094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uora yhdysviiva 62">
              <a:extLst>
                <a:ext uri="{FF2B5EF4-FFF2-40B4-BE49-F238E27FC236}">
                  <a16:creationId xmlns:a16="http://schemas.microsoft.com/office/drawing/2014/main" id="{546B3137-F05D-2DFE-B6F1-BE6C79B4D411}"/>
                </a:ext>
              </a:extLst>
            </p:cNvPr>
            <p:cNvCxnSpPr>
              <a:cxnSpLocks/>
              <a:stCxn id="54" idx="3"/>
              <a:endCxn id="56" idx="7"/>
            </p:cNvCxnSpPr>
            <p:nvPr/>
          </p:nvCxnSpPr>
          <p:spPr>
            <a:xfrm flipH="1">
              <a:off x="3190995" y="4995865"/>
              <a:ext cx="699642" cy="20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lipsi 65">
              <a:extLst>
                <a:ext uri="{FF2B5EF4-FFF2-40B4-BE49-F238E27FC236}">
                  <a16:creationId xmlns:a16="http://schemas.microsoft.com/office/drawing/2014/main" id="{D8C22D89-AF42-72F7-CEC0-031F2B1DEFEE}"/>
                </a:ext>
              </a:extLst>
            </p:cNvPr>
            <p:cNvSpPr/>
            <p:nvPr/>
          </p:nvSpPr>
          <p:spPr>
            <a:xfrm>
              <a:off x="1615678" y="2879079"/>
              <a:ext cx="2374779" cy="92475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ysClr val="windowText" lastClr="000000"/>
                  </a:solidFill>
                </a:rPr>
                <a:t>SMR</a:t>
              </a:r>
            </a:p>
          </p:txBody>
        </p:sp>
        <p:cxnSp>
          <p:nvCxnSpPr>
            <p:cNvPr id="67" name="Suora yhdysviiva 66">
              <a:extLst>
                <a:ext uri="{FF2B5EF4-FFF2-40B4-BE49-F238E27FC236}">
                  <a16:creationId xmlns:a16="http://schemas.microsoft.com/office/drawing/2014/main" id="{2227208D-2CEC-AEC9-34C3-5F5935E53961}"/>
                </a:ext>
              </a:extLst>
            </p:cNvPr>
            <p:cNvCxnSpPr>
              <a:cxnSpLocks/>
              <a:stCxn id="66" idx="6"/>
              <a:endCxn id="4" idx="2"/>
            </p:cNvCxnSpPr>
            <p:nvPr/>
          </p:nvCxnSpPr>
          <p:spPr>
            <a:xfrm>
              <a:off x="3990457" y="3341458"/>
              <a:ext cx="901138" cy="9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2349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37A334-1495-7FDD-8E7B-C80167D7F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0615A3-AE56-2014-CED8-713085DA7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5-5</a:t>
            </a:r>
          </a:p>
          <a:p>
            <a:pPr marL="0" indent="0">
              <a:buNone/>
            </a:pPr>
            <a:r>
              <a:rPr lang="fi-FI" dirty="0"/>
              <a:t>5-6</a:t>
            </a:r>
          </a:p>
          <a:p>
            <a:pPr marL="0" indent="0">
              <a:buNone/>
            </a:pPr>
            <a:r>
              <a:rPr lang="fi-FI" dirty="0"/>
              <a:t>5-7</a:t>
            </a:r>
          </a:p>
          <a:p>
            <a:pPr marL="0" indent="0">
              <a:buNone/>
            </a:pPr>
            <a:r>
              <a:rPr lang="fi-FI" dirty="0"/>
              <a:t>5-8</a:t>
            </a:r>
          </a:p>
          <a:p>
            <a:pPr marL="0" indent="0">
              <a:buNone/>
            </a:pPr>
            <a:r>
              <a:rPr lang="fi-FI" dirty="0"/>
              <a:t>5-9</a:t>
            </a:r>
          </a:p>
          <a:p>
            <a:pPr marL="0" indent="0">
              <a:buNone/>
            </a:pPr>
            <a:r>
              <a:rPr lang="fi-FI" dirty="0"/>
              <a:t>5-10</a:t>
            </a:r>
          </a:p>
          <a:p>
            <a:pPr marL="0" indent="0">
              <a:buNone/>
            </a:pPr>
            <a:r>
              <a:rPr lang="fi-FI" dirty="0"/>
              <a:t>5-13</a:t>
            </a:r>
          </a:p>
          <a:p>
            <a:pPr marL="0" indent="0">
              <a:buNone/>
            </a:pPr>
            <a:r>
              <a:rPr lang="fi-FI" dirty="0"/>
              <a:t>*5-14</a:t>
            </a:r>
          </a:p>
          <a:p>
            <a:pPr marL="0" indent="0">
              <a:buNone/>
            </a:pPr>
            <a:r>
              <a:rPr lang="fi-FI" dirty="0"/>
              <a:t>*5-15</a:t>
            </a:r>
          </a:p>
        </p:txBody>
      </p:sp>
    </p:spTree>
    <p:extLst>
      <p:ext uri="{BB962C8B-B14F-4D97-AF65-F5344CB8AC3E}">
        <p14:creationId xmlns:p14="http://schemas.microsoft.com/office/powerpoint/2010/main" val="406810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0FAB6C-C554-E788-1716-A54417BA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Ilmaston muutos, kasvihuoneilmiö ja energia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428478C-200F-96BC-9490-4FE22526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42" y="1534140"/>
            <a:ext cx="7772400" cy="443865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6CEC0CD-A565-EFC0-5F10-C5FF7DAC5BAB}"/>
              </a:ext>
            </a:extLst>
          </p:cNvPr>
          <p:cNvSpPr txBox="1"/>
          <p:nvPr/>
        </p:nvSpPr>
        <p:spPr>
          <a:xfrm>
            <a:off x="911942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3"/>
              </a:rPr>
              <a:t>https://yle.fi/uutiset/3-5965700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63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C44760-664B-FF0D-F924-B4BD6D70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 ei häviä, vaan muuttaa muotoa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A930176-0EA9-C958-13DA-DE67B30DF51E}"/>
              </a:ext>
            </a:extLst>
          </p:cNvPr>
          <p:cNvSpPr/>
          <p:nvPr/>
        </p:nvSpPr>
        <p:spPr>
          <a:xfrm>
            <a:off x="1400175" y="3340099"/>
            <a:ext cx="3181350" cy="2447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Sähköauton akun kemiallinen energia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AB9E558-6C0E-EF68-97E3-22FD60EBDE72}"/>
              </a:ext>
            </a:extLst>
          </p:cNvPr>
          <p:cNvSpPr txBox="1"/>
          <p:nvPr/>
        </p:nvSpPr>
        <p:spPr>
          <a:xfrm>
            <a:off x="2367795" y="2895600"/>
            <a:ext cx="12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Alkutilanne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41A51E9C-555D-9688-7382-B6C4C79D22C2}"/>
              </a:ext>
            </a:extLst>
          </p:cNvPr>
          <p:cNvSpPr/>
          <p:nvPr/>
        </p:nvSpPr>
        <p:spPr>
          <a:xfrm>
            <a:off x="5086349" y="3845369"/>
            <a:ext cx="2257426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Virtapiirin sähkövirta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AD9B0E1-8B2A-6666-1F9E-75F4B66F4351}"/>
              </a:ext>
            </a:extLst>
          </p:cNvPr>
          <p:cNvSpPr/>
          <p:nvPr/>
        </p:nvSpPr>
        <p:spPr>
          <a:xfrm>
            <a:off x="7848599" y="4048125"/>
            <a:ext cx="3181350" cy="168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Liike-energia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EECCA34-3238-0DAF-949A-8341F96BBDB4}"/>
              </a:ext>
            </a:extLst>
          </p:cNvPr>
          <p:cNvSpPr/>
          <p:nvPr/>
        </p:nvSpPr>
        <p:spPr>
          <a:xfrm>
            <a:off x="7848599" y="3340099"/>
            <a:ext cx="3181350" cy="7330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Lämpöenergia</a:t>
            </a:r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DD6670B5-3BB8-121D-72B2-4497190769A6}"/>
              </a:ext>
            </a:extLst>
          </p:cNvPr>
          <p:cNvCxnSpPr>
            <a:cxnSpLocks/>
          </p:cNvCxnSpPr>
          <p:nvPr/>
        </p:nvCxnSpPr>
        <p:spPr>
          <a:xfrm>
            <a:off x="7696200" y="2686050"/>
            <a:ext cx="476250" cy="5788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E5ADB29-91A5-CA6B-BAB6-F2F0981206C5}"/>
              </a:ext>
            </a:extLst>
          </p:cNvPr>
          <p:cNvSpPr txBox="1"/>
          <p:nvPr/>
        </p:nvSpPr>
        <p:spPr>
          <a:xfrm>
            <a:off x="8816219" y="292786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Lopputilanne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B168B15-1EAC-620F-00F8-759E44A61091}"/>
              </a:ext>
            </a:extLst>
          </p:cNvPr>
          <p:cNvSpPr txBox="1"/>
          <p:nvPr/>
        </p:nvSpPr>
        <p:spPr>
          <a:xfrm rot="19351427">
            <a:off x="6509906" y="2287623"/>
            <a:ext cx="208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Energia ”huononee”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F8B08D6D-376F-E4EA-38A4-E90C5CD38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32" y="5408572"/>
            <a:ext cx="2894859" cy="1325563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6E5B79BA-E5AE-F743-C9DD-B27A11733A70}"/>
              </a:ext>
            </a:extLst>
          </p:cNvPr>
          <p:cNvSpPr txBox="1"/>
          <p:nvPr/>
        </p:nvSpPr>
        <p:spPr>
          <a:xfrm>
            <a:off x="7273768" y="6485671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hlinkClick r:id="rId3"/>
              </a:rPr>
              <a:t>Lähde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00198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FA5806-ECD1-EFC0-D480-0E313A6A8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8B28D5-6556-EA45-D985-70FA8A905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1-5</a:t>
            </a:r>
          </a:p>
          <a:p>
            <a:pPr marL="0" indent="0">
              <a:buNone/>
            </a:pPr>
            <a:r>
              <a:rPr lang="fi-FI" sz="4400" dirty="0"/>
              <a:t>1-6</a:t>
            </a:r>
          </a:p>
          <a:p>
            <a:pPr marL="0" indent="0">
              <a:buNone/>
            </a:pPr>
            <a:r>
              <a:rPr lang="fi-FI" sz="4400" dirty="0"/>
              <a:t>1-10</a:t>
            </a:r>
          </a:p>
          <a:p>
            <a:pPr marL="0" indent="0">
              <a:buNone/>
            </a:pPr>
            <a:r>
              <a:rPr lang="fi-FI" sz="4400" dirty="0"/>
              <a:t>1-12</a:t>
            </a:r>
          </a:p>
        </p:txBody>
      </p:sp>
    </p:spTree>
    <p:extLst>
      <p:ext uri="{BB962C8B-B14F-4D97-AF65-F5344CB8AC3E}">
        <p14:creationId xmlns:p14="http://schemas.microsoft.com/office/powerpoint/2010/main" val="19817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B65BAC-6D86-9492-4BC7-7B461FE0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 ja energia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069473-9AED-DFDA-2C9F-ABD847AE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9425"/>
            <a:ext cx="10515600" cy="31575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E = Energia</a:t>
            </a:r>
          </a:p>
          <a:p>
            <a:pPr marL="0" indent="0">
              <a:buNone/>
            </a:pPr>
            <a:r>
              <a:rPr lang="fi-FI" dirty="0"/>
              <a:t>P = Teho</a:t>
            </a:r>
          </a:p>
          <a:p>
            <a:pPr marL="0" indent="0">
              <a:buNone/>
            </a:pPr>
            <a:r>
              <a:rPr lang="fi-FI" dirty="0"/>
              <a:t>T = aika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Tehon yksikkö on watti (W) ja energian joule (J). Energialle käytetään myös muita yleisiä yksikköjä </a:t>
            </a:r>
            <a:r>
              <a:rPr lang="fi-FI" dirty="0" err="1"/>
              <a:t>kunten</a:t>
            </a:r>
            <a:r>
              <a:rPr lang="fi-FI" dirty="0"/>
              <a:t> kWh (sähköenergia) ja kcal (ruoan sisältämä energia)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6F72F808-F28D-F892-4806-A7629B878F41}"/>
                  </a:ext>
                </a:extLst>
              </p:cNvPr>
              <p:cNvSpPr txBox="1"/>
              <p:nvPr/>
            </p:nvSpPr>
            <p:spPr>
              <a:xfrm>
                <a:off x="914400" y="1529621"/>
                <a:ext cx="448627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&lt;=&gt;     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𝑃𝑡</m:t>
                      </m:r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6F72F808-F28D-F892-4806-A7629B878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9621"/>
                <a:ext cx="4486275" cy="92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Kuva 5">
            <a:extLst>
              <a:ext uri="{FF2B5EF4-FFF2-40B4-BE49-F238E27FC236}">
                <a16:creationId xmlns:a16="http://schemas.microsoft.com/office/drawing/2014/main" id="{03627884-8E36-E30D-9B2E-4DE08D63B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12" y="461962"/>
            <a:ext cx="3752388" cy="25574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0772127-42DE-DE67-A98C-1B7B92AD1072}"/>
              </a:ext>
            </a:extLst>
          </p:cNvPr>
          <p:cNvSpPr txBox="1"/>
          <p:nvPr/>
        </p:nvSpPr>
        <p:spPr>
          <a:xfrm>
            <a:off x="5810712" y="3019425"/>
            <a:ext cx="857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>
                <a:hlinkClick r:id="rId4"/>
              </a:rPr>
              <a:t>Lähde</a:t>
            </a:r>
            <a:endParaRPr lang="fi-FI" sz="11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21CEFA7-01B6-6994-3517-87B06DE59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37" y="1285977"/>
            <a:ext cx="2900363" cy="2963586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8DCA6E3F-ADD5-D229-B193-635F3BD8DE38}"/>
              </a:ext>
            </a:extLst>
          </p:cNvPr>
          <p:cNvSpPr txBox="1"/>
          <p:nvPr/>
        </p:nvSpPr>
        <p:spPr>
          <a:xfrm>
            <a:off x="8653462" y="3940277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hlinkClick r:id="rId6"/>
              </a:rPr>
              <a:t>Läh</a:t>
            </a:r>
            <a:r>
              <a:rPr lang="fi-FI" sz="1100" dirty="0">
                <a:hlinkClick r:id="rId7"/>
              </a:rPr>
              <a:t>d</a:t>
            </a:r>
            <a:r>
              <a:rPr lang="fi-FI" sz="1100" dirty="0">
                <a:hlinkClick r:id="rId6"/>
              </a:rPr>
              <a:t>e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6986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9A64C6-16ED-706F-3F2D-26A085DE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Laskuesimerkki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8344DA-10FE-C951-DAF0-8F0CD5BB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463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Kuinka paljon maksaa 12 kW sähkökiukaan käyttö tunnin ajan, kun sähkön hinta on</a:t>
            </a:r>
          </a:p>
          <a:p>
            <a:pPr marL="514350" indent="-514350">
              <a:buAutoNum type="alphaLcParenR"/>
            </a:pPr>
            <a:r>
              <a:rPr lang="fi-FI" dirty="0"/>
              <a:t>5 </a:t>
            </a:r>
            <a:r>
              <a:rPr lang="fi-FI" dirty="0" err="1"/>
              <a:t>snt</a:t>
            </a:r>
            <a:r>
              <a:rPr lang="fi-FI" dirty="0"/>
              <a:t>/kWh</a:t>
            </a:r>
          </a:p>
          <a:p>
            <a:pPr marL="514350" indent="-514350">
              <a:buAutoNum type="alphaLcParenR"/>
            </a:pPr>
            <a:r>
              <a:rPr lang="fi-FI" dirty="0"/>
              <a:t>30 </a:t>
            </a:r>
            <a:r>
              <a:rPr lang="fi-FI" dirty="0" err="1"/>
              <a:t>snt</a:t>
            </a:r>
            <a:r>
              <a:rPr lang="fi-FI" dirty="0"/>
              <a:t>/kWh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1B09CE08-CF6D-671E-55CF-12714C8F3767}"/>
                  </a:ext>
                </a:extLst>
              </p:cNvPr>
              <p:cNvSpPr txBox="1"/>
              <p:nvPr/>
            </p:nvSpPr>
            <p:spPr>
              <a:xfrm>
                <a:off x="904875" y="4848191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𝑃𝑡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𝑘𝑊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∗1 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𝑘𝑊h</m:t>
                      </m:r>
                    </m:oMath>
                  </m:oMathPara>
                </a14:m>
                <a:endParaRPr lang="fi-FI" sz="2400" dirty="0"/>
              </a:p>
            </p:txBody>
          </p:sp>
        </mc:Choice>
        <mc:Fallback xmlns="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1B09CE08-CF6D-671E-55CF-12714C8F3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4848191"/>
                <a:ext cx="6096000" cy="461665"/>
              </a:xfrm>
              <a:prstGeom prst="rect">
                <a:avLst/>
              </a:prstGeom>
              <a:blipFill>
                <a:blip r:embed="rId2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A0DA2C4B-9BEE-601A-4096-6A461C3A0493}"/>
                  </a:ext>
                </a:extLst>
              </p:cNvPr>
              <p:cNvSpPr txBox="1"/>
              <p:nvPr/>
            </p:nvSpPr>
            <p:spPr>
              <a:xfrm>
                <a:off x="904875" y="3862813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𝑘𝑊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=12 000 </m:t>
                      </m:r>
                      <m:r>
                        <a:rPr lang="fi-FI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fi-FI" sz="2400" dirty="0"/>
              </a:p>
            </p:txBody>
          </p:sp>
        </mc:Choice>
        <mc:Fallback xmlns="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A0DA2C4B-9BEE-601A-4096-6A461C3A0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3862813"/>
                <a:ext cx="6096000" cy="461665"/>
              </a:xfrm>
              <a:prstGeom prst="rect">
                <a:avLst/>
              </a:prstGeom>
              <a:blipFill>
                <a:blip r:embed="rId3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iruutu 7">
                <a:extLst>
                  <a:ext uri="{FF2B5EF4-FFF2-40B4-BE49-F238E27FC236}">
                    <a16:creationId xmlns:a16="http://schemas.microsoft.com/office/drawing/2014/main" id="{68DDBBED-F8B3-CEE4-2D5E-1515B1F604C7}"/>
                  </a:ext>
                </a:extLst>
              </p:cNvPr>
              <p:cNvSpPr txBox="1"/>
              <p:nvPr/>
            </p:nvSpPr>
            <p:spPr>
              <a:xfrm>
                <a:off x="904875" y="4353246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i-FI" sz="2400" b="0" dirty="0">
                    <a:ea typeface="Cambria Math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=3600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i-FI" sz="2400" dirty="0"/>
              </a:p>
            </p:txBody>
          </p:sp>
        </mc:Choice>
        <mc:Fallback xmlns="">
          <p:sp>
            <p:nvSpPr>
              <p:cNvPr id="8" name="Tekstiruutu 7">
                <a:extLst>
                  <a:ext uri="{FF2B5EF4-FFF2-40B4-BE49-F238E27FC236}">
                    <a16:creationId xmlns:a16="http://schemas.microsoft.com/office/drawing/2014/main" id="{68DDBBED-F8B3-CEE4-2D5E-1515B1F60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4353246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1500" t="-10526" b="-2894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0E06D371-34DC-3C88-2F91-EAA2BCA594EE}"/>
              </a:ext>
            </a:extLst>
          </p:cNvPr>
          <p:cNvCxnSpPr>
            <a:cxnSpLocks/>
          </p:cNvCxnSpPr>
          <p:nvPr/>
        </p:nvCxnSpPr>
        <p:spPr>
          <a:xfrm flipH="1">
            <a:off x="4981576" y="4096668"/>
            <a:ext cx="241875" cy="8425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9">
            <a:extLst>
              <a:ext uri="{FF2B5EF4-FFF2-40B4-BE49-F238E27FC236}">
                <a16:creationId xmlns:a16="http://schemas.microsoft.com/office/drawing/2014/main" id="{C7F3135A-FA21-C907-3396-FD10F035E662}"/>
              </a:ext>
            </a:extLst>
          </p:cNvPr>
          <p:cNvSpPr txBox="1"/>
          <p:nvPr/>
        </p:nvSpPr>
        <p:spPr>
          <a:xfrm rot="1186662">
            <a:off x="3514112" y="3880130"/>
            <a:ext cx="423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HUOM! Nyt pitää käyttää yksiköitä kW ja h!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FEE3E665-254E-7DDB-D1BB-87F0FA20A577}"/>
                  </a:ext>
                </a:extLst>
              </p:cNvPr>
              <p:cNvSpPr txBox="1"/>
              <p:nvPr/>
            </p:nvSpPr>
            <p:spPr>
              <a:xfrm>
                <a:off x="904875" y="5445210"/>
                <a:ext cx="6096000" cy="612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i-FI" sz="2400" b="0" dirty="0">
                    <a:ea typeface="Cambria Math" panose="02040503050406030204" pitchFamily="18" charset="0"/>
                  </a:rPr>
                  <a:t>Hinta (a) </a:t>
                </a:r>
                <a14:m>
                  <m:oMath xmlns:m="http://schemas.openxmlformats.org/officeDocument/2006/math"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  <m:f>
                      <m:fPr>
                        <m:ctrlP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𝑠𝑛𝑡</m:t>
                        </m:r>
                      </m:num>
                      <m:den>
                        <m: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𝑘𝑊h</m:t>
                        </m:r>
                      </m:den>
                    </m:f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∗12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𝑘𝑊h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𝑠𝑛𝑡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=0,6 €</m:t>
                    </m:r>
                  </m:oMath>
                </a14:m>
                <a:endParaRPr lang="fi-FI" sz="2400" dirty="0"/>
              </a:p>
            </p:txBody>
          </p:sp>
        </mc:Choice>
        <mc:Fallback xmlns="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FEE3E665-254E-7DDB-D1BB-87F0FA20A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45210"/>
                <a:ext cx="6096000" cy="612155"/>
              </a:xfrm>
              <a:prstGeom prst="rect">
                <a:avLst/>
              </a:prstGeom>
              <a:blipFill>
                <a:blip r:embed="rId5"/>
                <a:stretch>
                  <a:fillRect l="-1500" b="-891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2D88B42A-5EDB-F5E9-6D62-84B610C7B000}"/>
                  </a:ext>
                </a:extLst>
              </p:cNvPr>
              <p:cNvSpPr txBox="1"/>
              <p:nvPr/>
            </p:nvSpPr>
            <p:spPr>
              <a:xfrm>
                <a:off x="904875" y="6094092"/>
                <a:ext cx="7620000" cy="612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i-FI" sz="2400" b="0" dirty="0">
                    <a:ea typeface="Cambria Math" panose="02040503050406030204" pitchFamily="18" charset="0"/>
                  </a:rPr>
                  <a:t>Hinta (b) </a:t>
                </a:r>
                <a14:m>
                  <m:oMath xmlns:m="http://schemas.openxmlformats.org/officeDocument/2006/math"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f>
                      <m:fPr>
                        <m:ctrlP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𝑠𝑛𝑡</m:t>
                        </m:r>
                      </m:num>
                      <m:den>
                        <m:r>
                          <a:rPr lang="fi-FI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𝑘𝑊h</m:t>
                        </m:r>
                      </m:den>
                    </m:f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∗12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𝑘𝑊h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=360 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𝑠𝑛𝑡</m:t>
                    </m:r>
                    <m:r>
                      <a:rPr lang="fi-FI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=3,6 €</m:t>
                    </m:r>
                  </m:oMath>
                </a14:m>
                <a:endParaRPr lang="fi-FI" sz="2400" dirty="0"/>
              </a:p>
            </p:txBody>
          </p:sp>
        </mc:Choice>
        <mc:Fallback xmlns="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2D88B42A-5EDB-F5E9-6D62-84B610C7B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6094092"/>
                <a:ext cx="7620000" cy="612155"/>
              </a:xfrm>
              <a:prstGeom prst="rect">
                <a:avLst/>
              </a:prstGeom>
              <a:blipFill>
                <a:blip r:embed="rId6"/>
                <a:stretch>
                  <a:fillRect l="-1200" b="-10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Kuva 14">
            <a:extLst>
              <a:ext uri="{FF2B5EF4-FFF2-40B4-BE49-F238E27FC236}">
                <a16:creationId xmlns:a16="http://schemas.microsoft.com/office/drawing/2014/main" id="{BAEEF0D2-3029-633D-3EA4-C58FC22FF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453" y="2277722"/>
            <a:ext cx="1214982" cy="4085544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D52F8C0E-84B2-0FA0-EA2B-56449D423165}"/>
              </a:ext>
            </a:extLst>
          </p:cNvPr>
          <p:cNvSpPr txBox="1"/>
          <p:nvPr/>
        </p:nvSpPr>
        <p:spPr>
          <a:xfrm>
            <a:off x="9805987" y="6269365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hlinkClick r:id="rId8"/>
              </a:rPr>
              <a:t>Lähde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389692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8D7F9-8566-6704-BCB5-628E9A64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Hyötysuhde, ƞ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7D659A4C-A540-2BA8-9D7D-7FC0E5B42CC3}"/>
              </a:ext>
            </a:extLst>
          </p:cNvPr>
          <p:cNvGrpSpPr/>
          <p:nvPr/>
        </p:nvGrpSpPr>
        <p:grpSpPr>
          <a:xfrm>
            <a:off x="1047750" y="1857029"/>
            <a:ext cx="7153275" cy="2187023"/>
            <a:chOff x="495300" y="2500943"/>
            <a:chExt cx="9629774" cy="2944181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1F083CD9-28A9-4F34-3A74-3728BAC90731}"/>
                </a:ext>
              </a:extLst>
            </p:cNvPr>
            <p:cNvSpPr/>
            <p:nvPr/>
          </p:nvSpPr>
          <p:spPr>
            <a:xfrm>
              <a:off x="495300" y="2997199"/>
              <a:ext cx="3181350" cy="24479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Koneen ottoenergia</a:t>
              </a:r>
            </a:p>
            <a:p>
              <a:pPr algn="ctr"/>
              <a:r>
                <a:rPr lang="fi-FI" dirty="0" err="1">
                  <a:solidFill>
                    <a:schemeClr val="tx1"/>
                  </a:solidFill>
                </a:rPr>
                <a:t>E</a:t>
              </a:r>
              <a:r>
                <a:rPr lang="fi-FI" baseline="-25000" dirty="0" err="1">
                  <a:solidFill>
                    <a:schemeClr val="tx1"/>
                  </a:solidFill>
                </a:rPr>
                <a:t>otto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DE18431D-30E1-CFEE-2361-C785558FD786}"/>
                </a:ext>
              </a:extLst>
            </p:cNvPr>
            <p:cNvSpPr txBox="1"/>
            <p:nvPr/>
          </p:nvSpPr>
          <p:spPr>
            <a:xfrm>
              <a:off x="1206468" y="2520410"/>
              <a:ext cx="124611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Alkutilanne</a:t>
              </a:r>
            </a:p>
          </p:txBody>
        </p:sp>
        <p:sp>
          <p:nvSpPr>
            <p:cNvPr id="6" name="Nuoli: Oikea 5">
              <a:extLst>
                <a:ext uri="{FF2B5EF4-FFF2-40B4-BE49-F238E27FC236}">
                  <a16:creationId xmlns:a16="http://schemas.microsoft.com/office/drawing/2014/main" id="{DEA52E06-1B89-9524-ADF2-4242DCD12688}"/>
                </a:ext>
              </a:extLst>
            </p:cNvPr>
            <p:cNvSpPr/>
            <p:nvPr/>
          </p:nvSpPr>
          <p:spPr>
            <a:xfrm>
              <a:off x="4181474" y="3502469"/>
              <a:ext cx="2257426" cy="13255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Koneen työ</a:t>
              </a:r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5A047AE1-46C9-4F68-1663-60B9079E3AF9}"/>
                </a:ext>
              </a:extLst>
            </p:cNvPr>
            <p:cNvSpPr/>
            <p:nvPr/>
          </p:nvSpPr>
          <p:spPr>
            <a:xfrm>
              <a:off x="6943724" y="3705225"/>
              <a:ext cx="3181350" cy="16839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Koneen tuottoenergia</a:t>
              </a:r>
            </a:p>
            <a:p>
              <a:pPr algn="ctr"/>
              <a:r>
                <a:rPr lang="fi-FI" dirty="0">
                  <a:solidFill>
                    <a:schemeClr val="tx1"/>
                  </a:solidFill>
                </a:rPr>
                <a:t>E</a:t>
              </a:r>
              <a:r>
                <a:rPr lang="fi-FI" baseline="-25000" dirty="0">
                  <a:solidFill>
                    <a:schemeClr val="tx1"/>
                  </a:solidFill>
                </a:rPr>
                <a:t>tuotto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BC0F17B4-685E-29B0-A563-030727BDD286}"/>
                </a:ext>
              </a:extLst>
            </p:cNvPr>
            <p:cNvSpPr/>
            <p:nvPr/>
          </p:nvSpPr>
          <p:spPr>
            <a:xfrm>
              <a:off x="6943724" y="2997199"/>
              <a:ext cx="3181350" cy="7330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Hukkaenergia</a:t>
              </a:r>
            </a:p>
            <a:p>
              <a:pPr algn="ctr"/>
              <a:r>
                <a:rPr lang="fi-FI" dirty="0" err="1">
                  <a:solidFill>
                    <a:schemeClr val="tx1"/>
                  </a:solidFill>
                </a:rPr>
                <a:t>E</a:t>
              </a:r>
              <a:r>
                <a:rPr lang="fi-FI" baseline="-25000" dirty="0" err="1">
                  <a:solidFill>
                    <a:schemeClr val="tx1"/>
                  </a:solidFill>
                </a:rPr>
                <a:t>hukka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4D7D1D77-9297-7D54-4D03-0FA12F6F1FF9}"/>
                </a:ext>
              </a:extLst>
            </p:cNvPr>
            <p:cNvSpPr txBox="1"/>
            <p:nvPr/>
          </p:nvSpPr>
          <p:spPr>
            <a:xfrm>
              <a:off x="7616424" y="2500943"/>
              <a:ext cx="142218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Lopputilanne</a:t>
              </a:r>
            </a:p>
          </p:txBody>
        </p:sp>
      </p:grp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DF00CEF6-C903-DF51-B8B0-650DB80EA610}"/>
              </a:ext>
            </a:extLst>
          </p:cNvPr>
          <p:cNvGrpSpPr/>
          <p:nvPr/>
        </p:nvGrpSpPr>
        <p:grpSpPr>
          <a:xfrm>
            <a:off x="1047749" y="4305852"/>
            <a:ext cx="7153275" cy="2187023"/>
            <a:chOff x="495300" y="2500943"/>
            <a:chExt cx="9629774" cy="2944181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77CB68BE-DFA2-C511-4B62-1A11B7DEA1CE}"/>
                </a:ext>
              </a:extLst>
            </p:cNvPr>
            <p:cNvSpPr/>
            <p:nvPr/>
          </p:nvSpPr>
          <p:spPr>
            <a:xfrm>
              <a:off x="495300" y="2997199"/>
              <a:ext cx="3181350" cy="24479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Koneen ottoteho</a:t>
              </a:r>
            </a:p>
            <a:p>
              <a:pPr algn="ctr"/>
              <a:r>
                <a:rPr lang="fi-FI" dirty="0" err="1">
                  <a:solidFill>
                    <a:schemeClr val="tx1"/>
                  </a:solidFill>
                </a:rPr>
                <a:t>P</a:t>
              </a:r>
              <a:r>
                <a:rPr lang="fi-FI" baseline="-25000" dirty="0" err="1">
                  <a:solidFill>
                    <a:schemeClr val="tx1"/>
                  </a:solidFill>
                </a:rPr>
                <a:t>otto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885395B9-08FA-2F12-36EB-24C0CE3D6FE3}"/>
                </a:ext>
              </a:extLst>
            </p:cNvPr>
            <p:cNvSpPr txBox="1"/>
            <p:nvPr/>
          </p:nvSpPr>
          <p:spPr>
            <a:xfrm>
              <a:off x="1206468" y="2520410"/>
              <a:ext cx="124611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Alkutilanne</a:t>
              </a:r>
            </a:p>
          </p:txBody>
        </p:sp>
        <p:sp>
          <p:nvSpPr>
            <p:cNvPr id="15" name="Nuoli: Oikea 14">
              <a:extLst>
                <a:ext uri="{FF2B5EF4-FFF2-40B4-BE49-F238E27FC236}">
                  <a16:creationId xmlns:a16="http://schemas.microsoft.com/office/drawing/2014/main" id="{71B17874-8BAD-A221-6730-576F2B0A495F}"/>
                </a:ext>
              </a:extLst>
            </p:cNvPr>
            <p:cNvSpPr/>
            <p:nvPr/>
          </p:nvSpPr>
          <p:spPr>
            <a:xfrm>
              <a:off x="4181474" y="3502469"/>
              <a:ext cx="2257426" cy="13255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Koneen työ</a:t>
              </a: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F2EC81E6-99A8-BB1D-7302-6321267D6511}"/>
                </a:ext>
              </a:extLst>
            </p:cNvPr>
            <p:cNvSpPr/>
            <p:nvPr/>
          </p:nvSpPr>
          <p:spPr>
            <a:xfrm>
              <a:off x="6943724" y="3705225"/>
              <a:ext cx="3181350" cy="16839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Koneen tuottoteho</a:t>
              </a:r>
            </a:p>
            <a:p>
              <a:pPr algn="ctr"/>
              <a:r>
                <a:rPr lang="fi-FI" dirty="0" err="1">
                  <a:solidFill>
                    <a:schemeClr val="tx1"/>
                  </a:solidFill>
                </a:rPr>
                <a:t>P</a:t>
              </a:r>
              <a:r>
                <a:rPr lang="fi-FI" baseline="-25000" dirty="0" err="1">
                  <a:solidFill>
                    <a:schemeClr val="tx1"/>
                  </a:solidFill>
                </a:rPr>
                <a:t>tuotto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DB5D47F1-9C85-763C-B89D-0EDA7A51FFC5}"/>
                </a:ext>
              </a:extLst>
            </p:cNvPr>
            <p:cNvSpPr/>
            <p:nvPr/>
          </p:nvSpPr>
          <p:spPr>
            <a:xfrm>
              <a:off x="6943724" y="2997199"/>
              <a:ext cx="3181350" cy="7330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chemeClr val="tx1"/>
                  </a:solidFill>
                </a:rPr>
                <a:t>Hukkateho</a:t>
              </a:r>
            </a:p>
            <a:p>
              <a:pPr algn="ctr"/>
              <a:r>
                <a:rPr lang="fi-FI" dirty="0" err="1">
                  <a:solidFill>
                    <a:schemeClr val="tx1"/>
                  </a:solidFill>
                </a:rPr>
                <a:t>P</a:t>
              </a:r>
              <a:r>
                <a:rPr lang="fi-FI" baseline="-25000" dirty="0" err="1">
                  <a:solidFill>
                    <a:schemeClr val="tx1"/>
                  </a:solidFill>
                </a:rPr>
                <a:t>hukka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18" name="Tekstiruutu 17">
              <a:extLst>
                <a:ext uri="{FF2B5EF4-FFF2-40B4-BE49-F238E27FC236}">
                  <a16:creationId xmlns:a16="http://schemas.microsoft.com/office/drawing/2014/main" id="{FE2B03CA-A42C-4756-544A-140C8663E9E2}"/>
                </a:ext>
              </a:extLst>
            </p:cNvPr>
            <p:cNvSpPr txBox="1"/>
            <p:nvPr/>
          </p:nvSpPr>
          <p:spPr>
            <a:xfrm>
              <a:off x="7616424" y="2500943"/>
              <a:ext cx="142218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Lopputilanne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iruutu 18">
                <a:extLst>
                  <a:ext uri="{FF2B5EF4-FFF2-40B4-BE49-F238E27FC236}">
                    <a16:creationId xmlns:a16="http://schemas.microsoft.com/office/drawing/2014/main" id="{EC066AD6-65E2-DEF1-038F-8383E01197E5}"/>
                  </a:ext>
                </a:extLst>
              </p:cNvPr>
              <p:cNvSpPr txBox="1"/>
              <p:nvPr/>
            </p:nvSpPr>
            <p:spPr>
              <a:xfrm>
                <a:off x="8585548" y="3973261"/>
                <a:ext cx="3037370" cy="665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sz="2800" i="1" smtClean="0">
                        <a:latin typeface="Cambria Math" panose="02040503050406030204" pitchFamily="18" charset="0"/>
                      </a:rPr>
                      <m:t>Ƞ</m:t>
                    </m:r>
                    <m:r>
                      <a:rPr lang="fi-FI" sz="2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𝑡𝑢𝑜𝑡𝑡𝑜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𝑜𝑡𝑡𝑜</m:t>
                            </m:r>
                          </m:sub>
                        </m:sSub>
                      </m:den>
                    </m:f>
                    <m:r>
                      <a:rPr lang="fi-FI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𝑡𝑢𝑜𝑡𝑡𝑜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i-FI" sz="2800" b="0" i="1" smtClean="0">
                                <a:latin typeface="Cambria Math" panose="02040503050406030204" pitchFamily="18" charset="0"/>
                              </a:rPr>
                              <m:t>𝑜𝑡𝑡𝑜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fi-FI" sz="2800" dirty="0"/>
                  <a:t> </a:t>
                </a:r>
                <a:endParaRPr lang="fi-FI" dirty="0"/>
              </a:p>
            </p:txBody>
          </p:sp>
        </mc:Choice>
        <mc:Fallback xmlns="">
          <p:sp>
            <p:nvSpPr>
              <p:cNvPr id="19" name="Tekstiruutu 18">
                <a:extLst>
                  <a:ext uri="{FF2B5EF4-FFF2-40B4-BE49-F238E27FC236}">
                    <a16:creationId xmlns:a16="http://schemas.microsoft.com/office/drawing/2014/main" id="{EC066AD6-65E2-DEF1-038F-8383E0119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548" y="3973261"/>
                <a:ext cx="3037370" cy="6651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99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BA47FC-9C65-31B2-8092-D7B11E9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Laskuesimerkki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5324EA-9AAD-77D6-0BA6-7D8E80B1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91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Kone tekee 18 kJ työn ja käyttää sähköenergiaa 27 kJ. Laske</a:t>
            </a:r>
          </a:p>
          <a:p>
            <a:pPr marL="514350" indent="-514350">
              <a:buAutoNum type="alphaLcParenR"/>
            </a:pPr>
            <a:r>
              <a:rPr lang="fi-FI" dirty="0"/>
              <a:t>Koneen hyötysuhde</a:t>
            </a:r>
          </a:p>
          <a:p>
            <a:pPr marL="514350" indent="-514350">
              <a:buAutoNum type="alphaLcParenR"/>
            </a:pPr>
            <a:r>
              <a:rPr lang="fi-FI" dirty="0"/>
              <a:t>Hukkaenergia jouleina ja prosentteina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AAE878B-9BE9-04E9-AB58-115C7EE8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16" y="2821857"/>
            <a:ext cx="4092790" cy="307360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313327F-4C7A-6435-2328-53F83714A735}"/>
              </a:ext>
            </a:extLst>
          </p:cNvPr>
          <p:cNvSpPr txBox="1"/>
          <p:nvPr/>
        </p:nvSpPr>
        <p:spPr>
          <a:xfrm flipH="1">
            <a:off x="8806261" y="5895462"/>
            <a:ext cx="1625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3"/>
              </a:rPr>
              <a:t>Lähde</a:t>
            </a:r>
            <a:endParaRPr lang="fi-FI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E439ADD4-A5E5-ED2B-5CAC-E136BD99E941}"/>
                  </a:ext>
                </a:extLst>
              </p:cNvPr>
              <p:cNvSpPr txBox="1"/>
              <p:nvPr/>
            </p:nvSpPr>
            <p:spPr>
              <a:xfrm>
                <a:off x="838200" y="4476361"/>
                <a:ext cx="4924425" cy="659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sz="1800" i="1" smtClean="0">
                          <a:latin typeface="Cambria Math" panose="02040503050406030204" pitchFamily="18" charset="0"/>
                        </a:rPr>
                        <m:t>Ƞ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𝑡𝑢𝑜𝑡𝑡𝑜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𝑜𝑡𝑡𝑜</m:t>
                              </m:r>
                            </m:sub>
                          </m:sSub>
                        </m:den>
                      </m:f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18000 </m:t>
                          </m:r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27000 </m:t>
                          </m:r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=0,66666…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≈0,67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7" name="Tekstiruutu 6">
                <a:extLst>
                  <a:ext uri="{FF2B5EF4-FFF2-40B4-BE49-F238E27FC236}">
                    <a16:creationId xmlns:a16="http://schemas.microsoft.com/office/drawing/2014/main" id="{E439ADD4-A5E5-ED2B-5CAC-E136BD99E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76361"/>
                <a:ext cx="4924425" cy="659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0FFE1ACB-9448-5100-DAFC-4AE52B35A334}"/>
                  </a:ext>
                </a:extLst>
              </p:cNvPr>
              <p:cNvSpPr txBox="1"/>
              <p:nvPr/>
            </p:nvSpPr>
            <p:spPr>
              <a:xfrm>
                <a:off x="838200" y="3514725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𝑜𝑡𝑡𝑜</m:t>
                          </m:r>
                        </m:sub>
                      </m:sSub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=27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kJ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=27000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0FFE1ACB-9448-5100-DAFC-4AE52B35A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14725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iruutu 9">
                <a:extLst>
                  <a:ext uri="{FF2B5EF4-FFF2-40B4-BE49-F238E27FC236}">
                    <a16:creationId xmlns:a16="http://schemas.microsoft.com/office/drawing/2014/main" id="{6E44852E-7A0E-BA9F-6AA2-69304CF41028}"/>
                  </a:ext>
                </a:extLst>
              </p:cNvPr>
              <p:cNvSpPr txBox="1"/>
              <p:nvPr/>
            </p:nvSpPr>
            <p:spPr>
              <a:xfrm>
                <a:off x="838200" y="3995543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𝑡𝑢𝑜𝑡𝑡𝑜</m:t>
                          </m:r>
                        </m:sub>
                      </m:sSub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=18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kJ</m:t>
                      </m:r>
                      <m:r>
                        <a:rPr lang="fi-FI" sz="1800" b="0" i="0" smtClean="0">
                          <a:latin typeface="Cambria Math" panose="02040503050406030204" pitchFamily="18" charset="0"/>
                        </a:rPr>
                        <m:t>=18000 </m:t>
                      </m:r>
                      <m:r>
                        <m:rPr>
                          <m:sty m:val="p"/>
                        </m:rPr>
                        <a:rPr lang="fi-FI" sz="1800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0" name="Tekstiruutu 9">
                <a:extLst>
                  <a:ext uri="{FF2B5EF4-FFF2-40B4-BE49-F238E27FC236}">
                    <a16:creationId xmlns:a16="http://schemas.microsoft.com/office/drawing/2014/main" id="{6E44852E-7A0E-BA9F-6AA2-69304CF41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95543"/>
                <a:ext cx="6096000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D9D9F1E9-05E5-949D-B53E-DAF9AFCB962F}"/>
                  </a:ext>
                </a:extLst>
              </p:cNvPr>
              <p:cNvSpPr txBox="1"/>
              <p:nvPr/>
            </p:nvSpPr>
            <p:spPr>
              <a:xfrm>
                <a:off x="838200" y="524369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h𝑢𝑘𝑘𝑎</m:t>
                          </m:r>
                        </m:sub>
                      </m:sSub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𝑜𝑡𝑡𝑜</m:t>
                          </m:r>
                        </m:sub>
                      </m:sSub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𝑡𝑢𝑜𝑡𝑡𝑜</m:t>
                          </m:r>
                        </m:sub>
                      </m:sSub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=27000 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−18000 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=9000 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2" name="Tekstiruutu 11">
                <a:extLst>
                  <a:ext uri="{FF2B5EF4-FFF2-40B4-BE49-F238E27FC236}">
                    <a16:creationId xmlns:a16="http://schemas.microsoft.com/office/drawing/2014/main" id="{D9D9F1E9-05E5-949D-B53E-DAF9AFCB9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43696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5FA138ED-233E-A185-AB45-B3AB75F1AFA8}"/>
                  </a:ext>
                </a:extLst>
              </p:cNvPr>
              <p:cNvSpPr txBox="1"/>
              <p:nvPr/>
            </p:nvSpPr>
            <p:spPr>
              <a:xfrm>
                <a:off x="838200" y="571079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h𝑢𝑘𝑘𝑎</m:t>
                          </m:r>
                        </m:sub>
                      </m:sSub>
                      <m:d>
                        <m:d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1−0,67</m:t>
                          </m:r>
                        </m:e>
                      </m:d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∗100%=33%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5FA138ED-233E-A185-AB45-B3AB75F1A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1079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035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701</Words>
  <Application>Microsoft Office PowerPoint</Application>
  <PresentationFormat>Laajakuva</PresentationFormat>
  <Paragraphs>208</Paragraphs>
  <Slides>29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Office-teema</vt:lpstr>
      <vt:lpstr>FY2: Fysiikka, ympäristö ja yhteiskunta</vt:lpstr>
      <vt:lpstr>Ilmastokriisi, energiakriisi, ruokakriisi….?!</vt:lpstr>
      <vt:lpstr>Ilmaston muutos, kasvihuoneilmiö ja energia</vt:lpstr>
      <vt:lpstr>Energia ei häviä, vaan muuttaa muotoa</vt:lpstr>
      <vt:lpstr>Tehtäviä</vt:lpstr>
      <vt:lpstr>Teho ja energia</vt:lpstr>
      <vt:lpstr>Laskuesimerkki</vt:lpstr>
      <vt:lpstr>Hyötysuhde, ƞ</vt:lpstr>
      <vt:lpstr>Laskuesimerkki</vt:lpstr>
      <vt:lpstr>Tehtäviä</vt:lpstr>
      <vt:lpstr>Mistä energia tulee?</vt:lpstr>
      <vt:lpstr>Uusiutuvat energianlähteet</vt:lpstr>
      <vt:lpstr>Energiaa jalostetaan</vt:lpstr>
      <vt:lpstr>Fossiilisilla polttoaineilla tuotetaan n. 80 % maailman loppuenergiasta</vt:lpstr>
      <vt:lpstr>Entäs Suomi?</vt:lpstr>
      <vt:lpstr>Entäs Suomi?</vt:lpstr>
      <vt:lpstr>Tehtäviä</vt:lpstr>
      <vt:lpstr>Energian tuotanto</vt:lpstr>
      <vt:lpstr>Energiaa tuotetaan voimalaitoksissa</vt:lpstr>
      <vt:lpstr>Energiatuotannosta vapautuu päästöjä</vt:lpstr>
      <vt:lpstr>Esimerkkilasku: Lämpöenergia</vt:lpstr>
      <vt:lpstr>Tehtäviä</vt:lpstr>
      <vt:lpstr>Mekaaninen energia ja voimalaitokset</vt:lpstr>
      <vt:lpstr>Mekaaninen energia</vt:lpstr>
      <vt:lpstr>Tuottoteho (esimerkkilaskut 1 ja 2)</vt:lpstr>
      <vt:lpstr>Vesi- ja tuulivoiman haitat</vt:lpstr>
      <vt:lpstr>Tehtäviä</vt:lpstr>
      <vt:lpstr>PowerPoint-esitys</vt:lpstr>
      <vt:lpstr>Tehtäviä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FY2: Fysiikka, ympäristö ja yhteiskunta</dc:title>
  <dc:creator>Jani Tuovinen</dc:creator>
  <cp:lastModifiedBy>Johanna Heiskanen</cp:lastModifiedBy>
  <cp:revision>2</cp:revision>
  <dcterms:created xsi:type="dcterms:W3CDTF">2022-09-07T09:21:04Z</dcterms:created>
  <dcterms:modified xsi:type="dcterms:W3CDTF">2025-11-07T03:35:13Z</dcterms:modified>
</cp:coreProperties>
</file>