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1" r:id="rId3"/>
    <p:sldId id="272" r:id="rId4"/>
    <p:sldId id="273" r:id="rId5"/>
    <p:sldId id="263" r:id="rId6"/>
    <p:sldId id="265" r:id="rId7"/>
    <p:sldId id="266" r:id="rId8"/>
    <p:sldId id="264" r:id="rId9"/>
    <p:sldId id="257" r:id="rId10"/>
    <p:sldId id="258" r:id="rId11"/>
    <p:sldId id="259" r:id="rId12"/>
    <p:sldId id="270" r:id="rId13"/>
    <p:sldId id="260" r:id="rId14"/>
    <p:sldId id="261" r:id="rId15"/>
    <p:sldId id="262" r:id="rId16"/>
    <p:sldId id="268" r:id="rId17"/>
    <p:sldId id="269" r:id="rId1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2256E-C201-47A3-AF8D-0D493AA774E3}" type="datetimeFigureOut">
              <a:rPr lang="fi-FI" smtClean="0"/>
              <a:t>19.9.2016</a:t>
            </a:fld>
            <a:endParaRPr lang="fi-F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E438-FFCF-43A3-9C0E-B76A370D9A12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2256E-C201-47A3-AF8D-0D493AA774E3}" type="datetimeFigureOut">
              <a:rPr lang="fi-FI" smtClean="0"/>
              <a:t>19.9.2016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E438-FFCF-43A3-9C0E-B76A370D9A1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2256E-C201-47A3-AF8D-0D493AA774E3}" type="datetimeFigureOut">
              <a:rPr lang="fi-FI" smtClean="0"/>
              <a:t>19.9.2016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E438-FFCF-43A3-9C0E-B76A370D9A1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2256E-C201-47A3-AF8D-0D493AA774E3}" type="datetimeFigureOut">
              <a:rPr lang="fi-FI" smtClean="0"/>
              <a:t>19.9.2016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E438-FFCF-43A3-9C0E-B76A370D9A1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2256E-C201-47A3-AF8D-0D493AA774E3}" type="datetimeFigureOut">
              <a:rPr lang="fi-FI" smtClean="0"/>
              <a:t>19.9.2016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E438-FFCF-43A3-9C0E-B76A370D9A12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2256E-C201-47A3-AF8D-0D493AA774E3}" type="datetimeFigureOut">
              <a:rPr lang="fi-FI" smtClean="0"/>
              <a:t>19.9.2016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E438-FFCF-43A3-9C0E-B76A370D9A1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2256E-C201-47A3-AF8D-0D493AA774E3}" type="datetimeFigureOut">
              <a:rPr lang="fi-FI" smtClean="0"/>
              <a:t>19.9.2016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E438-FFCF-43A3-9C0E-B76A370D9A1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2256E-C201-47A3-AF8D-0D493AA774E3}" type="datetimeFigureOut">
              <a:rPr lang="fi-FI" smtClean="0"/>
              <a:t>19.9.2016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E438-FFCF-43A3-9C0E-B76A370D9A1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2256E-C201-47A3-AF8D-0D493AA774E3}" type="datetimeFigureOut">
              <a:rPr lang="fi-FI" smtClean="0"/>
              <a:t>19.9.2016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E438-FFCF-43A3-9C0E-B76A370D9A1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2256E-C201-47A3-AF8D-0D493AA774E3}" type="datetimeFigureOut">
              <a:rPr lang="fi-FI" smtClean="0"/>
              <a:t>19.9.2016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BE438-FFCF-43A3-9C0E-B76A370D9A1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2256E-C201-47A3-AF8D-0D493AA774E3}" type="datetimeFigureOut">
              <a:rPr lang="fi-FI" smtClean="0"/>
              <a:t>19.9.2016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E4BE438-FFCF-43A3-9C0E-B76A370D9A12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292256E-C201-47A3-AF8D-0D493AA774E3}" type="datetimeFigureOut">
              <a:rPr lang="fi-FI" smtClean="0"/>
              <a:t>19.9.2016</a:t>
            </a:fld>
            <a:endParaRPr lang="fi-FI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E4BE438-FFCF-43A3-9C0E-B76A370D9A12}" type="slidenum">
              <a:rPr lang="fi-FI" smtClean="0"/>
              <a:t>‹#›</a:t>
            </a:fld>
            <a:endParaRPr lang="fi-FI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koodaustunti.fi/" TargetMode="External"/><Relationship Id="rId2" Type="http://schemas.openxmlformats.org/officeDocument/2006/relationships/hyperlink" Target="https://studio.code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hyperlink" Target="https://vimeo.com/124968490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scratch.mit.edu/" TargetMode="External"/><Relationship Id="rId2" Type="http://schemas.openxmlformats.org/officeDocument/2006/relationships/hyperlink" Target="http://avoinoppikirja.fi/tiedostot/muut/ohjelmointia_scratchin_kanssa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hyperlink" Target="https://vimeo.com/124856551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3SAft6o5emg" TargetMode="External"/><Relationship Id="rId7" Type="http://schemas.openxmlformats.org/officeDocument/2006/relationships/hyperlink" Target="https://www.youtube.com/watch?v=p4HOzKJsrsg" TargetMode="External"/><Relationship Id="rId2" Type="http://schemas.openxmlformats.org/officeDocument/2006/relationships/hyperlink" Target="https://www.youtube.com/watch?v=PemILK0-ya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TFjiQH_pnM4" TargetMode="External"/><Relationship Id="rId5" Type="http://schemas.openxmlformats.org/officeDocument/2006/relationships/hyperlink" Target="https://www.youtube.com/watch?v=b3KCEjcpM_Y" TargetMode="External"/><Relationship Id="rId4" Type="http://schemas.openxmlformats.org/officeDocument/2006/relationships/hyperlink" Target="https://www.youtube.com/watch?v=kVQCp-NfAlI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124757422" TargetMode="External"/><Relationship Id="rId2" Type="http://schemas.openxmlformats.org/officeDocument/2006/relationships/hyperlink" Target="http://www.scratchjr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124737760" TargetMode="External"/><Relationship Id="rId2" Type="http://schemas.openxmlformats.org/officeDocument/2006/relationships/hyperlink" Target="https://www.kodable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vimeo.com/124971517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vimeo.com/144396380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Koodaamista </a:t>
            </a:r>
            <a:r>
              <a:rPr lang="fi-FI" dirty="0" err="1" smtClean="0"/>
              <a:t>Ohkolan</a:t>
            </a:r>
            <a:r>
              <a:rPr lang="fi-FI" dirty="0" smtClean="0"/>
              <a:t> koululla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530352" y="3501008"/>
            <a:ext cx="7854696" cy="1752600"/>
          </a:xfrm>
        </p:spPr>
        <p:txBody>
          <a:bodyPr/>
          <a:lstStyle/>
          <a:p>
            <a:r>
              <a:rPr lang="fi-FI" dirty="0" smtClean="0"/>
              <a:t>Ja muitakin mietteitä </a:t>
            </a:r>
          </a:p>
          <a:p>
            <a:r>
              <a:rPr lang="fi-FI" dirty="0" smtClean="0"/>
              <a:t>koodaamisen tulosta </a:t>
            </a:r>
          </a:p>
          <a:p>
            <a:r>
              <a:rPr lang="fi-FI" dirty="0" smtClean="0"/>
              <a:t>koulumaailmaan</a:t>
            </a:r>
            <a:endParaRPr lang="fi-FI" dirty="0"/>
          </a:p>
        </p:txBody>
      </p:sp>
      <p:sp>
        <p:nvSpPr>
          <p:cNvPr id="4" name="Tekstiruutu 3"/>
          <p:cNvSpPr txBox="1"/>
          <p:nvPr/>
        </p:nvSpPr>
        <p:spPr>
          <a:xfrm>
            <a:off x="2837520" y="5877272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Sari Auramo, Mäntsälä, </a:t>
            </a:r>
            <a:r>
              <a:rPr lang="fi-FI" dirty="0" smtClean="0"/>
              <a:t>2016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33978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Koodaustunti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jo keväällä 2014, </a:t>
            </a:r>
            <a:r>
              <a:rPr lang="fi-FI" dirty="0" smtClean="0"/>
              <a:t>pöytäkoneilla</a:t>
            </a:r>
          </a:p>
          <a:p>
            <a:r>
              <a:rPr lang="fi-FI" b="1" dirty="0">
                <a:hlinkClick r:id="rId2"/>
              </a:rPr>
              <a:t>Valmiita kursseja!</a:t>
            </a:r>
            <a:endParaRPr lang="fi-FI" b="1" dirty="0"/>
          </a:p>
          <a:p>
            <a:pPr marL="393192" lvl="1" indent="0">
              <a:buNone/>
            </a:pPr>
            <a:r>
              <a:rPr lang="fi-FI" b="1" dirty="0"/>
              <a:t>Helppoa aloittaa! Eri ikäisille omat tasot!</a:t>
            </a:r>
          </a:p>
          <a:p>
            <a:pPr lvl="1"/>
            <a:endParaRPr lang="fi-FI" b="1" dirty="0"/>
          </a:p>
          <a:p>
            <a:r>
              <a:rPr lang="fi-FI" dirty="0" smtClean="0">
                <a:hlinkClick r:id="rId3"/>
              </a:rPr>
              <a:t>http</a:t>
            </a:r>
            <a:r>
              <a:rPr lang="fi-FI" dirty="0">
                <a:hlinkClick r:id="rId3"/>
              </a:rPr>
              <a:t>://koodaustunti.fi/</a:t>
            </a:r>
            <a:endParaRPr lang="fi-FI" dirty="0"/>
          </a:p>
          <a:p>
            <a:r>
              <a:rPr lang="fi-FI" dirty="0">
                <a:hlinkClick r:id="rId4"/>
              </a:rPr>
              <a:t>https://vimeo.com/124968490</a:t>
            </a:r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5157192"/>
            <a:ext cx="5394176" cy="1348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44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Scratch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meillä pöytäkoneilla</a:t>
            </a:r>
          </a:p>
          <a:p>
            <a:r>
              <a:rPr lang="fi-FI" dirty="0" smtClean="0"/>
              <a:t>3.-6. –luokkalaiset</a:t>
            </a:r>
          </a:p>
          <a:p>
            <a:r>
              <a:rPr lang="fi-FI" dirty="0" smtClean="0"/>
              <a:t>suomenkielinen</a:t>
            </a:r>
          </a:p>
          <a:p>
            <a:r>
              <a:rPr lang="fi-FI" dirty="0" smtClean="0"/>
              <a:t>voi kokeilla ja myös rekisteröityä</a:t>
            </a:r>
          </a:p>
          <a:p>
            <a:r>
              <a:rPr lang="fi-FI" dirty="0" smtClean="0"/>
              <a:t>materiaalia paljon, esim</a:t>
            </a:r>
            <a:r>
              <a:rPr lang="fi-FI" dirty="0"/>
              <a:t>. </a:t>
            </a:r>
            <a:r>
              <a:rPr lang="fi-FI" sz="1800" dirty="0">
                <a:hlinkClick r:id="rId2"/>
              </a:rPr>
              <a:t>http://</a:t>
            </a:r>
            <a:r>
              <a:rPr lang="fi-FI" sz="1800" dirty="0" smtClean="0">
                <a:hlinkClick r:id="rId2"/>
              </a:rPr>
              <a:t>avoinoppikirja.fi/tiedostot/muut/ohjelmointia_scratchin_kanssa.pdf</a:t>
            </a:r>
            <a:endParaRPr lang="fi-FI" sz="1800" dirty="0" smtClean="0"/>
          </a:p>
          <a:p>
            <a:endParaRPr lang="fi-FI" sz="1800" dirty="0" smtClean="0"/>
          </a:p>
          <a:p>
            <a:r>
              <a:rPr lang="fi-FI" sz="2400" dirty="0">
                <a:hlinkClick r:id="rId3"/>
              </a:rPr>
              <a:t>https://scratch.mit.edu</a:t>
            </a:r>
            <a:r>
              <a:rPr lang="fi-FI" sz="2400" dirty="0" smtClean="0">
                <a:hlinkClick r:id="rId3"/>
              </a:rPr>
              <a:t>/</a:t>
            </a:r>
            <a:endParaRPr lang="fi-FI" sz="2400" dirty="0" smtClean="0"/>
          </a:p>
          <a:p>
            <a:r>
              <a:rPr lang="fi-FI" sz="2400" dirty="0">
                <a:hlinkClick r:id="rId4"/>
              </a:rPr>
              <a:t>https://</a:t>
            </a:r>
            <a:r>
              <a:rPr lang="fi-FI" sz="2400" dirty="0" smtClean="0">
                <a:hlinkClick r:id="rId4"/>
              </a:rPr>
              <a:t>vimeo.com/124856551</a:t>
            </a:r>
            <a:endParaRPr lang="fi-FI" sz="2400" dirty="0" smtClean="0"/>
          </a:p>
          <a:p>
            <a:endParaRPr lang="fi-FI" sz="2400" dirty="0" smtClean="0"/>
          </a:p>
          <a:p>
            <a:endParaRPr lang="fi-FI" dirty="0" smtClean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6031" y="836712"/>
            <a:ext cx="3672408" cy="2390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949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Videoita </a:t>
            </a:r>
            <a:r>
              <a:rPr lang="fi-FI" dirty="0" err="1" smtClean="0"/>
              <a:t>Scratch:n</a:t>
            </a:r>
            <a:r>
              <a:rPr lang="fi-FI" dirty="0" smtClean="0"/>
              <a:t> opetteluun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Opetustuubi </a:t>
            </a:r>
            <a:r>
              <a:rPr lang="fi-FI" dirty="0" err="1" smtClean="0"/>
              <a:t>Youtubessa</a:t>
            </a:r>
            <a:r>
              <a:rPr lang="fi-FI" dirty="0" smtClean="0"/>
              <a:t>:</a:t>
            </a:r>
          </a:p>
          <a:p>
            <a:pPr lvl="1"/>
            <a:r>
              <a:rPr lang="fi-FI" b="1" dirty="0" err="1" smtClean="0">
                <a:hlinkClick r:id="rId2"/>
              </a:rPr>
              <a:t>Scratch</a:t>
            </a:r>
            <a:r>
              <a:rPr lang="fi-FI" b="1" dirty="0" smtClean="0">
                <a:hlinkClick r:id="rId2"/>
              </a:rPr>
              <a:t> </a:t>
            </a:r>
            <a:r>
              <a:rPr lang="fi-FI" b="1" dirty="0">
                <a:hlinkClick r:id="rId2"/>
              </a:rPr>
              <a:t>- kuinka sen saa käyttöön? </a:t>
            </a:r>
            <a:endParaRPr lang="fi-FI" b="1" dirty="0" smtClean="0"/>
          </a:p>
          <a:p>
            <a:pPr lvl="1"/>
            <a:r>
              <a:rPr lang="fi-FI" b="1" dirty="0" err="1">
                <a:hlinkClick r:id="rId3"/>
              </a:rPr>
              <a:t>Scratch</a:t>
            </a:r>
            <a:r>
              <a:rPr lang="fi-FI" b="1" dirty="0">
                <a:hlinkClick r:id="rId3"/>
              </a:rPr>
              <a:t> - Kuinka se oikein toimii </a:t>
            </a:r>
            <a:endParaRPr lang="fi-FI" b="1" dirty="0" smtClean="0"/>
          </a:p>
          <a:p>
            <a:pPr lvl="1"/>
            <a:r>
              <a:rPr lang="fi-FI" b="1" dirty="0" err="1">
                <a:hlinkClick r:id="rId4"/>
              </a:rPr>
              <a:t>Scratch</a:t>
            </a:r>
            <a:r>
              <a:rPr lang="fi-FI" b="1" dirty="0">
                <a:hlinkClick r:id="rId4"/>
              </a:rPr>
              <a:t> - Kuinka saan hahmon liikkumaan</a:t>
            </a:r>
            <a:r>
              <a:rPr lang="fi-FI" b="1" dirty="0" smtClean="0">
                <a:hlinkClick r:id="rId4"/>
              </a:rPr>
              <a:t>?</a:t>
            </a:r>
          </a:p>
          <a:p>
            <a:pPr lvl="1"/>
            <a:endParaRPr lang="fi-FI" b="1" dirty="0">
              <a:hlinkClick r:id="rId4"/>
            </a:endParaRPr>
          </a:p>
          <a:p>
            <a:pPr lvl="0">
              <a:buClr>
                <a:srgbClr val="0BD0D9"/>
              </a:buClr>
            </a:pPr>
            <a:r>
              <a:rPr lang="fi-FI" dirty="0" smtClean="0">
                <a:solidFill>
                  <a:prstClr val="black"/>
                </a:solidFill>
              </a:rPr>
              <a:t>LUMA-keskus </a:t>
            </a:r>
            <a:r>
              <a:rPr lang="fi-FI" dirty="0" err="1" smtClean="0">
                <a:solidFill>
                  <a:prstClr val="black"/>
                </a:solidFill>
              </a:rPr>
              <a:t>Youtubessa</a:t>
            </a:r>
            <a:r>
              <a:rPr lang="fi-FI" dirty="0" smtClean="0">
                <a:solidFill>
                  <a:prstClr val="black"/>
                </a:solidFill>
              </a:rPr>
              <a:t>:</a:t>
            </a:r>
          </a:p>
          <a:p>
            <a:pPr lvl="1">
              <a:buClr>
                <a:srgbClr val="0BD0D9"/>
              </a:buClr>
            </a:pPr>
            <a:r>
              <a:rPr lang="fi-FI" b="1" dirty="0" err="1" smtClean="0">
                <a:hlinkClick r:id="rId5"/>
              </a:rPr>
              <a:t>Scratch</a:t>
            </a:r>
            <a:r>
              <a:rPr lang="fi-FI" b="1" dirty="0" smtClean="0">
                <a:hlinkClick r:id="rId5"/>
              </a:rPr>
              <a:t> </a:t>
            </a:r>
            <a:r>
              <a:rPr lang="fi-FI" b="1" dirty="0">
                <a:hlinkClick r:id="rId5"/>
              </a:rPr>
              <a:t>opettajille </a:t>
            </a:r>
            <a:r>
              <a:rPr lang="fi-FI" b="1" dirty="0" smtClean="0">
                <a:hlinkClick r:id="rId5"/>
              </a:rPr>
              <a:t>– Labyrintti</a:t>
            </a:r>
            <a:endParaRPr lang="fi-FI" b="1" dirty="0" smtClean="0"/>
          </a:p>
          <a:p>
            <a:pPr lvl="1">
              <a:buClr>
                <a:srgbClr val="0BD0D9"/>
              </a:buClr>
            </a:pPr>
            <a:r>
              <a:rPr lang="fi-FI" b="1" dirty="0" err="1">
                <a:hlinkClick r:id="rId6"/>
              </a:rPr>
              <a:t>Scratch</a:t>
            </a:r>
            <a:r>
              <a:rPr lang="fi-FI" b="1" dirty="0">
                <a:hlinkClick r:id="rId6"/>
              </a:rPr>
              <a:t> opettajille - Tornipuolustus </a:t>
            </a:r>
            <a:endParaRPr lang="fi-FI" b="1" dirty="0" smtClean="0"/>
          </a:p>
          <a:p>
            <a:pPr lvl="1">
              <a:buClr>
                <a:srgbClr val="0BD0D9"/>
              </a:buClr>
            </a:pPr>
            <a:r>
              <a:rPr lang="fi-FI" b="1" dirty="0" err="1">
                <a:hlinkClick r:id="rId7"/>
              </a:rPr>
              <a:t>Scratch</a:t>
            </a:r>
            <a:r>
              <a:rPr lang="fi-FI" b="1" dirty="0">
                <a:hlinkClick r:id="rId7"/>
              </a:rPr>
              <a:t> opettajille - Matopeli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177273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/>
          <a:lstStyle/>
          <a:p>
            <a:r>
              <a:rPr lang="fi-FI" dirty="0" err="1" smtClean="0"/>
              <a:t>Scratch</a:t>
            </a:r>
            <a:r>
              <a:rPr lang="fi-FI" dirty="0" smtClean="0"/>
              <a:t> jr.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meillä </a:t>
            </a:r>
            <a:r>
              <a:rPr lang="fi-FI" dirty="0" err="1" smtClean="0"/>
              <a:t>iPadeilla</a:t>
            </a:r>
            <a:endParaRPr lang="fi-FI" dirty="0" smtClean="0"/>
          </a:p>
          <a:p>
            <a:r>
              <a:rPr lang="fi-FI" dirty="0" smtClean="0"/>
              <a:t>1.-6. luokkalaiset</a:t>
            </a:r>
          </a:p>
          <a:p>
            <a:r>
              <a:rPr lang="fi-FI" dirty="0" smtClean="0"/>
              <a:t>omia tarinoita ja                                                        tapahtumia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r>
              <a:rPr lang="fi-FI" dirty="0">
                <a:hlinkClick r:id="rId2"/>
              </a:rPr>
              <a:t>http://www.scratchjr.org</a:t>
            </a:r>
            <a:r>
              <a:rPr lang="fi-FI" dirty="0" smtClean="0">
                <a:hlinkClick r:id="rId2"/>
              </a:rPr>
              <a:t>/</a:t>
            </a:r>
            <a:endParaRPr lang="fi-FI" dirty="0" smtClean="0"/>
          </a:p>
          <a:p>
            <a:r>
              <a:rPr lang="fi-FI" dirty="0" smtClean="0">
                <a:hlinkClick r:id="rId3"/>
              </a:rPr>
              <a:t>https://vimeo.com/124757422</a:t>
            </a:r>
            <a:endParaRPr lang="fi-FI" dirty="0" smtClean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1872188"/>
            <a:ext cx="4104456" cy="2971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2889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Kodable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meillä </a:t>
            </a:r>
            <a:r>
              <a:rPr lang="fi-FI" dirty="0" err="1" smtClean="0"/>
              <a:t>iPadeilla</a:t>
            </a:r>
            <a:endParaRPr lang="fi-FI" dirty="0" smtClean="0"/>
          </a:p>
          <a:p>
            <a:r>
              <a:rPr lang="fi-FI" dirty="0" smtClean="0"/>
              <a:t>1.-5. luokkalaiset</a:t>
            </a:r>
          </a:p>
          <a:p>
            <a:r>
              <a:rPr lang="fi-FI" dirty="0" smtClean="0"/>
              <a:t>erilaisia reittejä</a:t>
            </a:r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r>
              <a:rPr lang="fi-FI" dirty="0">
                <a:hlinkClick r:id="rId2"/>
              </a:rPr>
              <a:t>https://www.kodable.com</a:t>
            </a:r>
            <a:r>
              <a:rPr lang="fi-FI" dirty="0" smtClean="0">
                <a:hlinkClick r:id="rId2"/>
              </a:rPr>
              <a:t>/</a:t>
            </a:r>
            <a:endParaRPr lang="fi-FI" dirty="0" smtClean="0"/>
          </a:p>
          <a:p>
            <a:r>
              <a:rPr lang="fi-FI" dirty="0" smtClean="0">
                <a:hlinkClick r:id="rId3"/>
              </a:rPr>
              <a:t>https</a:t>
            </a:r>
            <a:r>
              <a:rPr lang="fi-FI" dirty="0">
                <a:hlinkClick r:id="rId3"/>
              </a:rPr>
              <a:t>://</a:t>
            </a:r>
            <a:r>
              <a:rPr lang="fi-FI" dirty="0" smtClean="0">
                <a:hlinkClick r:id="rId3"/>
              </a:rPr>
              <a:t>vimeo.com/124737760</a:t>
            </a:r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196752"/>
            <a:ext cx="4320480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4535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Daisy</a:t>
            </a:r>
            <a:r>
              <a:rPr lang="fi-FI" dirty="0" smtClean="0"/>
              <a:t> the </a:t>
            </a:r>
            <a:r>
              <a:rPr lang="fi-FI" dirty="0" err="1" smtClean="0"/>
              <a:t>Dinosaur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Englanninkielinen</a:t>
            </a:r>
          </a:p>
          <a:p>
            <a:r>
              <a:rPr lang="fi-FI" dirty="0" smtClean="0"/>
              <a:t>Meillä  </a:t>
            </a:r>
            <a:r>
              <a:rPr lang="fi-FI" dirty="0" err="1" smtClean="0"/>
              <a:t>iPadeilla</a:t>
            </a:r>
            <a:endParaRPr lang="fi-FI" dirty="0" smtClean="0"/>
          </a:p>
          <a:p>
            <a:r>
              <a:rPr lang="fi-FI" dirty="0" smtClean="0"/>
              <a:t>Hyvä 3. </a:t>
            </a:r>
            <a:r>
              <a:rPr lang="fi-FI" dirty="0" err="1" smtClean="0"/>
              <a:t>lk</a:t>
            </a:r>
            <a:r>
              <a:rPr lang="fi-FI" dirty="0" smtClean="0"/>
              <a:t> ylöspäin, kielenharjoitteluunkin</a:t>
            </a:r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r>
              <a:rPr lang="fi-FI">
                <a:hlinkClick r:id="rId2"/>
              </a:rPr>
              <a:t>https://</a:t>
            </a:r>
            <a:r>
              <a:rPr lang="fi-FI" smtClean="0">
                <a:hlinkClick r:id="rId2"/>
              </a:rPr>
              <a:t>vimeo.com/124971517</a:t>
            </a:r>
            <a:endParaRPr lang="fi-FI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0784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Kolmosten </a:t>
            </a:r>
            <a:r>
              <a:rPr lang="fi-FI" dirty="0" smtClean="0"/>
              <a:t>koodaamiseen keskittynyt </a:t>
            </a:r>
            <a:r>
              <a:rPr lang="fi-FI" dirty="0" err="1" smtClean="0"/>
              <a:t>tvt</a:t>
            </a:r>
            <a:r>
              <a:rPr lang="fi-FI" dirty="0" smtClean="0"/>
              <a:t>-tunti </a:t>
            </a:r>
            <a:r>
              <a:rPr lang="fi-FI" dirty="0" smtClean="0"/>
              <a:t>viime </a:t>
            </a:r>
            <a:r>
              <a:rPr lang="fi-FI" dirty="0" smtClean="0"/>
              <a:t>syksynä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3501008"/>
            <a:ext cx="8229600" cy="2823592"/>
          </a:xfrm>
        </p:spPr>
        <p:txBody>
          <a:bodyPr/>
          <a:lstStyle/>
          <a:p>
            <a:r>
              <a:rPr lang="fi-FI" dirty="0" smtClean="0">
                <a:hlinkClick r:id="rId2"/>
              </a:rPr>
              <a:t>https://vimeo.com/144396380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9884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Kiitos!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4221088"/>
            <a:ext cx="8229600" cy="2156872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Sari Auramo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1964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Ensinnäkin: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Tämä esitys löytyy osoitteesta</a:t>
            </a:r>
          </a:p>
          <a:p>
            <a:endParaRPr lang="fi-FI" dirty="0"/>
          </a:p>
          <a:p>
            <a:pPr marL="0" indent="0" algn="ctr">
              <a:buNone/>
            </a:pPr>
            <a:r>
              <a:rPr lang="fi-FI" sz="4800" dirty="0"/>
              <a:t>http://bit.ly/1WFVdSm</a:t>
            </a:r>
          </a:p>
          <a:p>
            <a:endParaRPr lang="fi-FI" dirty="0" smtClean="0"/>
          </a:p>
          <a:p>
            <a:r>
              <a:rPr lang="fi-FI" dirty="0" smtClean="0"/>
              <a:t>Käy katsomassa uudelleen, jos haluat.</a:t>
            </a:r>
          </a:p>
          <a:p>
            <a:r>
              <a:rPr lang="fi-FI" dirty="0" smtClean="0"/>
              <a:t>Älä kuitenkaan jaa eteenpäin omanasi, </a:t>
            </a:r>
            <a:r>
              <a:rPr lang="fi-FI" dirty="0" err="1" smtClean="0"/>
              <a:t>jookos</a:t>
            </a:r>
            <a:r>
              <a:rPr lang="fi-FI" dirty="0" smtClean="0"/>
              <a:t>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19037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Ohjelmointikieliä…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87624" y="2132856"/>
            <a:ext cx="6452064" cy="4034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903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483768" y="2348880"/>
            <a:ext cx="3672408" cy="1143000"/>
          </a:xfrm>
        </p:spPr>
        <p:txBody>
          <a:bodyPr>
            <a:noAutofit/>
          </a:bodyPr>
          <a:lstStyle/>
          <a:p>
            <a:r>
              <a:rPr lang="fi-FI" sz="9600" dirty="0" smtClean="0"/>
              <a:t>APUA!</a:t>
            </a:r>
            <a:endParaRPr lang="fi-FI" sz="9600" dirty="0"/>
          </a:p>
        </p:txBody>
      </p:sp>
    </p:spTree>
    <p:extLst>
      <p:ext uri="{BB962C8B-B14F-4D97-AF65-F5344CB8AC3E}">
        <p14:creationId xmlns:p14="http://schemas.microsoft.com/office/powerpoint/2010/main" val="3082082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Rauhoitutaan!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Ei tarvitse olla huolissaan</a:t>
            </a:r>
            <a:r>
              <a:rPr lang="fi-FI" dirty="0" smtClean="0"/>
              <a:t>!</a:t>
            </a:r>
          </a:p>
          <a:p>
            <a:r>
              <a:rPr lang="fi-FI" dirty="0" smtClean="0"/>
              <a:t>Ei tarvitse hankkia lisää kielitaitoa!</a:t>
            </a:r>
            <a:endParaRPr lang="fi-FI" dirty="0" smtClean="0"/>
          </a:p>
          <a:p>
            <a:r>
              <a:rPr lang="fi-FI" dirty="0" smtClean="0"/>
              <a:t>Yllättävän paljon valmiita sovelluksia</a:t>
            </a:r>
          </a:p>
          <a:p>
            <a:r>
              <a:rPr lang="fi-FI" dirty="0" smtClean="0"/>
              <a:t>Oppilaat osaavat ja oppivat nopeasti</a:t>
            </a:r>
          </a:p>
          <a:p>
            <a:r>
              <a:rPr lang="fi-FI" dirty="0" smtClean="0"/>
              <a:t>Oppilaat innostuneita ja motivoituneita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4509120"/>
            <a:ext cx="2880320" cy="21513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880700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8229600" cy="1143000"/>
          </a:xfrm>
        </p:spPr>
        <p:txBody>
          <a:bodyPr/>
          <a:lstStyle/>
          <a:p>
            <a:r>
              <a:rPr lang="fi-FI" dirty="0" smtClean="0"/>
              <a:t>Uusi opetussuunnitelma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b="1" i="1" dirty="0" smtClean="0"/>
              <a:t>”Luokilla </a:t>
            </a:r>
            <a:r>
              <a:rPr lang="fi-FI" b="1" i="1" dirty="0"/>
              <a:t>1–2</a:t>
            </a:r>
            <a:r>
              <a:rPr lang="fi-FI" dirty="0"/>
              <a:t> opetellaan antamaan yksikäsitteisiä komentoja ihmiseltä toiselle. Ohjelmointi on käskyjen antamista tietokoneelle, ja tässä pohjustetaan sitä.</a:t>
            </a:r>
          </a:p>
          <a:p>
            <a:r>
              <a:rPr lang="fi-FI" dirty="0"/>
              <a:t>”Opetellaan antamaan tarkkoja ohjeita, esimerkiksi ota ‘kolme askelta eteenpäin’ – ei ‘ota kolme askelta’, jotka voisivat olla sivulle tai taakse”, </a:t>
            </a:r>
            <a:r>
              <a:rPr lang="fi-FI" dirty="0" err="1"/>
              <a:t>Pahkin</a:t>
            </a:r>
            <a:r>
              <a:rPr lang="fi-FI" dirty="0"/>
              <a:t> sanoo.</a:t>
            </a:r>
          </a:p>
          <a:p>
            <a:r>
              <a:rPr lang="fi-FI" dirty="0"/>
              <a:t>”Tässä opitaan sitä, että täsmälliset ohjeet tuottavat täsmällistä toimintaa, ja epämääräiset ohjeet tuottavat epämääräistä toimintaa.”</a:t>
            </a:r>
          </a:p>
          <a:p>
            <a:r>
              <a:rPr lang="fi-FI" b="1" i="1" dirty="0"/>
              <a:t>Luokilla 3–6</a:t>
            </a:r>
            <a:r>
              <a:rPr lang="fi-FI" dirty="0"/>
              <a:t> aletaan perehtyä tekemiseen, joka on lähempänä ohjelmointia. Työkaluna ei vielä ole varsinainen ohjelmointikieli vaan </a:t>
            </a:r>
            <a:r>
              <a:rPr lang="fi-FI" b="1" u="sng" dirty="0"/>
              <a:t>jokin visuaalinen ohjelmointiympäristö</a:t>
            </a:r>
            <a:r>
              <a:rPr lang="fi-FI" dirty="0"/>
              <a:t>, jossa työskennellään käytännössä hiiren avulla, ei kirjoittamalla</a:t>
            </a:r>
            <a:r>
              <a:rPr lang="fi-FI" dirty="0" smtClean="0"/>
              <a:t>.”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sz="1800" dirty="0"/>
              <a:t>Lähde: http://koodi2016.fi/ops.html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94130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”Tavoite </a:t>
            </a:r>
            <a:r>
              <a:rPr lang="fi-FI" dirty="0"/>
              <a:t>on, että syksyllä 2016 kullakin alakoulun luokalla ykkösestä </a:t>
            </a:r>
            <a:r>
              <a:rPr lang="fi-FI" dirty="0" err="1"/>
              <a:t>kutoseen</a:t>
            </a:r>
            <a:r>
              <a:rPr lang="fi-FI" dirty="0"/>
              <a:t> aletaan harjoittelemaan ohjelmointia. Samalla edessä on muutaman vuoden siirtymäaika, jolloin esimerkiksi kolmosluokkalainen aloittaa ohjelmoinnin parissa, vaikka hänellä ei ole pohjalla luokkien 1–2 oppeja</a:t>
            </a:r>
            <a:r>
              <a:rPr lang="fi-FI" dirty="0" smtClean="0"/>
              <a:t>.”</a:t>
            </a:r>
          </a:p>
          <a:p>
            <a:endParaRPr lang="fi-FI" dirty="0" smtClean="0"/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sz="1400" dirty="0"/>
              <a:t>Lähde: http://koodi2016.fi/ops.html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4523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Miten meillä </a:t>
            </a:r>
            <a:r>
              <a:rPr lang="fi-FI" dirty="0" err="1" smtClean="0"/>
              <a:t>Ohkolassa</a:t>
            </a:r>
            <a:r>
              <a:rPr lang="fi-FI" dirty="0" smtClean="0"/>
              <a:t>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pöytäkoneilla keväästä 2014 alkaen</a:t>
            </a:r>
          </a:p>
          <a:p>
            <a:r>
              <a:rPr lang="fi-FI" dirty="0" err="1" smtClean="0"/>
              <a:t>iPadeilla</a:t>
            </a:r>
            <a:r>
              <a:rPr lang="fi-FI" dirty="0" smtClean="0"/>
              <a:t> </a:t>
            </a:r>
            <a:r>
              <a:rPr lang="fi-FI" dirty="0" smtClean="0"/>
              <a:t>kevätlukukaudelta </a:t>
            </a:r>
            <a:r>
              <a:rPr lang="fi-FI" dirty="0" smtClean="0"/>
              <a:t>2015 </a:t>
            </a:r>
            <a:r>
              <a:rPr lang="fi-FI" dirty="0" smtClean="0"/>
              <a:t>alkaen</a:t>
            </a:r>
            <a:endParaRPr lang="fi-FI" dirty="0" smtClean="0"/>
          </a:p>
          <a:p>
            <a:r>
              <a:rPr lang="fi-FI" dirty="0" smtClean="0"/>
              <a:t>1.-6. –luokkalaiset</a:t>
            </a:r>
          </a:p>
          <a:p>
            <a:r>
              <a:rPr lang="fi-FI" dirty="0" smtClean="0"/>
              <a:t>enenevässä </a:t>
            </a:r>
            <a:r>
              <a:rPr lang="fi-FI" dirty="0" smtClean="0"/>
              <a:t>määrin </a:t>
            </a:r>
            <a:r>
              <a:rPr lang="fi-FI" dirty="0" smtClean="0"/>
              <a:t>eri aineiden </a:t>
            </a:r>
            <a:r>
              <a:rPr lang="fi-FI" dirty="0" smtClean="0"/>
              <a:t>tunneilla</a:t>
            </a:r>
          </a:p>
          <a:p>
            <a:r>
              <a:rPr lang="fi-FI" dirty="0" smtClean="0"/>
              <a:t>rinnakkaisopettajuutta, yhteistyötä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11870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Käyttämiämme sovelluksia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Koodaustunti.fi</a:t>
            </a:r>
            <a:endParaRPr lang="fi-FI" dirty="0" smtClean="0"/>
          </a:p>
          <a:p>
            <a:r>
              <a:rPr lang="fi-FI" dirty="0" err="1" smtClean="0"/>
              <a:t>Scratch</a:t>
            </a:r>
            <a:endParaRPr lang="fi-FI" dirty="0" smtClean="0"/>
          </a:p>
          <a:p>
            <a:r>
              <a:rPr lang="fi-FI" dirty="0" err="1" smtClean="0"/>
              <a:t>Scratch</a:t>
            </a:r>
            <a:r>
              <a:rPr lang="fi-FI" dirty="0" smtClean="0"/>
              <a:t> jr</a:t>
            </a:r>
          </a:p>
          <a:p>
            <a:r>
              <a:rPr lang="fi-FI" dirty="0" err="1" smtClean="0"/>
              <a:t>Kodable</a:t>
            </a:r>
            <a:endParaRPr lang="fi-FI" dirty="0" smtClean="0"/>
          </a:p>
          <a:p>
            <a:r>
              <a:rPr lang="fi-FI" dirty="0" err="1" smtClean="0"/>
              <a:t>Daisy</a:t>
            </a:r>
            <a:r>
              <a:rPr lang="fi-FI" dirty="0" smtClean="0"/>
              <a:t> the </a:t>
            </a:r>
            <a:r>
              <a:rPr lang="fi-FI" dirty="0" err="1" smtClean="0"/>
              <a:t>Dinosaur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Näitä on paljon muitakin!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276872"/>
            <a:ext cx="3384376" cy="252783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1772415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rta">
  <a:themeElements>
    <a:clrScheme name="Virta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Virta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irt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4231</TotalTime>
  <Words>321</Words>
  <Application>Microsoft Office PowerPoint</Application>
  <PresentationFormat>Näytössä katseltava diaesitys (4:3)</PresentationFormat>
  <Paragraphs>114</Paragraphs>
  <Slides>17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1" baseType="lpstr">
      <vt:lpstr>Calibri</vt:lpstr>
      <vt:lpstr>Constantia</vt:lpstr>
      <vt:lpstr>Wingdings 2</vt:lpstr>
      <vt:lpstr>Virta</vt:lpstr>
      <vt:lpstr>Koodaamista Ohkolan koululla</vt:lpstr>
      <vt:lpstr>Ensinnäkin:</vt:lpstr>
      <vt:lpstr>Ohjelmointikieliä…</vt:lpstr>
      <vt:lpstr>APUA!</vt:lpstr>
      <vt:lpstr>Rauhoitutaan!</vt:lpstr>
      <vt:lpstr>Uusi opetussuunnitelma</vt:lpstr>
      <vt:lpstr>PowerPoint-esitys</vt:lpstr>
      <vt:lpstr>Miten meillä Ohkolassa?</vt:lpstr>
      <vt:lpstr>Käyttämiämme sovelluksia</vt:lpstr>
      <vt:lpstr>Koodaustunti </vt:lpstr>
      <vt:lpstr>Scratch</vt:lpstr>
      <vt:lpstr>Videoita Scratch:n opetteluun</vt:lpstr>
      <vt:lpstr>Scratch jr.</vt:lpstr>
      <vt:lpstr>Kodable</vt:lpstr>
      <vt:lpstr>Daisy the Dinosaur</vt:lpstr>
      <vt:lpstr>Kolmosten koodaamiseen keskittynyt tvt-tunti viime syksynä</vt:lpstr>
      <vt:lpstr>Kiitos!</vt:lpstr>
    </vt:vector>
  </TitlesOfParts>
  <Company>Mäntsälän kunta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Koodaamista Ohkolan koululla</dc:title>
  <dc:creator>Auramo Sari</dc:creator>
  <cp:lastModifiedBy>Auramo Sari</cp:lastModifiedBy>
  <cp:revision>6</cp:revision>
  <dcterms:created xsi:type="dcterms:W3CDTF">2015-04-12T09:14:31Z</dcterms:created>
  <dcterms:modified xsi:type="dcterms:W3CDTF">2016-09-19T16:05:29Z</dcterms:modified>
</cp:coreProperties>
</file>