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30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51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20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28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6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4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348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5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5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3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2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408349"/>
            <a:ext cx="5276045" cy="1101614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TIIVIS-IPPO</a:t>
            </a:r>
            <a:br>
              <a:rPr lang="fi-FI" b="1" dirty="0" smtClean="0"/>
            </a:br>
            <a:r>
              <a:rPr lang="fi-FI" sz="3600" b="1" dirty="0" smtClean="0"/>
              <a:t>RAUHALLINEN VÄRI</a:t>
            </a:r>
            <a:endParaRPr lang="en-GB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5095741" cy="165576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STEP 12</a:t>
            </a:r>
          </a:p>
          <a:p>
            <a:endParaRPr lang="fi-FI" sz="3200" dirty="0" smtClean="0"/>
          </a:p>
          <a:p>
            <a:r>
              <a:rPr lang="fi-FI" sz="3200" dirty="0" smtClean="0"/>
              <a:t>RAUHALLINEN</a:t>
            </a:r>
            <a:endParaRPr lang="fi-FI" sz="3200" dirty="0"/>
          </a:p>
          <a:p>
            <a:r>
              <a:rPr lang="fi-FI" sz="2800" dirty="0" smtClean="0">
                <a:latin typeface="Bradley Hand Bold"/>
                <a:cs typeface="Bradley Hand Bold"/>
              </a:rPr>
              <a:t>QUIET</a:t>
            </a:r>
            <a:endParaRPr lang="en-GB" sz="2800" dirty="0">
              <a:latin typeface="Bradley Hand Bold"/>
              <a:cs typeface="Bradley Hand Bold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235" y="1540632"/>
            <a:ext cx="3180951" cy="4662159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1386700" y="1021948"/>
            <a:ext cx="7575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>
                <a:solidFill>
                  <a:srgbClr val="FF0000"/>
                </a:solidFill>
              </a:rPr>
              <a:t>LUKUTEKNIIKAT 3. OSA</a:t>
            </a:r>
            <a:endParaRPr lang="fi-FI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52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 smtClean="0">
                <a:solidFill>
                  <a:srgbClr val="FF0000"/>
                </a:solidFill>
              </a:rPr>
              <a:t>TAVOITTEET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600" dirty="0" smtClean="0">
                <a:solidFill>
                  <a:schemeClr val="tx1"/>
                </a:solidFill>
              </a:rPr>
              <a:t>Kerrata luetun ymmärtämisen strategioita</a:t>
            </a:r>
          </a:p>
          <a:p>
            <a:r>
              <a:rPr lang="fi-FI" sz="3600" dirty="0" smtClean="0">
                <a:solidFill>
                  <a:schemeClr val="tx1"/>
                </a:solidFill>
              </a:rPr>
              <a:t>on oppia jäsentelemään luettua tietoa itselle sopivalla tavalla.</a:t>
            </a:r>
            <a:endParaRPr lang="fi-FI" sz="3600" dirty="0">
              <a:solidFill>
                <a:schemeClr val="tx1"/>
              </a:solidFill>
            </a:endParaRPr>
          </a:p>
          <a:p>
            <a:r>
              <a:rPr lang="fi-FI" sz="3600" dirty="0" smtClean="0">
                <a:solidFill>
                  <a:schemeClr val="tx1"/>
                </a:solidFill>
              </a:rPr>
              <a:t>on oppia tekemään muistiinpanoja keskeisistä opittavista asioista itselle helposti ymmärrettävällä tavalla.</a:t>
            </a:r>
          </a:p>
          <a:p>
            <a:r>
              <a:rPr lang="fi-FI" sz="3600" dirty="0" smtClean="0">
                <a:solidFill>
                  <a:schemeClr val="tx1"/>
                </a:solidFill>
              </a:rPr>
              <a:t>on </a:t>
            </a:r>
            <a:r>
              <a:rPr lang="fi-FI" sz="3600" dirty="0">
                <a:solidFill>
                  <a:schemeClr val="tx1"/>
                </a:solidFill>
              </a:rPr>
              <a:t>ymmärtää </a:t>
            </a:r>
            <a:r>
              <a:rPr lang="fi-FI" sz="3600" dirty="0" smtClean="0">
                <a:solidFill>
                  <a:schemeClr val="tx1"/>
                </a:solidFill>
              </a:rPr>
              <a:t>rauhallisuuden ja keskittymisen merkitys oppimisessa.</a:t>
            </a:r>
            <a:endParaRPr lang="fi-FI" sz="3600" dirty="0">
              <a:solidFill>
                <a:schemeClr val="tx1"/>
              </a:solidFill>
            </a:endParaRP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408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9993" y="505802"/>
            <a:ext cx="10511742" cy="1325563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00"/>
                </a:solidFill>
              </a:rPr>
              <a:t>LUETUN YMMÄRTÄMISEN STRATEGIAT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21927" y="1535502"/>
            <a:ext cx="7975424" cy="51931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sz="1800" dirty="0"/>
          </a:p>
          <a:p>
            <a:r>
              <a:rPr lang="fi-FI" sz="1900" dirty="0" smtClean="0">
                <a:solidFill>
                  <a:schemeClr val="tx1"/>
                </a:solidFill>
              </a:rPr>
              <a:t>Mieti, mikä on lukemisen päämäärä</a:t>
            </a:r>
            <a:r>
              <a:rPr lang="fi-FI" sz="1900" dirty="0" smtClean="0">
                <a:solidFill>
                  <a:schemeClr val="tx1"/>
                </a:solidFill>
              </a:rPr>
              <a:t>.</a:t>
            </a:r>
            <a:endParaRPr lang="fi-FI" sz="1900" dirty="0" smtClean="0"/>
          </a:p>
          <a:p>
            <a:r>
              <a:rPr lang="fi-FI" sz="1900" dirty="0"/>
              <a:t>Silmäile ensin kappaletta tai koealuetta</a:t>
            </a:r>
          </a:p>
          <a:p>
            <a:r>
              <a:rPr lang="fi-FI" sz="1900" dirty="0" smtClean="0"/>
              <a:t>Ennakointi </a:t>
            </a:r>
            <a:r>
              <a:rPr lang="fi-FI" sz="1900" dirty="0" smtClean="0"/>
              <a:t>ja aiemman tiedon aktivointi sekä yhteyksien luominen omaan elämään.</a:t>
            </a:r>
          </a:p>
          <a:p>
            <a:r>
              <a:rPr lang="fi-FI" sz="1900" dirty="0" smtClean="0">
                <a:solidFill>
                  <a:schemeClr val="tx1"/>
                </a:solidFill>
              </a:rPr>
              <a:t>Lue teksti kokonaan tai valikoiden tärkeimmät </a:t>
            </a:r>
            <a:r>
              <a:rPr lang="fi-FI" sz="1900" dirty="0" smtClean="0">
                <a:solidFill>
                  <a:schemeClr val="tx1"/>
                </a:solidFill>
              </a:rPr>
              <a:t>kohdat (epäolennaisen poistaminen)</a:t>
            </a:r>
            <a:endParaRPr lang="fi-FI" sz="1900" dirty="0" smtClean="0">
              <a:solidFill>
                <a:schemeClr val="tx1"/>
              </a:solidFill>
            </a:endParaRPr>
          </a:p>
          <a:p>
            <a:r>
              <a:rPr lang="fi-FI" sz="1900" dirty="0" smtClean="0"/>
              <a:t>Selvennä vaikeat käsitteet.</a:t>
            </a:r>
            <a:endParaRPr lang="fi-FI" sz="1900" dirty="0" smtClean="0">
              <a:solidFill>
                <a:schemeClr val="tx1"/>
              </a:solidFill>
            </a:endParaRPr>
          </a:p>
          <a:p>
            <a:r>
              <a:rPr lang="fi-FI" sz="1900" dirty="0" smtClean="0"/>
              <a:t>Pohdi, mitkä asiat on PAKKO tietää, HYVÄ tietää ja KIVA tietää.</a:t>
            </a:r>
          </a:p>
          <a:p>
            <a:r>
              <a:rPr lang="fi-FI" sz="1900" dirty="0" smtClean="0"/>
              <a:t>Lue ääneen, </a:t>
            </a:r>
            <a:r>
              <a:rPr lang="fi-FI" sz="1900" dirty="0" smtClean="0"/>
              <a:t>alleviivaa, tiivistä, kirjoita muistiinpanoja, </a:t>
            </a:r>
            <a:r>
              <a:rPr lang="fi-FI" sz="1900" dirty="0" smtClean="0"/>
              <a:t>piirrä </a:t>
            </a:r>
            <a:r>
              <a:rPr lang="fi-FI" sz="1900" dirty="0" smtClean="0"/>
              <a:t>ajatus- ja käsitekarttoja ja tee tukisanalistoja.</a:t>
            </a:r>
            <a:endParaRPr lang="fi-FI" sz="1900" dirty="0" smtClean="0"/>
          </a:p>
          <a:p>
            <a:r>
              <a:rPr lang="fi-FI" sz="1900" dirty="0" smtClean="0"/>
              <a:t>Pidä taukoa.</a:t>
            </a:r>
          </a:p>
          <a:p>
            <a:r>
              <a:rPr lang="fi-FI" sz="1900" dirty="0" smtClean="0"/>
              <a:t>Tee </a:t>
            </a:r>
            <a:r>
              <a:rPr lang="fi-FI" sz="1900" dirty="0" smtClean="0"/>
              <a:t>johtopäätöksiä ja omia päätelmiä, yhdistä </a:t>
            </a:r>
            <a:r>
              <a:rPr lang="fi-FI" sz="1900" dirty="0" smtClean="0"/>
              <a:t>lukemasi jo aiemmin opittuun ja tulkitse tekstiä.</a:t>
            </a:r>
          </a:p>
          <a:p>
            <a:r>
              <a:rPr lang="fi-FI" sz="1900" dirty="0" smtClean="0"/>
              <a:t>Kertaa ja palaa tekstissä takaisin päin.</a:t>
            </a:r>
            <a:endParaRPr lang="fi-FI" sz="1900" dirty="0" smtClean="0"/>
          </a:p>
          <a:p>
            <a:r>
              <a:rPr lang="fi-FI" sz="1900" dirty="0" smtClean="0"/>
              <a:t>Kerro teksti omin sanoin </a:t>
            </a:r>
            <a:r>
              <a:rPr lang="fi-FI" sz="1900" dirty="0" smtClean="0"/>
              <a:t>(uudelleen muotoilu) ja esitä itsellesi kysymyksiä.</a:t>
            </a:r>
            <a:endParaRPr lang="fi-FI" sz="1900" dirty="0" smtClean="0"/>
          </a:p>
          <a:p>
            <a:r>
              <a:rPr lang="fi-FI" sz="1900" dirty="0" smtClean="0"/>
              <a:t>Sovella lukemaasi käytäntöön.</a:t>
            </a:r>
          </a:p>
          <a:p>
            <a:endParaRPr lang="fi-FI" sz="1800" dirty="0" smtClean="0"/>
          </a:p>
          <a:p>
            <a:endParaRPr lang="fi-FI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sz="1800" dirty="0" smtClean="0">
              <a:solidFill>
                <a:schemeClr val="tx1"/>
              </a:solidFill>
            </a:endParaRPr>
          </a:p>
          <a:p>
            <a:endParaRPr lang="fi-FI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sz="3600" dirty="0" smtClean="0">
              <a:solidFill>
                <a:schemeClr val="tx1"/>
              </a:solidFill>
            </a:endParaRPr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088422" y="2660115"/>
            <a:ext cx="2970362" cy="323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7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sz="6000" b="1" dirty="0" smtClean="0">
                <a:solidFill>
                  <a:srgbClr val="FF0000"/>
                </a:solidFill>
              </a:rPr>
              <a:t>TEKSTIN TIIVISTÄMINEN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014197" cy="4520485"/>
          </a:xfrm>
        </p:spPr>
        <p:txBody>
          <a:bodyPr>
            <a:normAutofit/>
          </a:bodyPr>
          <a:lstStyle/>
          <a:p>
            <a:r>
              <a:rPr lang="fi-FI" sz="3200" dirty="0" err="1"/>
              <a:t>Ippo</a:t>
            </a:r>
            <a:r>
              <a:rPr lang="fi-FI" sz="3200" dirty="0"/>
              <a:t>-video </a:t>
            </a:r>
            <a:r>
              <a:rPr lang="fi-FI" sz="3200" dirty="0" smtClean="0"/>
              <a:t>muistiinpanotekniikoista </a:t>
            </a:r>
            <a:endParaRPr lang="fi-FI" sz="3200" dirty="0" smtClean="0"/>
          </a:p>
          <a:p>
            <a:endParaRPr lang="fi-FI" sz="3000" dirty="0" smtClean="0">
              <a:solidFill>
                <a:schemeClr val="tx1"/>
              </a:solidFill>
            </a:endParaRPr>
          </a:p>
          <a:p>
            <a:r>
              <a:rPr lang="fi-FI" sz="3000" dirty="0" smtClean="0">
                <a:solidFill>
                  <a:schemeClr val="tx1"/>
                </a:solidFill>
              </a:rPr>
              <a:t>Jäsentele ja tiivistä </a:t>
            </a:r>
            <a:r>
              <a:rPr lang="fi-FI" sz="3000" dirty="0" smtClean="0"/>
              <a:t>tekstistä</a:t>
            </a:r>
            <a:r>
              <a:rPr lang="fi-FI" sz="3000" dirty="0" smtClean="0">
                <a:solidFill>
                  <a:schemeClr val="tx1"/>
                </a:solidFill>
              </a:rPr>
              <a:t> oppimasi asiat </a:t>
            </a:r>
            <a:r>
              <a:rPr lang="fi-FI" sz="3000" dirty="0">
                <a:solidFill>
                  <a:schemeClr val="tx1"/>
                </a:solidFill>
              </a:rPr>
              <a:t>sinulle sopivalla tavalla </a:t>
            </a:r>
            <a:r>
              <a:rPr lang="fi-FI" sz="3000" dirty="0" smtClean="0">
                <a:solidFill>
                  <a:schemeClr val="tx1"/>
                </a:solidFill>
              </a:rPr>
              <a:t>esimerkiksi kuvan, ajatus- tai käsitekartan, aikajanan, </a:t>
            </a:r>
            <a:r>
              <a:rPr lang="fi-FI" sz="3000" dirty="0" smtClean="0"/>
              <a:t>ydin</a:t>
            </a:r>
            <a:r>
              <a:rPr lang="fi-FI" sz="3000" dirty="0" smtClean="0">
                <a:solidFill>
                  <a:schemeClr val="tx1"/>
                </a:solidFill>
              </a:rPr>
              <a:t>sanojen, muistisääntöjen ym. </a:t>
            </a:r>
            <a:r>
              <a:rPr lang="fi-FI" sz="3000" dirty="0"/>
              <a:t>a</a:t>
            </a:r>
            <a:r>
              <a:rPr lang="fi-FI" sz="3000" dirty="0" smtClean="0">
                <a:solidFill>
                  <a:schemeClr val="tx1"/>
                </a:solidFill>
              </a:rPr>
              <a:t>vulla.</a:t>
            </a:r>
            <a:endParaRPr lang="fi-FI" sz="3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dirty="0">
              <a:solidFill>
                <a:schemeClr val="tx1"/>
              </a:solidFill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871" y="1617690"/>
            <a:ext cx="4175147" cy="4593483"/>
          </a:xfrm>
        </p:spPr>
      </p:pic>
      <p:sp>
        <p:nvSpPr>
          <p:cNvPr id="4" name="Tekstiruutu 3"/>
          <p:cNvSpPr txBox="1"/>
          <p:nvPr/>
        </p:nvSpPr>
        <p:spPr>
          <a:xfrm>
            <a:off x="3233972" y="1048545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442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9627725" cy="1012914"/>
          </a:xfrm>
        </p:spPr>
        <p:txBody>
          <a:bodyPr>
            <a:noAutofit/>
          </a:bodyPr>
          <a:lstStyle/>
          <a:p>
            <a:r>
              <a:rPr lang="fi-FI" sz="5400" b="1" dirty="0" smtClean="0">
                <a:solidFill>
                  <a:srgbClr val="FF0000"/>
                </a:solidFill>
              </a:rPr>
              <a:t>ITSE- JA VERTAISARVIOINTI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1690688"/>
            <a:ext cx="5065712" cy="432911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Täydennä oppimispäiväkirja tämän oppimiskerran osalta.</a:t>
            </a:r>
          </a:p>
          <a:p>
            <a:pPr marL="0" indent="0"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r>
              <a:rPr lang="en-GB" dirty="0" err="1" smtClean="0"/>
              <a:t>Vertaisarviointia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09893" y="1487406"/>
            <a:ext cx="3442441" cy="459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3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</TotalTime>
  <Words>195</Words>
  <Application>Microsoft Office PowerPoint</Application>
  <PresentationFormat>Laajakuva</PresentationFormat>
  <Paragraphs>36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Bradley Hand Bold</vt:lpstr>
      <vt:lpstr>Calibri</vt:lpstr>
      <vt:lpstr>Calibri Light</vt:lpstr>
      <vt:lpstr>Office-teema</vt:lpstr>
      <vt:lpstr>TIIVIS-IPPO RAUHALLINEN VÄRI</vt:lpstr>
      <vt:lpstr>TAVOITTEET</vt:lpstr>
      <vt:lpstr>LUETUN YMMÄRTÄMISEN STRATEGIAT</vt:lpstr>
      <vt:lpstr> TEKSTIN TIIVISTÄMINEN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Innokas harrastus</dc:title>
  <dc:creator>Salla Venalainen</dc:creator>
  <cp:lastModifiedBy>Kivekäs Johanna</cp:lastModifiedBy>
  <cp:revision>68</cp:revision>
  <dcterms:created xsi:type="dcterms:W3CDTF">2015-12-18T08:57:57Z</dcterms:created>
  <dcterms:modified xsi:type="dcterms:W3CDTF">2018-05-09T09:27:07Z</dcterms:modified>
</cp:coreProperties>
</file>