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E5919E-8CEB-4D28-A6E3-6A3EC4902E88}">
  <a:tblStyle styleId="{70E5919E-8CEB-4D28-A6E3-6A3EC4902E8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0F4"/>
          </a:solidFill>
        </a:fill>
      </a:tcStyle>
    </a:wholeTbl>
    <a:band1H>
      <a:tcStyle>
        <a:tcBdr/>
        <a:fill>
          <a:solidFill>
            <a:srgbClr val="CCDFE8"/>
          </a:solidFill>
        </a:fill>
      </a:tcStyle>
    </a:band1H>
    <a:band1V>
      <a:tcStyle>
        <a:tcBdr/>
        <a:fill>
          <a:solidFill>
            <a:srgbClr val="CCDFE8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49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7259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433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4052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5030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86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4665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566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02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491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616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3767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082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44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3600" b="0" i="0" u="none" strike="noStrike" cap="none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Refleksiivipronomini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2555775" y="1268759"/>
            <a:ext cx="6264696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olemassa ns.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refleksiiviverbejä,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joihin liittyy aina refleksiivipronomini. Sitä ei näissä yhteyksissä suomenneta sanalla ’itse’.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			ks. kirjan s. 150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Suomenna.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yourselves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Lapset, käyttäytykää kunnolla!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Help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yourself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cake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Ole hyvä ja ota lisää kakkua.</a:t>
            </a:r>
          </a:p>
        </p:txBody>
      </p:sp>
      <p:graphicFrame>
        <p:nvGraphicFramePr>
          <p:cNvPr id="155" name="Shape 155"/>
          <p:cNvGraphicFramePr/>
          <p:nvPr/>
        </p:nvGraphicFramePr>
        <p:xfrm>
          <a:off x="395536" y="1315080"/>
          <a:ext cx="2016225" cy="4779360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4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Refleksiivi-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pronomini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myself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himself/herself/itself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themsel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Käännä.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Olemme tavanneet heidät aiemmin, emmekö olekin?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We’ve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met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them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haven’t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Teidän molempien pitäisi kertoa meille itsestänne.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us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yourselves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Minulla ei ole omaa kirjaa mukanani.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book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me.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8579295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Hän sulki silmänsä ja näki unelmiensa auton.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/He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closed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eyes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saw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/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dreams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Tunnen itseni erityisen onnelliseksi tänään.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feel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especially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happy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Ystäväni ja minä lähdimme elokuviin.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friend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and I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went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movies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Me kannamme omat matkalaukkumme, mutta teidän on kannettava teidän (omanne).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We’ll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carry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suitcases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you’ll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carry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Persoonapronominit</a:t>
            </a:r>
          </a:p>
        </p:txBody>
      </p:sp>
      <p:graphicFrame>
        <p:nvGraphicFramePr>
          <p:cNvPr id="94" name="Shape 94"/>
          <p:cNvGraphicFramePr/>
          <p:nvPr/>
        </p:nvGraphicFramePr>
        <p:xfrm>
          <a:off x="323528" y="1124744"/>
          <a:ext cx="8640975" cy="4955485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151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u="none" strike="noStrike" cap="none"/>
                        <a:t>Subjekti-muoto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Objekti-muoto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Adjektiivinen omistusmuoto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Itsenäinen omistusmuoto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Refleksiivi-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pronomini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mine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myself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he/she/it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him/her/it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his/her/its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his/her</a:t>
                      </a:r>
                      <a:r>
                        <a:rPr lang="fi-FI" sz="2200" b="1"/>
                        <a:t>s</a:t>
                      </a:r>
                      <a:r>
                        <a:rPr lang="fi-FI" sz="2200"/>
                        <a:t>/it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himself/herself/itself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we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us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their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their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themsel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Subjektimuoto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2555775" y="1268759"/>
            <a:ext cx="6131024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Käytetään, kun pronomini 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tekijänä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’I’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kirjoitetaan aina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isolla kirjaimella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on sekä yksikön ’sinä’ että monikon ’te’ ja se kirjoitetaan kohteliaassakin tekstissä pienellä alkukirjaimella lauseen keskellä.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’He’ viittaa miehiin,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naisiin ja ’it’ eläimiin.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Lemmikeistä käytetään yleensä ’he’ tai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–pronominia. </a:t>
            </a:r>
          </a:p>
        </p:txBody>
      </p:sp>
      <p:graphicFrame>
        <p:nvGraphicFramePr>
          <p:cNvPr id="101" name="Shape 101"/>
          <p:cNvGraphicFramePr/>
          <p:nvPr/>
        </p:nvGraphicFramePr>
        <p:xfrm>
          <a:off x="323528" y="1340767"/>
          <a:ext cx="1800200" cy="4611400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9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Subjektimuoto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I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you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he/she/it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we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you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they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Objektimuoto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2555775" y="1268759"/>
            <a:ext cx="6131024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Käytetään, kun pronomini on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tekemisen kohde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sent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message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tai, kun se vastaa kysymykseen ’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kenelle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?’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sent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message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 us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sekä jos pronominia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edeltää prepositio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0" marR="0" lvl="2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often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chat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them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8" name="Shape 108"/>
          <p:cNvGraphicFramePr/>
          <p:nvPr>
            <p:extLst>
              <p:ext uri="{D42A27DB-BD31-4B8C-83A1-F6EECF244321}">
                <p14:modId xmlns:p14="http://schemas.microsoft.com/office/powerpoint/2010/main" val="3229327889"/>
              </p:ext>
            </p:extLst>
          </p:nvPr>
        </p:nvGraphicFramePr>
        <p:xfrm>
          <a:off x="323528" y="1340767"/>
          <a:ext cx="1776876" cy="4683400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1776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 dirty="0"/>
                        <a:t>Objektimuoto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me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you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him/her/it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us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/>
                        <a:t>you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1800" dirty="0" err="1"/>
                        <a:t>them</a:t>
                      </a:r>
                      <a:endParaRPr lang="fi-FI"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Adjektiivinen omistusmuoto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2555775" y="1412775"/>
            <a:ext cx="6370942" cy="47133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Käytetään omistamisesta.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tablet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Sitä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seuraa aina omistettava asia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eli substantiivi 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laptop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’-sana.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haven’t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got a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5" name="Shape 115"/>
          <p:cNvGraphicFramePr/>
          <p:nvPr/>
        </p:nvGraphicFramePr>
        <p:xfrm>
          <a:off x="467543" y="1412775"/>
          <a:ext cx="1728200" cy="4683400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172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Adjektiivinen omistusmuoto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my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his/her/its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their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23528" y="332656"/>
            <a:ext cx="8712967" cy="9361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34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Omistusmuodot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467544" y="1143284"/>
            <a:ext cx="8568951" cy="47853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ct val="100178"/>
              <a:buFont typeface="Arial"/>
              <a:buChar char="•"/>
            </a:pPr>
            <a:r>
              <a:rPr lang="fi-FI" sz="280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5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’-sanan yhteydessä on oltava omistusmuoto 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(’Kenen oma?’)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lang="fi-FI" sz="2805" b="0" i="0" u="none" strike="noStrike" cap="none" dirty="0" smtClean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5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Käännä</a:t>
            </a:r>
            <a:r>
              <a:rPr lang="fi-FI" sz="2805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5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Ihanaa nukkua omassa sängyssä.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5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lovely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5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5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bed.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5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Tuo on </a:t>
            </a:r>
            <a:r>
              <a:rPr lang="fi-FI" sz="2805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Aidanin</a:t>
            </a:r>
            <a:r>
              <a:rPr lang="fi-FI" sz="2805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oma moottoripyörä.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That’s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5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Aidan’s</a:t>
            </a:r>
            <a:r>
              <a:rPr lang="fi-FI" sz="280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5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motorcycle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5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Olisipa minulla oma.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1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wish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5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5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5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805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fi-FI" sz="2805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Itsenäinen omistusmuoto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2555775" y="1772816"/>
            <a:ext cx="6131024" cy="43533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Käytetään omistamisesta.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books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Itsenäinen omistusmuoto on aina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ilman pääsanaa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ring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is it?</a:t>
            </a:r>
          </a:p>
          <a:p>
            <a:pPr marL="914400" marR="0" lvl="2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theirs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sell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0" marR="0" lvl="2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8" name="Shape 128"/>
          <p:cNvGraphicFramePr/>
          <p:nvPr/>
        </p:nvGraphicFramePr>
        <p:xfrm>
          <a:off x="467543" y="1340767"/>
          <a:ext cx="1728200" cy="4683400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172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Itsenäinen omistusmuoto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mine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his/her</a:t>
                      </a:r>
                      <a:r>
                        <a:rPr lang="fi-FI" sz="2200" b="1"/>
                        <a:t>s</a:t>
                      </a:r>
                      <a:r>
                        <a:rPr lang="fi-FI" sz="2200"/>
                        <a:t>/it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their</a:t>
                      </a:r>
                      <a:r>
                        <a:rPr lang="fi-FI" sz="2200" b="1"/>
                        <a:t>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45141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Refleksiivipronomini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2555775" y="1268759"/>
            <a:ext cx="6131024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Käytetään vastaamaan suomen sanaa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’itse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wrote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poems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myself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Huomaa erilaiset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päätteet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yksikössä ja monikossa!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Jim,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yourself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Jim and Bob,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yourselves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mom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ourselves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</p:txBody>
      </p:sp>
      <p:graphicFrame>
        <p:nvGraphicFramePr>
          <p:cNvPr id="141" name="Shape 141"/>
          <p:cNvGraphicFramePr/>
          <p:nvPr/>
        </p:nvGraphicFramePr>
        <p:xfrm>
          <a:off x="395536" y="1315080"/>
          <a:ext cx="2016225" cy="4779360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4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Refleksiivi-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pronomini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myself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himself/herself/itself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themsel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199" y="274637"/>
            <a:ext cx="8505731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36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Persoonapronominit: Refleksiivipronomini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2555775" y="1268759"/>
            <a:ext cx="6264696" cy="48574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+ refleksiivipronomini tarkoittaa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’omin päin’, ’ilman apua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help, 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myself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(= on my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Lisa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solved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problems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herself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(=on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’-verbin kanssa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käytetä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’-pronominia!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feel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hungry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feel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thirsty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and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feel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dreadfully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tired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graphicFrame>
        <p:nvGraphicFramePr>
          <p:cNvPr id="148" name="Shape 148"/>
          <p:cNvGraphicFramePr/>
          <p:nvPr/>
        </p:nvGraphicFramePr>
        <p:xfrm>
          <a:off x="395536" y="1315080"/>
          <a:ext cx="2016225" cy="4779360"/>
        </p:xfrm>
        <a:graphic>
          <a:graphicData uri="http://schemas.openxmlformats.org/drawingml/2006/table">
            <a:tbl>
              <a:tblPr firstRow="1" bandRow="1">
                <a:noFill/>
                <a:tableStyleId>{70E5919E-8CEB-4D28-A6E3-6A3EC4902E88}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4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Refleksiivi-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000"/>
                        <a:t>pronomini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myself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himself/herself/itself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yoursel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i-FI" sz="2200"/>
                        <a:t>themsel</a:t>
                      </a:r>
                      <a:r>
                        <a:rPr lang="fi-FI" sz="2200" b="1"/>
                        <a:t>ves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266</Words>
  <Application>Microsoft Office PowerPoint</Application>
  <PresentationFormat>Näytössä katseltava diaesitys (4:3)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PowerPoint-esitys</vt:lpstr>
      <vt:lpstr>Persoonapronominit</vt:lpstr>
      <vt:lpstr>Persoonapronominit: Subjektimuoto</vt:lpstr>
      <vt:lpstr>Persoonapronominit: Objektimuoto</vt:lpstr>
      <vt:lpstr>Persoonapronominit: Adjektiivinen omistusmuoto</vt:lpstr>
      <vt:lpstr>Persoonapronominit: Omistusmuodot</vt:lpstr>
      <vt:lpstr>Persoonapronominit: Itsenäinen omistusmuoto</vt:lpstr>
      <vt:lpstr>Persoonapronominit: Refleksiivipronomini</vt:lpstr>
      <vt:lpstr>Persoonapronominit: Refleksiivipronomini</vt:lpstr>
      <vt:lpstr>Persoonapronominit: Refleksiivipronomini</vt:lpstr>
      <vt:lpstr> Activate 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5</cp:revision>
  <dcterms:modified xsi:type="dcterms:W3CDTF">2018-01-11T19:37:28Z</dcterms:modified>
</cp:coreProperties>
</file>