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05613" cy="9944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0E5919E-8CEB-4D28-A6E3-6A3EC4902E88}">
  <a:tblStyle styleId="{70E5919E-8CEB-4D28-A6E3-6A3EC4902E88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7F0F4"/>
          </a:solidFill>
        </a:fill>
      </a:tcStyle>
    </a:wholeTbl>
    <a:band1H>
      <a:tcStyle>
        <a:tcBdr/>
        <a:fill>
          <a:solidFill>
            <a:srgbClr val="CCDFE8"/>
          </a:solidFill>
        </a:fill>
      </a:tcStyle>
    </a:band1H>
    <a:band1V>
      <a:tcStyle>
        <a:tcBdr/>
        <a:fill>
          <a:solidFill>
            <a:srgbClr val="CCDFE8"/>
          </a:solidFill>
        </a:fill>
      </a:tcStyle>
    </a:band1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9099" cy="49720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54939" y="0"/>
            <a:ext cx="2949099" cy="49720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917575" y="746125"/>
            <a:ext cx="4972049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0562" y="4723448"/>
            <a:ext cx="5444489" cy="447484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9445168"/>
            <a:ext cx="2949099" cy="49720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54939" y="9445168"/>
            <a:ext cx="2949099" cy="4972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072592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0562" y="4723448"/>
            <a:ext cx="5444489" cy="447484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54939" y="9445168"/>
            <a:ext cx="2949099" cy="4972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fi-FI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64334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0562" y="4723448"/>
            <a:ext cx="5444489" cy="447484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440528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0562" y="4723448"/>
            <a:ext cx="5444489" cy="447484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750305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680562" y="4723448"/>
            <a:ext cx="5444489" cy="447484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8868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0562" y="4723448"/>
            <a:ext cx="5444489" cy="447484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4665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0562" y="4723448"/>
            <a:ext cx="5444489" cy="447484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95663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0562" y="4723448"/>
            <a:ext cx="5444489" cy="447484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6023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0562" y="4723448"/>
            <a:ext cx="5444489" cy="447484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64910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0562" y="4723448"/>
            <a:ext cx="5444489" cy="447484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946160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0562" y="4723448"/>
            <a:ext cx="5444489" cy="447484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537677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0562" y="4723448"/>
            <a:ext cx="5444489" cy="447484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0827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0562" y="4723448"/>
            <a:ext cx="5444489" cy="447484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2447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Otsikko ja pystysuora teksti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Pystysuora otsikko ja teksti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Insigths_kielioppidia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accent1"/>
              </a:buClr>
              <a:buFont typeface="Calibri"/>
              <a:buNone/>
              <a:defRPr sz="4400" b="1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accent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794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Osan ylätunnist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tailu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Vain otsikko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tsikollinen sisältö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tsikollinen kuva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 l="-2999" r="-2999"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 l="-2999" r="-2999"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2DA2BF"/>
              </a:buClr>
              <a:buSzPct val="25000"/>
              <a:buFont typeface="Calibri"/>
              <a:buNone/>
            </a:pPr>
            <a:r>
              <a:rPr lang="fi-FI" sz="3600" b="0" i="0" u="none" strike="noStrike" cap="none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Persoonapronominit: Refleksiivipronomini</a:t>
            </a:r>
          </a:p>
        </p:txBody>
      </p:sp>
      <p:sp>
        <p:nvSpPr>
          <p:cNvPr id="154" name="Shape 154"/>
          <p:cNvSpPr txBox="1">
            <a:spLocks noGrp="1"/>
          </p:cNvSpPr>
          <p:nvPr>
            <p:ph type="body" idx="2"/>
          </p:nvPr>
        </p:nvSpPr>
        <p:spPr>
          <a:xfrm>
            <a:off x="2555775" y="1268759"/>
            <a:ext cx="6264696" cy="485740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olemassa ns. </a:t>
            </a:r>
            <a:r>
              <a:rPr lang="fi-FI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refleksiiviverbejä,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joihin liittyy aina refleksiivipronomini. Sitä ei näissä yhteyksissä suomenneta sanalla ’itse’.</a:t>
            </a: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rgbClr val="2DA2BF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				ks. kirjan s. 150</a:t>
            </a: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rgbClr val="2DA2BF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Suomenna.</a:t>
            </a: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rgbClr val="2DA2BF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Kids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please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behave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yourselves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rgbClr val="2DA2BF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	Lapset, käyttäytykää kunnolla!</a:t>
            </a: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rgbClr val="2DA2BF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Help </a:t>
            </a:r>
            <a:r>
              <a:rPr lang="fi-FI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yourself</a:t>
            </a:r>
            <a:r>
              <a:rPr lang="fi-FI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to </a:t>
            </a:r>
            <a:r>
              <a:rPr lang="fi-FI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more</a:t>
            </a:r>
            <a:r>
              <a:rPr lang="fi-FI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cake</a:t>
            </a:r>
            <a:r>
              <a:rPr lang="fi-FI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l" rtl="0">
              <a:spcBef>
                <a:spcPts val="560"/>
              </a:spcBef>
              <a:buClr>
                <a:srgbClr val="2DA2BF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	Ole hyvä ja ota lisää kakkua.</a:t>
            </a:r>
          </a:p>
        </p:txBody>
      </p:sp>
      <p:graphicFrame>
        <p:nvGraphicFramePr>
          <p:cNvPr id="155" name="Shape 155"/>
          <p:cNvGraphicFramePr/>
          <p:nvPr/>
        </p:nvGraphicFramePr>
        <p:xfrm>
          <a:off x="395536" y="1315080"/>
          <a:ext cx="2016225" cy="4779360"/>
        </p:xfrm>
        <a:graphic>
          <a:graphicData uri="http://schemas.openxmlformats.org/drawingml/2006/table">
            <a:tbl>
              <a:tblPr firstRow="1" bandRow="1">
                <a:noFill/>
                <a:tableStyleId>{70E5919E-8CEB-4D28-A6E3-6A3EC4902E88}</a:tableStyleId>
              </a:tblPr>
              <a:tblGrid>
                <a:gridCol w="201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642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000"/>
                        <a:t>Refleksiivi-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000"/>
                        <a:t>pronomini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20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3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myself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3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yourself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himself/herself/itself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23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oursel</a:t>
                      </a:r>
                      <a:r>
                        <a:rPr lang="fi-FI" sz="2200" b="1"/>
                        <a:t>ves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23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yoursel</a:t>
                      </a:r>
                      <a:r>
                        <a:rPr lang="fi-FI" sz="2200" b="1"/>
                        <a:t>ves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23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themsel</a:t>
                      </a:r>
                      <a:r>
                        <a:rPr lang="fi-FI" sz="2200" b="1"/>
                        <a:t>ves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xfrm>
            <a:off x="467543" y="620687"/>
            <a:ext cx="8229600" cy="7920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fi-FI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fi-FI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i-FI" sz="4000" b="1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Activate </a:t>
            </a:r>
            <a:r>
              <a:rPr lang="fi-FI" sz="2400" b="1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fi-FI" sz="2400" b="1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fi-FI" sz="2400" b="1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395536" y="1412775"/>
            <a:ext cx="8579295" cy="47525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Käännä.</a:t>
            </a: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Olemme tavanneet heidät aiemmin, emmekö olekin?</a:t>
            </a: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0" b="0" i="0" u="none" strike="noStrike" cap="none" dirty="0" err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We’ve</a:t>
            </a:r>
            <a:r>
              <a:rPr lang="fi-FI" sz="28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met</a:t>
            </a:r>
            <a:r>
              <a:rPr lang="fi-FI" sz="28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them</a:t>
            </a:r>
            <a:r>
              <a:rPr lang="fi-FI" sz="28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before</a:t>
            </a:r>
            <a:r>
              <a:rPr lang="fi-FI" sz="28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i-FI" sz="2800" b="0" i="0" u="none" strike="noStrike" cap="none" dirty="0" err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haven’t</a:t>
            </a:r>
            <a:r>
              <a:rPr lang="fi-FI" sz="28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we</a:t>
            </a:r>
            <a:r>
              <a:rPr lang="fi-FI" sz="28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Teidän molempien pitäisi kertoa meille itsestänne. </a:t>
            </a: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You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both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should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tell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us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about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yourselves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3. Minulla ei ole omaa kirjaa mukanani.</a:t>
            </a: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I </a:t>
            </a:r>
            <a:r>
              <a:rPr lang="fi-FI" sz="2800" b="0" i="0" u="none" strike="noStrike" cap="none" dirty="0" err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don’t</a:t>
            </a:r>
            <a:r>
              <a:rPr lang="fi-FI" sz="28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have</a:t>
            </a:r>
            <a:r>
              <a:rPr lang="fi-FI" sz="28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my </a:t>
            </a:r>
            <a:r>
              <a:rPr lang="fi-FI" sz="2800" b="0" i="0" u="none" strike="noStrike" cap="none" dirty="0" err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own</a:t>
            </a:r>
            <a:r>
              <a:rPr lang="fi-FI" sz="28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book</a:t>
            </a:r>
            <a:r>
              <a:rPr lang="fi-FI" sz="28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with</a:t>
            </a:r>
            <a:r>
              <a:rPr lang="fi-FI" sz="28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me.</a:t>
            </a: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56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395536" y="1124744"/>
            <a:ext cx="8579295" cy="511256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Hän sulki silmänsä ja näki unelmiensa auton.</a:t>
            </a:r>
          </a:p>
          <a:p>
            <a:pPr marL="0" marR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She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/He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closed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her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his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eyes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saw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car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of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her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/	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his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dreams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6. Tunnen itseni erityisen onnelliseksi tänään.</a:t>
            </a:r>
          </a:p>
          <a:p>
            <a:pPr marL="0" marR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I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feel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especially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happy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today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7. Ystäväni ja minä lähdimme elokuviin.</a:t>
            </a:r>
          </a:p>
          <a:p>
            <a:pPr marL="0" marR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My </a:t>
            </a:r>
            <a:r>
              <a:rPr lang="fi-FI" sz="2800" b="0" i="0" u="none" strike="noStrike" cap="none" dirty="0" err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friend</a:t>
            </a:r>
            <a:r>
              <a:rPr lang="fi-FI" sz="28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and I </a:t>
            </a:r>
            <a:r>
              <a:rPr lang="fi-FI" sz="2800" b="0" i="0" u="none" strike="noStrike" cap="none" dirty="0" err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went</a:t>
            </a:r>
            <a:r>
              <a:rPr lang="fi-FI" sz="28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to </a:t>
            </a:r>
            <a:r>
              <a:rPr lang="fi-FI" sz="2800" b="0" i="0" u="none" strike="noStrike" cap="none" dirty="0" err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fi-FI" sz="28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movies</a:t>
            </a:r>
            <a:r>
              <a:rPr lang="fi-FI" sz="28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8. Me kannamme omat matkalaukkumme, mutta teidän on kannettava teidän (omanne).</a:t>
            </a:r>
          </a:p>
          <a:p>
            <a:pPr marL="0" marR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We’ll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carry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our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own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suitcases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but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you’ll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have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to 	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carry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yours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/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your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own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56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467543" y="332656"/>
            <a:ext cx="8229600" cy="7920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Calibri"/>
              <a:buNone/>
            </a:pPr>
            <a:r>
              <a:rPr lang="fi-FI" sz="4000" b="1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Persoonapronominit</a:t>
            </a:r>
          </a:p>
        </p:txBody>
      </p:sp>
      <p:graphicFrame>
        <p:nvGraphicFramePr>
          <p:cNvPr id="94" name="Shape 94"/>
          <p:cNvGraphicFramePr/>
          <p:nvPr/>
        </p:nvGraphicFramePr>
        <p:xfrm>
          <a:off x="323528" y="1124744"/>
          <a:ext cx="8640975" cy="4955485"/>
        </p:xfrm>
        <a:graphic>
          <a:graphicData uri="http://schemas.openxmlformats.org/drawingml/2006/table">
            <a:tbl>
              <a:tblPr firstRow="1" bandRow="1">
                <a:noFill/>
                <a:tableStyleId>{70E5919E-8CEB-4D28-A6E3-6A3EC4902E88}</a:tableStyleId>
              </a:tblPr>
              <a:tblGrid>
                <a:gridCol w="1512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6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1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000" u="none" strike="noStrike" cap="none"/>
                        <a:t>Subjekti-muoto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000"/>
                        <a:t>Objekti-muoto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000"/>
                        <a:t>Adjektiivinen omistusmuoto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000"/>
                        <a:t>Itsenäinen omistusmuoto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000"/>
                        <a:t>Refleksiivi-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000"/>
                        <a:t>pronomini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20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I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me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my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mine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myself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7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you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you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your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your</a:t>
                      </a:r>
                      <a:r>
                        <a:rPr lang="fi-FI" sz="2200" b="1"/>
                        <a:t>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yourself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36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he/she/it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him/her/it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his/her/its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his/her</a:t>
                      </a:r>
                      <a:r>
                        <a:rPr lang="fi-FI" sz="2200" b="1"/>
                        <a:t>s</a:t>
                      </a:r>
                      <a:r>
                        <a:rPr lang="fi-FI" sz="2200"/>
                        <a:t>/it</a:t>
                      </a:r>
                      <a:r>
                        <a:rPr lang="fi-FI" sz="2200" b="1"/>
                        <a:t>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himself/herself/itself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we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us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our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our</a:t>
                      </a:r>
                      <a:r>
                        <a:rPr lang="fi-FI" sz="2200" b="1"/>
                        <a:t>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oursel</a:t>
                      </a:r>
                      <a:r>
                        <a:rPr lang="fi-FI" sz="2200" b="1"/>
                        <a:t>ves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7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you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you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your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your</a:t>
                      </a:r>
                      <a:r>
                        <a:rPr lang="fi-FI" sz="2200" b="1"/>
                        <a:t>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yoursel</a:t>
                      </a:r>
                      <a:r>
                        <a:rPr lang="fi-FI" sz="2200" b="1"/>
                        <a:t>ves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7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they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them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their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their</a:t>
                      </a:r>
                      <a:r>
                        <a:rPr lang="fi-FI" sz="2200" b="1"/>
                        <a:t>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themsel</a:t>
                      </a:r>
                      <a:r>
                        <a:rPr lang="fi-FI" sz="2200" b="1"/>
                        <a:t>ves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2DA2BF"/>
              </a:buClr>
              <a:buSzPct val="25000"/>
              <a:buFont typeface="Calibri"/>
              <a:buNone/>
            </a:pPr>
            <a:r>
              <a:rPr lang="fi-FI" sz="4000" b="1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Persoonapronominit: Subjektimuoto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body" idx="2"/>
          </p:nvPr>
        </p:nvSpPr>
        <p:spPr>
          <a:xfrm>
            <a:off x="2555775" y="1268759"/>
            <a:ext cx="6131024" cy="485740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Käytetään, kun pronomini on </a:t>
            </a:r>
            <a:r>
              <a:rPr lang="fi-FI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tekijänä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’I’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kirjoitetaan aina </a:t>
            </a:r>
            <a:r>
              <a:rPr lang="fi-FI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isolla kirjaimella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 on sekä yksikön ’sinä’ että monikon ’te’ ja se kirjoitetaan kohteliaassakin tekstissä pienellä alkukirjaimella lauseen keskellä.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’He’ viittaa miehiin, ’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she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 naisiin ja ’it’ eläimiin.</a:t>
            </a:r>
          </a:p>
          <a:p>
            <a:pPr marL="342900" marR="0" lvl="0" indent="-3429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Lemmikeistä käytetään yleensä ’he’ tai ’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she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 –pronominia. </a:t>
            </a:r>
          </a:p>
        </p:txBody>
      </p:sp>
      <p:graphicFrame>
        <p:nvGraphicFramePr>
          <p:cNvPr id="101" name="Shape 101"/>
          <p:cNvGraphicFramePr/>
          <p:nvPr/>
        </p:nvGraphicFramePr>
        <p:xfrm>
          <a:off x="323528" y="1340767"/>
          <a:ext cx="1800200" cy="4611400"/>
        </p:xfrm>
        <a:graphic>
          <a:graphicData uri="http://schemas.openxmlformats.org/drawingml/2006/table">
            <a:tbl>
              <a:tblPr firstRow="1" bandRow="1">
                <a:noFill/>
                <a:tableStyleId>{70E5919E-8CEB-4D28-A6E3-6A3EC4902E88}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799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000"/>
                        <a:t>Subjektimuoto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77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1800"/>
                        <a:t>I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7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1800"/>
                        <a:t>you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2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1800"/>
                        <a:t>he/she/it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77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1800"/>
                        <a:t>we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77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1800"/>
                        <a:t>you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77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1800"/>
                        <a:t>they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2DA2BF"/>
              </a:buClr>
              <a:buSzPct val="25000"/>
              <a:buFont typeface="Calibri"/>
              <a:buNone/>
            </a:pPr>
            <a:r>
              <a:rPr lang="fi-FI" sz="4000" b="1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Persoonapronominit: Objektimuoto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2"/>
          </p:nvPr>
        </p:nvSpPr>
        <p:spPr>
          <a:xfrm>
            <a:off x="2555775" y="1268759"/>
            <a:ext cx="6131024" cy="485740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Käytetään, kun pronomini on </a:t>
            </a:r>
            <a:r>
              <a:rPr lang="fi-FI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tekemisen kohde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l" rtl="0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He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sent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1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me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message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342900" marR="0" lvl="0" indent="-342900" algn="l" rtl="0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tai, kun se vastaa kysymykseen ’</a:t>
            </a:r>
            <a:r>
              <a:rPr lang="fi-FI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kenelle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?’</a:t>
            </a:r>
          </a:p>
          <a:p>
            <a:pPr marL="0" marR="0" lvl="0" indent="0" algn="l" rtl="0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They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sent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message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1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to us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342900" marR="0" lvl="0" indent="-342900" algn="l" rtl="0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sekä jos pronominia </a:t>
            </a:r>
            <a:r>
              <a:rPr lang="fi-FI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edeltää prepositio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914400" marR="0" lvl="2" indent="0" algn="l" rtl="0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Clr>
                <a:srgbClr val="2DA2BF"/>
              </a:buClr>
              <a:buSzPct val="25000"/>
              <a:buFont typeface="Arial"/>
              <a:buNone/>
            </a:pP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We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often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chat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1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with</a:t>
            </a:r>
            <a:r>
              <a:rPr lang="fi-FI" sz="2800" b="1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1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them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l" rtl="0">
              <a:spcBef>
                <a:spcPts val="56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08" name="Shape 108"/>
          <p:cNvGraphicFramePr/>
          <p:nvPr>
            <p:extLst>
              <p:ext uri="{D42A27DB-BD31-4B8C-83A1-F6EECF244321}">
                <p14:modId xmlns:p14="http://schemas.microsoft.com/office/powerpoint/2010/main" val="3229327889"/>
              </p:ext>
            </p:extLst>
          </p:nvPr>
        </p:nvGraphicFramePr>
        <p:xfrm>
          <a:off x="323528" y="1340767"/>
          <a:ext cx="1776876" cy="4683400"/>
        </p:xfrm>
        <a:graphic>
          <a:graphicData uri="http://schemas.openxmlformats.org/drawingml/2006/table">
            <a:tbl>
              <a:tblPr firstRow="1" bandRow="1">
                <a:noFill/>
                <a:tableStyleId>{70E5919E-8CEB-4D28-A6E3-6A3EC4902E88}</a:tableStyleId>
              </a:tblPr>
              <a:tblGrid>
                <a:gridCol w="17768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21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000" dirty="0"/>
                        <a:t>Objektimuoto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1800"/>
                        <a:t>me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7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1800"/>
                        <a:t>you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36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1800"/>
                        <a:t>him/her/it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1800"/>
                        <a:t>us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7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1800"/>
                        <a:t>you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7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1800" dirty="0" err="1"/>
                        <a:t>them</a:t>
                      </a:r>
                      <a:endParaRPr lang="fi-FI" sz="18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467543" y="33265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2DA2BF"/>
              </a:buClr>
              <a:buSzPct val="25000"/>
              <a:buFont typeface="Calibri"/>
              <a:buNone/>
            </a:pPr>
            <a:r>
              <a:rPr lang="fi-FI" sz="4000" b="1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Persoonapronominit: Adjektiivinen omistusmuoto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2"/>
          </p:nvPr>
        </p:nvSpPr>
        <p:spPr>
          <a:xfrm>
            <a:off x="2555775" y="1412775"/>
            <a:ext cx="6370942" cy="47133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Käytetään omistamisesta.</a:t>
            </a:r>
          </a:p>
          <a:p>
            <a:pPr marL="0" marR="0" lvl="0" indent="0" algn="l" rtl="0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This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is </a:t>
            </a:r>
            <a:r>
              <a:rPr lang="fi-FI" sz="2800" b="1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my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tablet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342900" marR="0" lvl="0" indent="-342900" algn="l" rtl="0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Sitä </a:t>
            </a:r>
            <a:r>
              <a:rPr lang="fi-FI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seuraa aina omistettava asia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eli substantiivi </a:t>
            </a:r>
          </a:p>
          <a:p>
            <a:pPr marL="0" marR="0" lvl="0" indent="0" algn="l" rtl="0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Do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you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have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1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your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1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laptop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with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you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</a:p>
          <a:p>
            <a:pPr marL="342900" marR="0" lvl="0" indent="-342900" algn="l" rtl="0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tai ’</a:t>
            </a:r>
            <a:r>
              <a:rPr lang="fi-FI" sz="2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own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’-sana.</a:t>
            </a:r>
          </a:p>
          <a:p>
            <a:pPr marL="0" marR="0" lvl="0" indent="0" algn="l" rtl="0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We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haven’t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got a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car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1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of </a:t>
            </a:r>
            <a:r>
              <a:rPr lang="fi-FI" sz="2800" b="1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our</a:t>
            </a:r>
            <a:r>
              <a:rPr lang="fi-FI" sz="2800" b="1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1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own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l" rtl="0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Clr>
                <a:srgbClr val="2DA2BF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You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are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now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on </a:t>
            </a:r>
            <a:r>
              <a:rPr lang="fi-FI" sz="2800" b="1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your</a:t>
            </a:r>
            <a:r>
              <a:rPr lang="fi-FI" sz="2800" b="1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1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own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l" rtl="0">
              <a:spcBef>
                <a:spcPts val="56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15" name="Shape 115"/>
          <p:cNvGraphicFramePr/>
          <p:nvPr/>
        </p:nvGraphicFramePr>
        <p:xfrm>
          <a:off x="467543" y="1412775"/>
          <a:ext cx="1728200" cy="4683400"/>
        </p:xfrm>
        <a:graphic>
          <a:graphicData uri="http://schemas.openxmlformats.org/drawingml/2006/table">
            <a:tbl>
              <a:tblPr firstRow="1" bandRow="1">
                <a:noFill/>
                <a:tableStyleId>{70E5919E-8CEB-4D28-A6E3-6A3EC4902E88}</a:tableStyleId>
              </a:tblPr>
              <a:tblGrid>
                <a:gridCol w="172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21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000"/>
                        <a:t>Adjektiivinen omistusmuoto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my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7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your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36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his/her/its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our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7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your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7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their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323528" y="332656"/>
            <a:ext cx="8712967" cy="93610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2DA2BF"/>
              </a:buClr>
              <a:buSzPct val="25000"/>
              <a:buFont typeface="Calibri"/>
              <a:buNone/>
            </a:pPr>
            <a:r>
              <a:rPr lang="fi-FI" sz="3400" b="1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Persoonapronominit: Omistusmuodot</a:t>
            </a:r>
          </a:p>
        </p:txBody>
      </p:sp>
      <p:sp>
        <p:nvSpPr>
          <p:cNvPr id="134" name="Shape 134"/>
          <p:cNvSpPr txBox="1">
            <a:spLocks noGrp="1"/>
          </p:cNvSpPr>
          <p:nvPr>
            <p:ph type="body" idx="2"/>
          </p:nvPr>
        </p:nvSpPr>
        <p:spPr>
          <a:xfrm>
            <a:off x="467544" y="1143284"/>
            <a:ext cx="8568951" cy="478539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5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Huom</a:t>
            </a:r>
            <a:r>
              <a:rPr lang="fi-FI" sz="2805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561"/>
              </a:spcBef>
              <a:spcAft>
                <a:spcPts val="0"/>
              </a:spcAft>
              <a:buClr>
                <a:schemeClr val="dk1"/>
              </a:buClr>
              <a:buSzPct val="100178"/>
              <a:buFont typeface="Arial"/>
              <a:buChar char="•"/>
            </a:pPr>
            <a:r>
              <a:rPr lang="fi-FI" sz="2805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</a:t>
            </a:r>
            <a:r>
              <a:rPr lang="fi-FI" sz="2805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own</a:t>
            </a:r>
            <a:r>
              <a:rPr lang="fi-FI" sz="2805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’-sanan yhteydessä on oltava omistusmuoto </a:t>
            </a:r>
            <a:r>
              <a:rPr lang="fi-FI" sz="2805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(’Kenen oma?’)</a:t>
            </a:r>
          </a:p>
          <a:p>
            <a:pPr marL="0" marR="0" lvl="0" indent="0" algn="l" rtl="0">
              <a:lnSpc>
                <a:spcPct val="90000"/>
              </a:lnSpc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endParaRPr lang="fi-FI" sz="2805" b="0" i="0" u="none" strike="noStrike" cap="none" dirty="0" smtClean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61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fi-FI" sz="2805" b="0" i="0" u="none" strike="noStrike" cap="none" dirty="0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Käännä</a:t>
            </a:r>
            <a:r>
              <a:rPr lang="fi-FI" sz="2805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l" rtl="0">
              <a:lnSpc>
                <a:spcPct val="90000"/>
              </a:lnSpc>
              <a:spcBef>
                <a:spcPts val="561"/>
              </a:spcBef>
              <a:spcAft>
                <a:spcPts val="0"/>
              </a:spcAft>
              <a:buClr>
                <a:srgbClr val="2DA2BF"/>
              </a:buClr>
              <a:buSzPct val="25000"/>
              <a:buFont typeface="Arial"/>
              <a:buNone/>
            </a:pPr>
            <a:r>
              <a:rPr lang="fi-FI" sz="2805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	Ihanaa nukkua omassa sängyssä.</a:t>
            </a:r>
          </a:p>
          <a:p>
            <a:pPr marL="0" marR="0" lvl="0" indent="0" algn="l" rtl="0">
              <a:lnSpc>
                <a:spcPct val="90000"/>
              </a:lnSpc>
              <a:spcBef>
                <a:spcPts val="561"/>
              </a:spcBef>
              <a:spcAft>
                <a:spcPts val="0"/>
              </a:spcAft>
              <a:buClr>
                <a:srgbClr val="2DA2BF"/>
              </a:buClr>
              <a:buSzPct val="25000"/>
              <a:buFont typeface="Arial"/>
              <a:buNone/>
            </a:pPr>
            <a:r>
              <a:rPr lang="fi-FI" sz="2805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5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It’s</a:t>
            </a:r>
            <a:r>
              <a:rPr lang="fi-FI" sz="2805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5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lovely</a:t>
            </a:r>
            <a:r>
              <a:rPr lang="fi-FI" sz="2805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</a:t>
            </a:r>
            <a:r>
              <a:rPr lang="fi-FI" sz="2805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sleep</a:t>
            </a:r>
            <a:r>
              <a:rPr lang="fi-FI" sz="2805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fi-FI" sz="2805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your</a:t>
            </a:r>
            <a:r>
              <a:rPr lang="fi-FI" sz="2805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5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own</a:t>
            </a:r>
            <a:r>
              <a:rPr lang="fi-FI" sz="2805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5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bed.</a:t>
            </a:r>
          </a:p>
          <a:p>
            <a:pPr marL="0" marR="0" lvl="0" indent="0" algn="l" rtl="0">
              <a:lnSpc>
                <a:spcPct val="90000"/>
              </a:lnSpc>
              <a:spcBef>
                <a:spcPts val="561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5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5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Tuo on </a:t>
            </a:r>
            <a:r>
              <a:rPr lang="fi-FI" sz="2805" b="0" i="0" u="none" strike="noStrike" cap="none" dirty="0" err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Aidanin</a:t>
            </a:r>
            <a:r>
              <a:rPr lang="fi-FI" sz="2805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oma moottoripyörä.</a:t>
            </a:r>
          </a:p>
          <a:p>
            <a:pPr marL="0" marR="0" lvl="0" indent="0" algn="l" rtl="0">
              <a:lnSpc>
                <a:spcPct val="90000"/>
              </a:lnSpc>
              <a:spcBef>
                <a:spcPts val="561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5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5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That’s</a:t>
            </a:r>
            <a:r>
              <a:rPr lang="fi-FI" sz="2805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5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Aidan’s</a:t>
            </a:r>
            <a:r>
              <a:rPr lang="fi-FI" sz="2805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5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own</a:t>
            </a:r>
            <a:r>
              <a:rPr lang="fi-FI" sz="2805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5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motorcycle</a:t>
            </a:r>
            <a:r>
              <a:rPr lang="fi-FI" sz="2805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l" rtl="0">
              <a:lnSpc>
                <a:spcPct val="90000"/>
              </a:lnSpc>
              <a:spcBef>
                <a:spcPts val="561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5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5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Olisipa minulla oma.</a:t>
            </a:r>
          </a:p>
          <a:p>
            <a:pPr marL="0" marR="0" lvl="0" indent="0" algn="l" rtl="0">
              <a:lnSpc>
                <a:spcPct val="90000"/>
              </a:lnSpc>
              <a:spcBef>
                <a:spcPts val="561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5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 </a:t>
            </a:r>
            <a:r>
              <a:rPr lang="fi-FI" sz="2805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wish</a:t>
            </a:r>
            <a:r>
              <a:rPr lang="fi-FI" sz="2805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 </a:t>
            </a:r>
            <a:r>
              <a:rPr lang="fi-FI" sz="2805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had</a:t>
            </a:r>
            <a:r>
              <a:rPr lang="fi-FI" sz="2805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5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my </a:t>
            </a:r>
            <a:r>
              <a:rPr lang="fi-FI" sz="2805" b="1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own</a:t>
            </a:r>
            <a:r>
              <a:rPr lang="fi-FI" sz="2805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lang="fi-FI" sz="2805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467543" y="33265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2DA2BF"/>
              </a:buClr>
              <a:buSzPct val="25000"/>
              <a:buFont typeface="Calibri"/>
              <a:buNone/>
            </a:pPr>
            <a:r>
              <a:rPr lang="fi-FI" sz="4000" b="1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Persoonapronominit: Itsenäinen omistusmuoto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2"/>
          </p:nvPr>
        </p:nvSpPr>
        <p:spPr>
          <a:xfrm>
            <a:off x="2555775" y="1772816"/>
            <a:ext cx="6131024" cy="43533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Käytetään omistamisesta.</a:t>
            </a:r>
          </a:p>
          <a:p>
            <a:pPr marL="0" marR="0" lvl="0" indent="0" algn="l" rtl="0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These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are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my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books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Those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are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	</a:t>
            </a:r>
            <a:r>
              <a:rPr lang="fi-FI" sz="2800" b="1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yours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342900" marR="0" lvl="0" indent="-342900" algn="l" rtl="0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Itsenäinen omistusmuoto on aina </a:t>
            </a:r>
            <a:r>
              <a:rPr lang="fi-FI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ilman pääsanaa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l" rtl="0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ring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is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not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1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hers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, is it?</a:t>
            </a:r>
          </a:p>
          <a:p>
            <a:pPr marL="914400" marR="0" lvl="2" indent="0" algn="l" rtl="0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Clr>
                <a:srgbClr val="2DA2BF"/>
              </a:buClr>
              <a:buSzPct val="25000"/>
              <a:buFont typeface="Arial"/>
              <a:buNone/>
            </a:pP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house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is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not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1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theirs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to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sell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914400" marR="0" lvl="2" indent="0" algn="l" rtl="0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rgbClr val="2DA2B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6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28" name="Shape 128"/>
          <p:cNvGraphicFramePr/>
          <p:nvPr/>
        </p:nvGraphicFramePr>
        <p:xfrm>
          <a:off x="467543" y="1340767"/>
          <a:ext cx="1728200" cy="4683400"/>
        </p:xfrm>
        <a:graphic>
          <a:graphicData uri="http://schemas.openxmlformats.org/drawingml/2006/table">
            <a:tbl>
              <a:tblPr firstRow="1" bandRow="1">
                <a:noFill/>
                <a:tableStyleId>{70E5919E-8CEB-4D28-A6E3-6A3EC4902E88}</a:tableStyleId>
              </a:tblPr>
              <a:tblGrid>
                <a:gridCol w="172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21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000"/>
                        <a:t>Itsenäinen omistusmuoto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mine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7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your</a:t>
                      </a:r>
                      <a:r>
                        <a:rPr lang="fi-FI" sz="2200" b="1"/>
                        <a:t>s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36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his/her</a:t>
                      </a:r>
                      <a:r>
                        <a:rPr lang="fi-FI" sz="2200" b="1"/>
                        <a:t>s</a:t>
                      </a:r>
                      <a:r>
                        <a:rPr lang="fi-FI" sz="2200"/>
                        <a:t>/it</a:t>
                      </a:r>
                      <a:r>
                        <a:rPr lang="fi-FI" sz="2200" b="1"/>
                        <a:t>s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our</a:t>
                      </a:r>
                      <a:r>
                        <a:rPr lang="fi-FI" sz="2200" b="1"/>
                        <a:t>s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7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your</a:t>
                      </a:r>
                      <a:r>
                        <a:rPr lang="fi-FI" sz="2200" b="1"/>
                        <a:t>s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7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their</a:t>
                      </a:r>
                      <a:r>
                        <a:rPr lang="fi-FI" sz="2200" b="1"/>
                        <a:t>s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45141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2DA2BF"/>
              </a:buClr>
              <a:buSzPct val="25000"/>
              <a:buFont typeface="Calibri"/>
              <a:buNone/>
            </a:pPr>
            <a:r>
              <a:rPr lang="fi-FI" sz="3600" b="1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Persoonapronominit: Refleksiivipronomini</a:t>
            </a:r>
          </a:p>
        </p:txBody>
      </p:sp>
      <p:sp>
        <p:nvSpPr>
          <p:cNvPr id="140" name="Shape 140"/>
          <p:cNvSpPr txBox="1">
            <a:spLocks noGrp="1"/>
          </p:cNvSpPr>
          <p:nvPr>
            <p:ph type="body" idx="2"/>
          </p:nvPr>
        </p:nvSpPr>
        <p:spPr>
          <a:xfrm>
            <a:off x="2555775" y="1268759"/>
            <a:ext cx="6131024" cy="485740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Käytetään vastaamaan suomen sanaa </a:t>
            </a:r>
            <a:r>
              <a:rPr lang="fi-FI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’itse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’.</a:t>
            </a:r>
          </a:p>
          <a:p>
            <a:pPr marL="0" marR="0" lvl="0" indent="0" algn="l" rtl="0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I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wrote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these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poems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1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myself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342900" marR="0" lvl="0" indent="-342900" algn="l" rtl="0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Huomaa erilaiset </a:t>
            </a:r>
            <a:r>
              <a:rPr lang="fi-FI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päätteet 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yksikössä ja monikossa!</a:t>
            </a:r>
          </a:p>
          <a:p>
            <a:pPr marL="0" marR="0" lvl="0" indent="0" algn="l" rtl="0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Jim,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do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it </a:t>
            </a:r>
            <a:r>
              <a:rPr lang="fi-FI" sz="2800" b="1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yourself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</a:p>
          <a:p>
            <a:pPr marL="0" marR="0" lvl="0" indent="0" algn="l" rtl="0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Clr>
                <a:srgbClr val="2DA2BF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	Jim and Bob,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do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it </a:t>
            </a:r>
            <a:r>
              <a:rPr lang="fi-FI" sz="2800" b="1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yourselves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</a:p>
          <a:p>
            <a:pPr marL="0" marR="0" lvl="0" indent="0" algn="l" rtl="0">
              <a:spcBef>
                <a:spcPts val="56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mom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we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did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it </a:t>
            </a:r>
            <a:r>
              <a:rPr lang="fi-FI" sz="2800" b="1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ourselves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</a:p>
        </p:txBody>
      </p:sp>
      <p:graphicFrame>
        <p:nvGraphicFramePr>
          <p:cNvPr id="141" name="Shape 141"/>
          <p:cNvGraphicFramePr/>
          <p:nvPr/>
        </p:nvGraphicFramePr>
        <p:xfrm>
          <a:off x="395536" y="1315080"/>
          <a:ext cx="2016225" cy="4779360"/>
        </p:xfrm>
        <a:graphic>
          <a:graphicData uri="http://schemas.openxmlformats.org/drawingml/2006/table">
            <a:tbl>
              <a:tblPr firstRow="1" bandRow="1">
                <a:noFill/>
                <a:tableStyleId>{70E5919E-8CEB-4D28-A6E3-6A3EC4902E88}</a:tableStyleId>
              </a:tblPr>
              <a:tblGrid>
                <a:gridCol w="201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642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000"/>
                        <a:t>Refleksiivi-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000"/>
                        <a:t>pronomini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20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3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myself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3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yourself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himself/herself/itself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23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oursel</a:t>
                      </a:r>
                      <a:r>
                        <a:rPr lang="fi-FI" sz="2200" b="1"/>
                        <a:t>ves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23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yoursel</a:t>
                      </a:r>
                      <a:r>
                        <a:rPr lang="fi-FI" sz="2200" b="1"/>
                        <a:t>ves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23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themsel</a:t>
                      </a:r>
                      <a:r>
                        <a:rPr lang="fi-FI" sz="2200" b="1"/>
                        <a:t>ves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>
            <a:off x="457199" y="274637"/>
            <a:ext cx="8505731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2DA2BF"/>
              </a:buClr>
              <a:buSzPct val="25000"/>
              <a:buFont typeface="Calibri"/>
              <a:buNone/>
            </a:pPr>
            <a:r>
              <a:rPr lang="fi-FI" sz="3600" b="1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Persoonapronominit: Refleksiivipronomini</a:t>
            </a:r>
          </a:p>
        </p:txBody>
      </p:sp>
      <p:sp>
        <p:nvSpPr>
          <p:cNvPr id="147" name="Shape 147"/>
          <p:cNvSpPr txBox="1">
            <a:spLocks noGrp="1"/>
          </p:cNvSpPr>
          <p:nvPr>
            <p:ph type="body" idx="2"/>
          </p:nvPr>
        </p:nvSpPr>
        <p:spPr>
          <a:xfrm>
            <a:off x="2555775" y="1268759"/>
            <a:ext cx="6264696" cy="485740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</a:t>
            </a:r>
            <a:r>
              <a:rPr lang="fi-FI" sz="2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by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 + refleksiivipronomini tarkoittaa </a:t>
            </a:r>
            <a:r>
              <a:rPr lang="fi-FI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’omin päin’, ’ilman apua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</a:t>
            </a: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rgbClr val="2DA2BF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	I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don’t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need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any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help, I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can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do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this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	</a:t>
            </a:r>
            <a:r>
              <a:rPr lang="fi-FI" sz="2800" b="1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by</a:t>
            </a:r>
            <a:r>
              <a:rPr lang="fi-FI" sz="2800" b="1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1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myself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fi-FI" sz="22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(= on my </a:t>
            </a:r>
            <a:r>
              <a:rPr lang="fi-FI" sz="22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own</a:t>
            </a:r>
            <a:r>
              <a:rPr lang="fi-FI" sz="22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Lisa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solved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maths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 smtClean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problems</a:t>
            </a:r>
            <a:r>
              <a:rPr lang="fi-FI" sz="2800" b="0" i="0" u="none" strike="noStrike" cap="none" dirty="0" smtClean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lang="fi-FI" sz="2800" b="0" i="0" u="none" strike="noStrike" cap="none" dirty="0">
              <a:solidFill>
                <a:srgbClr val="2DA2B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rgbClr val="2DA2BF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0" b="1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by</a:t>
            </a:r>
            <a:r>
              <a:rPr lang="fi-FI" sz="2800" b="1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1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herself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fi-FI" sz="22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(=on </a:t>
            </a:r>
            <a:r>
              <a:rPr lang="fi-FI" sz="22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her</a:t>
            </a:r>
            <a:r>
              <a:rPr lang="fi-FI" sz="22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2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own</a:t>
            </a:r>
            <a:r>
              <a:rPr lang="fi-FI" sz="22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marL="0" marR="0" lvl="0" indent="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Huom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</a:t>
            </a:r>
            <a:r>
              <a:rPr lang="fi-FI" sz="2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feel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’-verbin kanssa </a:t>
            </a:r>
            <a:r>
              <a:rPr lang="fi-FI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EI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käytetä ’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self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’-pronominia!</a:t>
            </a:r>
          </a:p>
          <a:p>
            <a:pPr marL="0" marR="0" lvl="0" indent="0" algn="l" rtl="0">
              <a:spcBef>
                <a:spcPts val="56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I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feel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hungry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you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feel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thirsty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smtClean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	and </a:t>
            </a:r>
            <a:r>
              <a:rPr lang="fi-FI" sz="2800" b="0" i="0" u="none" strike="noStrike" cap="none" dirty="0" err="1" smtClean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we</a:t>
            </a:r>
            <a:r>
              <a:rPr lang="fi-FI" sz="2800" b="0" i="0" u="none" strike="noStrike" cap="none" dirty="0" smtClean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both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feel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dreadfully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tired</a:t>
            </a:r>
            <a:r>
              <a:rPr lang="fi-FI" sz="2800" b="0" i="0" u="none" strike="noStrike" cap="none" dirty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</p:txBody>
      </p:sp>
      <p:graphicFrame>
        <p:nvGraphicFramePr>
          <p:cNvPr id="148" name="Shape 148"/>
          <p:cNvGraphicFramePr/>
          <p:nvPr/>
        </p:nvGraphicFramePr>
        <p:xfrm>
          <a:off x="395536" y="1315080"/>
          <a:ext cx="2016225" cy="4779360"/>
        </p:xfrm>
        <a:graphic>
          <a:graphicData uri="http://schemas.openxmlformats.org/drawingml/2006/table">
            <a:tbl>
              <a:tblPr firstRow="1" bandRow="1">
                <a:noFill/>
                <a:tableStyleId>{70E5919E-8CEB-4D28-A6E3-6A3EC4902E88}</a:tableStyleId>
              </a:tblPr>
              <a:tblGrid>
                <a:gridCol w="201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642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000"/>
                        <a:t>Refleksiivi-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000"/>
                        <a:t>pronomini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20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3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myself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3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yourself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himself/herself/itself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23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oursel</a:t>
                      </a:r>
                      <a:r>
                        <a:rPr lang="fi-FI" sz="2200" b="1"/>
                        <a:t>ves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23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yoursel</a:t>
                      </a:r>
                      <a:r>
                        <a:rPr lang="fi-FI" sz="2200" b="1"/>
                        <a:t>ves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23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i-FI" sz="2200"/>
                        <a:t>themsel</a:t>
                      </a:r>
                      <a:r>
                        <a:rPr lang="fi-FI" sz="2200" b="1"/>
                        <a:t>ves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Aula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266</Words>
  <Application>Microsoft Office PowerPoint</Application>
  <PresentationFormat>Näytössä katseltava diaesitys (4:3)</PresentationFormat>
  <Paragraphs>171</Paragraphs>
  <Slides>12</Slides>
  <Notes>12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Office-teema</vt:lpstr>
      <vt:lpstr>PowerPoint-esitys</vt:lpstr>
      <vt:lpstr>Persoonapronominit</vt:lpstr>
      <vt:lpstr>Persoonapronominit: Subjektimuoto</vt:lpstr>
      <vt:lpstr>Persoonapronominit: Objektimuoto</vt:lpstr>
      <vt:lpstr>Persoonapronominit: Adjektiivinen omistusmuoto</vt:lpstr>
      <vt:lpstr>Persoonapronominit: Omistusmuodot</vt:lpstr>
      <vt:lpstr>Persoonapronominit: Itsenäinen omistusmuoto</vt:lpstr>
      <vt:lpstr>Persoonapronominit: Refleksiivipronomini</vt:lpstr>
      <vt:lpstr>Persoonapronominit: Refleksiivipronomini</vt:lpstr>
      <vt:lpstr>Persoonapronominit: Refleksiivipronomini</vt:lpstr>
      <vt:lpstr> Activate  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Kaasinen Kaija</dc:creator>
  <cp:lastModifiedBy>Kaisa-Kerttu Peltola</cp:lastModifiedBy>
  <cp:revision>5</cp:revision>
  <dcterms:modified xsi:type="dcterms:W3CDTF">2018-01-11T19:37:28Z</dcterms:modified>
</cp:coreProperties>
</file>