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Default Extension="png" ContentType="image/png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4"/>
  </p:sldMasterIdLst>
  <p:notesMasterIdLst>
    <p:notesMasterId r:id="rId6"/>
  </p:notesMasterIdLst>
  <p:handoutMasterIdLst>
    <p:handoutMasterId r:id="rId7"/>
  </p:handoutMasterIdLst>
  <p:sldIdLst>
    <p:sldId id="279" r:id="rId5"/>
  </p:sldIdLst>
  <p:sldSz cx="9144000" cy="6858000" type="screen4x3"/>
  <p:notesSz cx="6743700" cy="9875838"/>
  <p:defaultTextStyle>
    <a:defPPr>
      <a:defRPr lang="fi-F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FFFFF"/>
    <a:srgbClr val="008000"/>
    <a:srgbClr val="003883"/>
    <a:srgbClr val="D9640C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822" autoAdjust="0"/>
    <p:restoredTop sz="92891" autoAdjust="0"/>
  </p:normalViewPr>
  <p:slideViewPr>
    <p:cSldViewPr>
      <p:cViewPr>
        <p:scale>
          <a:sx n="110" d="100"/>
          <a:sy n="110" d="100"/>
        </p:scale>
        <p:origin x="-926" y="7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7" d="100"/>
          <a:sy n="67" d="100"/>
        </p:scale>
        <p:origin x="-1266" y="-120"/>
      </p:cViewPr>
      <p:guideLst>
        <p:guide orient="horz" pos="3110"/>
        <p:guide pos="212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95600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664" tIns="43832" rIns="87664" bIns="43832" numCol="1" anchor="t" anchorCtr="0" compatLnSpc="1">
            <a:prstTxWarp prst="textNoShape">
              <a:avLst/>
            </a:prstTxWarp>
          </a:bodyPr>
          <a:lstStyle>
            <a:lvl1pPr defTabSz="876300">
              <a:defRPr sz="1200"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36988" y="0"/>
            <a:ext cx="2894012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664" tIns="43832" rIns="87664" bIns="43832" numCol="1" anchor="t" anchorCtr="0" compatLnSpc="1">
            <a:prstTxWarp prst="textNoShape">
              <a:avLst/>
            </a:prstTxWarp>
          </a:bodyPr>
          <a:lstStyle>
            <a:lvl1pPr algn="r" defTabSz="876300">
              <a:defRPr sz="1200"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73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12288"/>
            <a:ext cx="2895600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664" tIns="43832" rIns="87664" bIns="43832" numCol="1" anchor="b" anchorCtr="0" compatLnSpc="1">
            <a:prstTxWarp prst="textNoShape">
              <a:avLst/>
            </a:prstTxWarp>
          </a:bodyPr>
          <a:lstStyle>
            <a:lvl1pPr defTabSz="876300">
              <a:defRPr sz="1200"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73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36988" y="9412288"/>
            <a:ext cx="2894012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664" tIns="43832" rIns="87664" bIns="43832" numCol="1" anchor="b" anchorCtr="0" compatLnSpc="1">
            <a:prstTxWarp prst="textNoShape">
              <a:avLst/>
            </a:prstTxWarp>
          </a:bodyPr>
          <a:lstStyle>
            <a:lvl1pPr algn="r" defTabSz="876300">
              <a:defRPr sz="1200">
                <a:cs typeface="+mn-cs"/>
              </a:defRPr>
            </a:lvl1pPr>
          </a:lstStyle>
          <a:p>
            <a:pPr>
              <a:defRPr/>
            </a:pPr>
            <a:fld id="{427D5255-CF73-492F-B10F-955D90C448C1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26376999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2588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57" tIns="47479" rIns="94957" bIns="47479" numCol="1" anchor="t" anchorCtr="0" compatLnSpc="1">
            <a:prstTxWarp prst="textNoShape">
              <a:avLst/>
            </a:prstTxWarp>
          </a:bodyPr>
          <a:lstStyle>
            <a:lvl1pPr defTabSz="949325">
              <a:defRPr sz="1200"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9525" y="0"/>
            <a:ext cx="2922588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57" tIns="47479" rIns="94957" bIns="47479" numCol="1" anchor="t" anchorCtr="0" compatLnSpc="1">
            <a:prstTxWarp prst="textNoShape">
              <a:avLst/>
            </a:prstTxWarp>
          </a:bodyPr>
          <a:lstStyle>
            <a:lvl1pPr algn="r" defTabSz="949325">
              <a:defRPr sz="1200"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69950" y="768350"/>
            <a:ext cx="4940300" cy="37036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4688" y="4691063"/>
            <a:ext cx="5394325" cy="444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57" tIns="47479" rIns="94957" bIns="474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 smtClean="0"/>
              <a:t>Muokkaa tekstin perustyylejä napsauttamalla</a:t>
            </a:r>
          </a:p>
          <a:p>
            <a:pPr lvl="1"/>
            <a:r>
              <a:rPr lang="fi-FI" noProof="0" smtClean="0"/>
              <a:t>toinen taso</a:t>
            </a:r>
          </a:p>
          <a:p>
            <a:pPr lvl="2"/>
            <a:r>
              <a:rPr lang="fi-FI" noProof="0" smtClean="0"/>
              <a:t>kolmas taso</a:t>
            </a:r>
          </a:p>
          <a:p>
            <a:pPr lvl="3"/>
            <a:r>
              <a:rPr lang="fi-FI" noProof="0" smtClean="0"/>
              <a:t>neljäs taso</a:t>
            </a:r>
          </a:p>
          <a:p>
            <a:pPr lvl="4"/>
            <a:r>
              <a:rPr lang="fi-FI" noProof="0" smtClean="0"/>
              <a:t>viides taso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80538"/>
            <a:ext cx="2922588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57" tIns="47479" rIns="94957" bIns="47479" numCol="1" anchor="b" anchorCtr="0" compatLnSpc="1">
            <a:prstTxWarp prst="textNoShape">
              <a:avLst/>
            </a:prstTxWarp>
          </a:bodyPr>
          <a:lstStyle>
            <a:lvl1pPr defTabSz="949325">
              <a:defRPr sz="1200"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9525" y="9380538"/>
            <a:ext cx="2922588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57" tIns="47479" rIns="94957" bIns="47479" numCol="1" anchor="b" anchorCtr="0" compatLnSpc="1">
            <a:prstTxWarp prst="textNoShape">
              <a:avLst/>
            </a:prstTxWarp>
          </a:bodyPr>
          <a:lstStyle>
            <a:lvl1pPr algn="r" defTabSz="949325">
              <a:defRPr sz="1200">
                <a:cs typeface="+mn-cs"/>
              </a:defRPr>
            </a:lvl1pPr>
          </a:lstStyle>
          <a:p>
            <a:pPr>
              <a:defRPr/>
            </a:pPr>
            <a:fld id="{5312E06E-8A9D-4E03-A5FC-18B53F18C2A2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18470345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oitusdia_sin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981075"/>
            <a:ext cx="9144000" cy="58769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  <p:pic>
        <p:nvPicPr>
          <p:cNvPr id="11" name="Bildobjekt 9" descr="logon_sipuli2_vit.png"/>
          <p:cNvPicPr>
            <a:picLocks noChangeAspect="1"/>
          </p:cNvPicPr>
          <p:nvPr userDrawn="1"/>
        </p:nvPicPr>
        <p:blipFill>
          <a:blip r:embed="rId2" cstate="print"/>
          <a:srcRect l="504" r="57983"/>
          <a:stretch>
            <a:fillRect/>
          </a:stretch>
        </p:blipFill>
        <p:spPr bwMode="auto">
          <a:xfrm>
            <a:off x="7292718" y="1556792"/>
            <a:ext cx="1851282" cy="4727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Otsikko 6"/>
          <p:cNvSpPr>
            <a:spLocks noGrp="1"/>
          </p:cNvSpPr>
          <p:nvPr>
            <p:ph type="title"/>
          </p:nvPr>
        </p:nvSpPr>
        <p:spPr>
          <a:xfrm>
            <a:off x="899592" y="2924944"/>
            <a:ext cx="5976664" cy="1656184"/>
          </a:xfrm>
          <a:prstGeom prst="rect">
            <a:avLst/>
          </a:prstGeom>
        </p:spPr>
        <p:txBody>
          <a:bodyPr/>
          <a:lstStyle>
            <a:lvl1pPr algn="ctr"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fi-FI" noProof="0" smtClean="0"/>
              <a:t>Muokkaa perustyyl. napsautt.</a:t>
            </a:r>
            <a:endParaRPr lang="fi-FI" noProof="0"/>
          </a:p>
        </p:txBody>
      </p:sp>
      <p:sp>
        <p:nvSpPr>
          <p:cNvPr id="7" name="Tekstin paikkamerkki 16"/>
          <p:cNvSpPr>
            <a:spLocks noGrp="1"/>
          </p:cNvSpPr>
          <p:nvPr>
            <p:ph type="body" sz="quarter" idx="10"/>
          </p:nvPr>
        </p:nvSpPr>
        <p:spPr>
          <a:xfrm>
            <a:off x="899592" y="4581128"/>
            <a:ext cx="5976664" cy="1440160"/>
          </a:xfrm>
          <a:prstGeom prst="rect">
            <a:avLst/>
          </a:prstGeom>
        </p:spPr>
        <p:txBody>
          <a:bodyPr/>
          <a:lstStyle>
            <a:lvl1pPr algn="ctr">
              <a:buClr>
                <a:schemeClr val="accent6"/>
              </a:buClr>
              <a:buFont typeface="Wingdings" pitchFamily="2" charset="2"/>
              <a:buNone/>
              <a:defRPr sz="24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8" name="Platshållare för datum 3"/>
          <p:cNvSpPr>
            <a:spLocks noGrp="1"/>
          </p:cNvSpPr>
          <p:nvPr>
            <p:ph type="dt" sz="half" idx="13"/>
          </p:nvPr>
        </p:nvSpPr>
        <p:spPr>
          <a:xfrm>
            <a:off x="3419872" y="6381328"/>
            <a:ext cx="936104" cy="360040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Platshållare för sidfot 4"/>
          <p:cNvSpPr>
            <a:spLocks noGrp="1"/>
          </p:cNvSpPr>
          <p:nvPr>
            <p:ph type="ftr" sz="quarter" idx="14"/>
          </p:nvPr>
        </p:nvSpPr>
        <p:spPr>
          <a:xfrm>
            <a:off x="899592" y="6021288"/>
            <a:ext cx="5976664" cy="360040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Etelä-Savon elinikäisen oppimisen ja ohjauksen  sekä nuorisotakuun strategia 2013 – 2016 ja toiminta 2014, Tuija Toivakainen 27.1.2014</a:t>
            </a:r>
            <a:endParaRPr lang="fi-FI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Otsikko ja sisältö elementillä_vihre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/>
          <p:cNvSpPr/>
          <p:nvPr/>
        </p:nvSpPr>
        <p:spPr>
          <a:xfrm>
            <a:off x="8100392" y="0"/>
            <a:ext cx="1043608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  <p:pic>
        <p:nvPicPr>
          <p:cNvPr id="12" name="Bildobjekt 5" descr="logon_sipuli2_vit.png"/>
          <p:cNvPicPr>
            <a:picLocks noChangeAspect="1"/>
          </p:cNvPicPr>
          <p:nvPr/>
        </p:nvPicPr>
        <p:blipFill>
          <a:blip r:embed="rId2" cstate="print"/>
          <a:srcRect l="33112" r="34585"/>
          <a:stretch>
            <a:fillRect/>
          </a:stretch>
        </p:blipFill>
        <p:spPr bwMode="auto">
          <a:xfrm>
            <a:off x="8100392" y="3319463"/>
            <a:ext cx="1043608" cy="342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Otsikko 6"/>
          <p:cNvSpPr>
            <a:spLocks noGrp="1"/>
          </p:cNvSpPr>
          <p:nvPr userDrawn="1">
            <p:ph type="title"/>
          </p:nvPr>
        </p:nvSpPr>
        <p:spPr>
          <a:xfrm>
            <a:off x="827584" y="1268760"/>
            <a:ext cx="6624736" cy="648072"/>
          </a:xfrm>
          <a:prstGeom prst="rect">
            <a:avLst/>
          </a:prstGeom>
        </p:spPr>
        <p:txBody>
          <a:bodyPr/>
          <a:lstStyle>
            <a:lvl1pPr>
              <a:defRPr sz="3000" baseline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4" name="Dian numeron paikkamerkki 9"/>
          <p:cNvSpPr>
            <a:spLocks noGrp="1"/>
          </p:cNvSpPr>
          <p:nvPr userDrawn="1">
            <p:ph type="sldNum" sz="quarter" idx="11"/>
          </p:nvPr>
        </p:nvSpPr>
        <p:spPr>
          <a:xfrm>
            <a:off x="7700342" y="6381328"/>
            <a:ext cx="40005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9" name="Platshållare för sidfot 4"/>
          <p:cNvSpPr>
            <a:spLocks noGrp="1"/>
          </p:cNvSpPr>
          <p:nvPr userDrawn="1">
            <p:ph type="ftr" sz="quarter" idx="14"/>
          </p:nvPr>
        </p:nvSpPr>
        <p:spPr>
          <a:xfrm>
            <a:off x="251520" y="6357938"/>
            <a:ext cx="6357937" cy="365125"/>
          </a:xfrm>
        </p:spPr>
        <p:txBody>
          <a:bodyPr/>
          <a:lstStyle/>
          <a:p>
            <a:r>
              <a:rPr lang="fi-FI" smtClean="0"/>
              <a:t>Etelä-Savon elinikäisen oppimisen ja ohjauksen  sekä nuorisotakuun strategia 2013 – 2016 ja toiminta 2014, Tuija Toivakainen 27.1.2014</a:t>
            </a:r>
            <a:endParaRPr lang="fi-FI" dirty="0"/>
          </a:p>
        </p:txBody>
      </p:sp>
      <p:sp>
        <p:nvSpPr>
          <p:cNvPr id="8" name="Tekstin paikkamerkki 16"/>
          <p:cNvSpPr>
            <a:spLocks noGrp="1"/>
          </p:cNvSpPr>
          <p:nvPr>
            <p:ph type="body" sz="quarter" idx="10"/>
          </p:nvPr>
        </p:nvSpPr>
        <p:spPr>
          <a:xfrm>
            <a:off x="827584" y="2084238"/>
            <a:ext cx="6624736" cy="393705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buFont typeface="Wingdings" pitchFamily="2" charset="2"/>
              <a:buChar char="§"/>
              <a:defRPr sz="2200" baseline="0">
                <a:solidFill>
                  <a:schemeClr val="tx1"/>
                </a:solidFill>
              </a:defRPr>
            </a:lvl1pPr>
            <a:lvl2pPr>
              <a:buNone/>
              <a:defRPr sz="2200"/>
            </a:lvl2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Otsikko ja sisältö elementillä_orans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/>
          <p:cNvSpPr/>
          <p:nvPr/>
        </p:nvSpPr>
        <p:spPr>
          <a:xfrm>
            <a:off x="8100392" y="0"/>
            <a:ext cx="1043608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  <p:pic>
        <p:nvPicPr>
          <p:cNvPr id="12" name="Bildobjekt 5" descr="logon_sipuli2_vit.png"/>
          <p:cNvPicPr>
            <a:picLocks noChangeAspect="1"/>
          </p:cNvPicPr>
          <p:nvPr/>
        </p:nvPicPr>
        <p:blipFill>
          <a:blip r:embed="rId2" cstate="print"/>
          <a:srcRect l="33112" r="34585"/>
          <a:stretch>
            <a:fillRect/>
          </a:stretch>
        </p:blipFill>
        <p:spPr bwMode="auto">
          <a:xfrm>
            <a:off x="8100392" y="3319463"/>
            <a:ext cx="1043608" cy="342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Otsikko 6"/>
          <p:cNvSpPr>
            <a:spLocks noGrp="1"/>
          </p:cNvSpPr>
          <p:nvPr userDrawn="1">
            <p:ph type="title"/>
          </p:nvPr>
        </p:nvSpPr>
        <p:spPr>
          <a:xfrm>
            <a:off x="827584" y="1268760"/>
            <a:ext cx="6624736" cy="648072"/>
          </a:xfrm>
          <a:prstGeom prst="rect">
            <a:avLst/>
          </a:prstGeom>
        </p:spPr>
        <p:txBody>
          <a:bodyPr/>
          <a:lstStyle>
            <a:lvl1pPr>
              <a:defRPr sz="3000" baseline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4" name="Dian numeron paikkamerkki 9"/>
          <p:cNvSpPr>
            <a:spLocks noGrp="1"/>
          </p:cNvSpPr>
          <p:nvPr userDrawn="1">
            <p:ph type="sldNum" sz="quarter" idx="11"/>
          </p:nvPr>
        </p:nvSpPr>
        <p:spPr>
          <a:xfrm>
            <a:off x="7700342" y="6381328"/>
            <a:ext cx="40005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9" name="Platshållare för sidfot 4"/>
          <p:cNvSpPr>
            <a:spLocks noGrp="1"/>
          </p:cNvSpPr>
          <p:nvPr userDrawn="1">
            <p:ph type="ftr" sz="quarter" idx="14"/>
          </p:nvPr>
        </p:nvSpPr>
        <p:spPr>
          <a:xfrm>
            <a:off x="251520" y="6357938"/>
            <a:ext cx="6357937" cy="365125"/>
          </a:xfrm>
        </p:spPr>
        <p:txBody>
          <a:bodyPr/>
          <a:lstStyle/>
          <a:p>
            <a:r>
              <a:rPr lang="fi-FI" smtClean="0"/>
              <a:t>Etelä-Savon elinikäisen oppimisen ja ohjauksen  sekä nuorisotakuun strategia 2013 – 2016 ja toiminta 2014, Tuija Toivakainen 27.1.2014</a:t>
            </a:r>
            <a:endParaRPr lang="fi-FI" dirty="0"/>
          </a:p>
        </p:txBody>
      </p:sp>
      <p:sp>
        <p:nvSpPr>
          <p:cNvPr id="8" name="Tekstin paikkamerkki 16"/>
          <p:cNvSpPr>
            <a:spLocks noGrp="1"/>
          </p:cNvSpPr>
          <p:nvPr>
            <p:ph type="body" sz="quarter" idx="10"/>
          </p:nvPr>
        </p:nvSpPr>
        <p:spPr>
          <a:xfrm>
            <a:off x="827584" y="2084238"/>
            <a:ext cx="6624736" cy="393705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buFont typeface="Wingdings" pitchFamily="2" charset="2"/>
              <a:buChar char="§"/>
              <a:defRPr sz="2200" baseline="0">
                <a:solidFill>
                  <a:schemeClr val="tx1"/>
                </a:solidFill>
              </a:defRPr>
            </a:lvl1pPr>
            <a:lvl2pPr>
              <a:buNone/>
              <a:defRPr sz="2200"/>
            </a:lvl2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Otsikko ja sisältö elementillä_sin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 userDrawn="1">
            <p:ph type="title"/>
          </p:nvPr>
        </p:nvSpPr>
        <p:spPr>
          <a:xfrm>
            <a:off x="827584" y="1268760"/>
            <a:ext cx="6624736" cy="648072"/>
          </a:xfrm>
          <a:prstGeom prst="rect">
            <a:avLst/>
          </a:prstGeom>
        </p:spPr>
        <p:txBody>
          <a:bodyPr/>
          <a:lstStyle>
            <a:lvl1pPr>
              <a:defRPr sz="3000" baseline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4" name="Dian numeron paikkamerkki 9"/>
          <p:cNvSpPr>
            <a:spLocks noGrp="1"/>
          </p:cNvSpPr>
          <p:nvPr userDrawn="1">
            <p:ph type="sldNum" sz="quarter" idx="11"/>
          </p:nvPr>
        </p:nvSpPr>
        <p:spPr>
          <a:xfrm>
            <a:off x="7740352" y="6381328"/>
            <a:ext cx="40005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9" name="Platshållare för sidfot 4"/>
          <p:cNvSpPr>
            <a:spLocks noGrp="1"/>
          </p:cNvSpPr>
          <p:nvPr userDrawn="1">
            <p:ph type="ftr" sz="quarter" idx="14"/>
          </p:nvPr>
        </p:nvSpPr>
        <p:spPr>
          <a:xfrm>
            <a:off x="251520" y="6357938"/>
            <a:ext cx="6357937" cy="365125"/>
          </a:xfrm>
        </p:spPr>
        <p:txBody>
          <a:bodyPr/>
          <a:lstStyle/>
          <a:p>
            <a:r>
              <a:rPr lang="fi-FI" smtClean="0"/>
              <a:t>Etelä-Savon elinikäisen oppimisen ja ohjauksen  sekä nuorisotakuun strategia 2013 – 2016 ja toiminta 2014, Tuija Toivakainen 27.1.2014</a:t>
            </a:r>
            <a:endParaRPr lang="fi-FI" dirty="0"/>
          </a:p>
        </p:txBody>
      </p:sp>
      <p:pic>
        <p:nvPicPr>
          <p:cNvPr id="8" name="Kuva 7" descr="sipuli_blue_osa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853359" y="3933056"/>
            <a:ext cx="1290641" cy="2924944"/>
          </a:xfrm>
          <a:prstGeom prst="rect">
            <a:avLst/>
          </a:prstGeom>
        </p:spPr>
      </p:pic>
      <p:sp>
        <p:nvSpPr>
          <p:cNvPr id="11" name="Tekstin paikkamerkki 16"/>
          <p:cNvSpPr>
            <a:spLocks noGrp="1"/>
          </p:cNvSpPr>
          <p:nvPr>
            <p:ph type="body" sz="quarter" idx="10"/>
          </p:nvPr>
        </p:nvSpPr>
        <p:spPr>
          <a:xfrm>
            <a:off x="827584" y="2084238"/>
            <a:ext cx="6624736" cy="393705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buFont typeface="Wingdings" pitchFamily="2" charset="2"/>
              <a:buChar char="§"/>
              <a:defRPr sz="2200" baseline="0">
                <a:solidFill>
                  <a:schemeClr val="tx1"/>
                </a:solidFill>
              </a:defRPr>
            </a:lvl1pPr>
            <a:lvl2pPr>
              <a:buNone/>
              <a:defRPr sz="2200"/>
            </a:lvl2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Otsikko ja sisältö elementillä_vihre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 userDrawn="1">
            <p:ph type="title"/>
          </p:nvPr>
        </p:nvSpPr>
        <p:spPr>
          <a:xfrm>
            <a:off x="827584" y="1268760"/>
            <a:ext cx="6624736" cy="648072"/>
          </a:xfrm>
          <a:prstGeom prst="rect">
            <a:avLst/>
          </a:prstGeom>
        </p:spPr>
        <p:txBody>
          <a:bodyPr/>
          <a:lstStyle>
            <a:lvl1pPr>
              <a:defRPr sz="3000" baseline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4" name="Dian numeron paikkamerkki 9"/>
          <p:cNvSpPr>
            <a:spLocks noGrp="1"/>
          </p:cNvSpPr>
          <p:nvPr userDrawn="1">
            <p:ph type="sldNum" sz="quarter" idx="11"/>
          </p:nvPr>
        </p:nvSpPr>
        <p:spPr>
          <a:xfrm>
            <a:off x="7740352" y="6381328"/>
            <a:ext cx="40005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9" name="Platshållare för sidfot 4"/>
          <p:cNvSpPr>
            <a:spLocks noGrp="1"/>
          </p:cNvSpPr>
          <p:nvPr userDrawn="1">
            <p:ph type="ftr" sz="quarter" idx="14"/>
          </p:nvPr>
        </p:nvSpPr>
        <p:spPr>
          <a:xfrm>
            <a:off x="251520" y="6357938"/>
            <a:ext cx="6357937" cy="365125"/>
          </a:xfrm>
        </p:spPr>
        <p:txBody>
          <a:bodyPr/>
          <a:lstStyle/>
          <a:p>
            <a:r>
              <a:rPr lang="fi-FI" smtClean="0"/>
              <a:t>Etelä-Savon elinikäisen oppimisen ja ohjauksen  sekä nuorisotakuun strategia 2013 – 2016 ja toiminta 2014, Tuija Toivakainen 27.1.2014</a:t>
            </a:r>
            <a:endParaRPr lang="fi-FI" dirty="0"/>
          </a:p>
        </p:txBody>
      </p:sp>
      <p:pic>
        <p:nvPicPr>
          <p:cNvPr id="11" name="Kuva 10" descr="sipuli_green_osa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873505" y="3978713"/>
            <a:ext cx="1270495" cy="2879287"/>
          </a:xfrm>
          <a:prstGeom prst="rect">
            <a:avLst/>
          </a:prstGeom>
        </p:spPr>
      </p:pic>
      <p:sp>
        <p:nvSpPr>
          <p:cNvPr id="8" name="Tekstin paikkamerkki 16"/>
          <p:cNvSpPr>
            <a:spLocks noGrp="1"/>
          </p:cNvSpPr>
          <p:nvPr>
            <p:ph type="body" sz="quarter" idx="10"/>
          </p:nvPr>
        </p:nvSpPr>
        <p:spPr>
          <a:xfrm>
            <a:off x="827584" y="2084238"/>
            <a:ext cx="6624736" cy="393705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buFont typeface="Wingdings" pitchFamily="2" charset="2"/>
              <a:buChar char="§"/>
              <a:defRPr sz="2200" baseline="0">
                <a:solidFill>
                  <a:schemeClr val="tx1"/>
                </a:solidFill>
              </a:defRPr>
            </a:lvl1pPr>
            <a:lvl2pPr>
              <a:buNone/>
              <a:defRPr sz="2200"/>
            </a:lvl2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Otsikko ja sisältö elementillä_orans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 userDrawn="1">
            <p:ph type="title"/>
          </p:nvPr>
        </p:nvSpPr>
        <p:spPr>
          <a:xfrm>
            <a:off x="827584" y="1268760"/>
            <a:ext cx="6624736" cy="648072"/>
          </a:xfrm>
          <a:prstGeom prst="rect">
            <a:avLst/>
          </a:prstGeom>
        </p:spPr>
        <p:txBody>
          <a:bodyPr/>
          <a:lstStyle>
            <a:lvl1pPr>
              <a:defRPr sz="3000" baseline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4" name="Dian numeron paikkamerkki 9"/>
          <p:cNvSpPr>
            <a:spLocks noGrp="1"/>
          </p:cNvSpPr>
          <p:nvPr userDrawn="1">
            <p:ph type="sldNum" sz="quarter" idx="11"/>
          </p:nvPr>
        </p:nvSpPr>
        <p:spPr>
          <a:xfrm>
            <a:off x="7740352" y="6381328"/>
            <a:ext cx="40005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9" name="Platshållare för sidfot 4"/>
          <p:cNvSpPr>
            <a:spLocks noGrp="1"/>
          </p:cNvSpPr>
          <p:nvPr userDrawn="1">
            <p:ph type="ftr" sz="quarter" idx="14"/>
          </p:nvPr>
        </p:nvSpPr>
        <p:spPr>
          <a:xfrm>
            <a:off x="251520" y="6357938"/>
            <a:ext cx="6357937" cy="365125"/>
          </a:xfrm>
        </p:spPr>
        <p:txBody>
          <a:bodyPr/>
          <a:lstStyle/>
          <a:p>
            <a:r>
              <a:rPr lang="fi-FI" smtClean="0"/>
              <a:t>Etelä-Savon elinikäisen oppimisen ja ohjauksen  sekä nuorisotakuun strategia 2013 – 2016 ja toiminta 2014, Tuija Toivakainen 27.1.2014</a:t>
            </a:r>
            <a:endParaRPr lang="fi-FI" dirty="0"/>
          </a:p>
        </p:txBody>
      </p:sp>
      <p:pic>
        <p:nvPicPr>
          <p:cNvPr id="8" name="Kuva 7" descr="sipuli_orange_osa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860266" y="3948708"/>
            <a:ext cx="1283734" cy="2909290"/>
          </a:xfrm>
          <a:prstGeom prst="rect">
            <a:avLst/>
          </a:prstGeom>
        </p:spPr>
      </p:pic>
      <p:sp>
        <p:nvSpPr>
          <p:cNvPr id="10" name="Tekstin paikkamerkki 16"/>
          <p:cNvSpPr>
            <a:spLocks noGrp="1"/>
          </p:cNvSpPr>
          <p:nvPr>
            <p:ph type="body" sz="quarter" idx="10"/>
          </p:nvPr>
        </p:nvSpPr>
        <p:spPr>
          <a:xfrm>
            <a:off x="827584" y="2084238"/>
            <a:ext cx="6624736" cy="393705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buFont typeface="Wingdings" pitchFamily="2" charset="2"/>
              <a:buChar char="§"/>
              <a:defRPr sz="2200" baseline="0">
                <a:solidFill>
                  <a:schemeClr val="tx1"/>
                </a:solidFill>
              </a:defRPr>
            </a:lvl1pPr>
            <a:lvl2pPr>
              <a:buNone/>
              <a:defRPr sz="2200"/>
            </a:lvl2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Otsikko ja sisältö kuva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 userDrawn="1">
            <p:ph type="title"/>
          </p:nvPr>
        </p:nvSpPr>
        <p:spPr>
          <a:xfrm>
            <a:off x="827584" y="1268760"/>
            <a:ext cx="5904656" cy="648072"/>
          </a:xfrm>
          <a:prstGeom prst="rect">
            <a:avLst/>
          </a:prstGeom>
        </p:spPr>
        <p:txBody>
          <a:bodyPr/>
          <a:lstStyle>
            <a:lvl1pPr>
              <a:defRPr sz="3000" baseline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4" name="Dian numeron paikkamerkki 9"/>
          <p:cNvSpPr>
            <a:spLocks noGrp="1"/>
          </p:cNvSpPr>
          <p:nvPr userDrawn="1"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9" name="Platshållare för sidfot 4"/>
          <p:cNvSpPr>
            <a:spLocks noGrp="1"/>
          </p:cNvSpPr>
          <p:nvPr userDrawn="1">
            <p:ph type="ftr" sz="quarter" idx="14"/>
          </p:nvPr>
        </p:nvSpPr>
        <p:spPr>
          <a:xfrm>
            <a:off x="251520" y="6357938"/>
            <a:ext cx="6357937" cy="365125"/>
          </a:xfrm>
        </p:spPr>
        <p:txBody>
          <a:bodyPr/>
          <a:lstStyle/>
          <a:p>
            <a:r>
              <a:rPr lang="fi-FI" smtClean="0"/>
              <a:t>Etelä-Savon elinikäisen oppimisen ja ohjauksen  sekä nuorisotakuun strategia 2013 – 2016 ja toiminta 2014, Tuija Toivakainen 27.1.2014</a:t>
            </a:r>
            <a:endParaRPr lang="fi-FI" dirty="0"/>
          </a:p>
        </p:txBody>
      </p:sp>
      <p:sp>
        <p:nvSpPr>
          <p:cNvPr id="11" name="Platshållare för bild 2"/>
          <p:cNvSpPr>
            <a:spLocks noGrp="1"/>
          </p:cNvSpPr>
          <p:nvPr>
            <p:ph type="pic" idx="1"/>
          </p:nvPr>
        </p:nvSpPr>
        <p:spPr>
          <a:xfrm>
            <a:off x="7056784" y="0"/>
            <a:ext cx="2051720" cy="685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fi-FI" dirty="0"/>
          </a:p>
        </p:txBody>
      </p:sp>
      <p:sp>
        <p:nvSpPr>
          <p:cNvPr id="8" name="Tekstin paikkamerkki 16"/>
          <p:cNvSpPr>
            <a:spLocks noGrp="1"/>
          </p:cNvSpPr>
          <p:nvPr>
            <p:ph type="body" sz="quarter" idx="10"/>
          </p:nvPr>
        </p:nvSpPr>
        <p:spPr>
          <a:xfrm>
            <a:off x="827584" y="2084238"/>
            <a:ext cx="5904656" cy="393705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buFont typeface="Wingdings" pitchFamily="2" charset="2"/>
              <a:buChar char="§"/>
              <a:defRPr sz="2200" baseline="0">
                <a:solidFill>
                  <a:schemeClr val="tx1"/>
                </a:solidFill>
              </a:defRPr>
            </a:lvl1pPr>
            <a:lvl2pPr>
              <a:buNone/>
              <a:defRPr sz="2200"/>
            </a:lvl2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4_Otsikko ja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71600" y="4947046"/>
            <a:ext cx="6480720" cy="498178"/>
          </a:xfrm>
          <a:prstGeom prst="rect">
            <a:avLst/>
          </a:prstGeom>
        </p:spPr>
        <p:txBody>
          <a:bodyPr anchor="b"/>
          <a:lstStyle>
            <a:lvl1pPr algn="l">
              <a:defRPr sz="2200" b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971600" y="1268760"/>
            <a:ext cx="6480720" cy="3600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fi-FI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971600" y="5511354"/>
            <a:ext cx="6480720" cy="50993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Etelä-Savon elinikäisen oppimisen ja ohjauksen  sekä nuorisotakuun strategia 2013 – 2016 ja toiminta 2014, Tuija Toivakainen 27.1.2014</a:t>
            </a:r>
            <a:endParaRPr lang="fi-FI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>
          <a:xfrm>
            <a:off x="7740352" y="6381328"/>
            <a:ext cx="400050" cy="360040"/>
          </a:xfrm>
        </p:spPr>
        <p:txBody>
          <a:bodyPr/>
          <a:lstStyle/>
          <a:p>
            <a:fld id="{4644F606-9E59-44A4-9C1B-318877967A1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251520" y="260648"/>
            <a:ext cx="8640960" cy="532859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fi-FI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251520" y="5661248"/>
            <a:ext cx="8640960" cy="50993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Etelä-Savon elinikäisen oppimisen ja ohjauksen  sekä nuorisotakuun strategia 2013 – 2016 ja toiminta 2014, Tuija Toivakainen 27.1.2014</a:t>
            </a:r>
            <a:endParaRPr lang="fi-FI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>
          <a:xfrm>
            <a:off x="7740352" y="6381328"/>
            <a:ext cx="400050" cy="360040"/>
          </a:xfrm>
        </p:spPr>
        <p:txBody>
          <a:bodyPr/>
          <a:lstStyle/>
          <a:p>
            <a:fld id="{4644F606-9E59-44A4-9C1B-318877967A1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5_ otsikko ja sisältöloke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51520" y="1268760"/>
            <a:ext cx="8352928" cy="1143000"/>
          </a:xfrm>
          <a:prstGeom prst="rect">
            <a:avLst/>
          </a:prstGeom>
        </p:spPr>
        <p:txBody>
          <a:bodyPr/>
          <a:lstStyle>
            <a:lvl1pPr>
              <a:defRPr sz="300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251520" y="2564904"/>
            <a:ext cx="8373616" cy="326896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defRPr sz="2200"/>
            </a:lvl1pPr>
            <a:lvl2pPr>
              <a:defRPr sz="2200"/>
            </a:lvl2pPr>
            <a:lvl3pPr>
              <a:buClr>
                <a:schemeClr val="accent6"/>
              </a:buClr>
              <a:defRPr sz="1800"/>
            </a:lvl3pPr>
            <a:lvl4pPr>
              <a:defRPr sz="1800"/>
            </a:lvl4pPr>
            <a:lvl5pPr>
              <a:buClr>
                <a:schemeClr val="accent6"/>
              </a:buClr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251520" y="6357938"/>
            <a:ext cx="6357937" cy="365125"/>
          </a:xfrm>
        </p:spPr>
        <p:txBody>
          <a:bodyPr/>
          <a:lstStyle/>
          <a:p>
            <a:r>
              <a:rPr lang="fi-FI" smtClean="0"/>
              <a:t>Etelä-Savon elinikäisen oppimisen ja ohjauksen  sekä nuorisotakuun strategia 2013 – 2016 ja toiminta 2014, Tuija Toivakainen 27.1.2014</a:t>
            </a:r>
            <a:endParaRPr lang="fi-FI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7772350" y="6381328"/>
            <a:ext cx="400050" cy="360040"/>
          </a:xfrm>
        </p:spPr>
        <p:txBody>
          <a:bodyPr/>
          <a:lstStyle/>
          <a:p>
            <a:fld id="{4644F606-9E59-44A4-9C1B-318877967A1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5_ Otsikko ja kaksi sisältölokero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51520" y="980728"/>
            <a:ext cx="8568952" cy="1008112"/>
          </a:xfrm>
          <a:prstGeom prst="rect">
            <a:avLst/>
          </a:prstGeom>
        </p:spPr>
        <p:txBody>
          <a:bodyPr/>
          <a:lstStyle>
            <a:lvl1pPr>
              <a:defRPr sz="300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251520" y="1988841"/>
            <a:ext cx="4254624" cy="432048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buFont typeface="Wingdings" pitchFamily="2" charset="2"/>
              <a:buChar char="§"/>
              <a:defRPr sz="2200"/>
            </a:lvl1pPr>
            <a:lvl2pPr>
              <a:defRPr sz="2200"/>
            </a:lvl2pPr>
            <a:lvl3pPr>
              <a:buClr>
                <a:schemeClr val="accent6"/>
              </a:buCl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0" y="1988841"/>
            <a:ext cx="4248472" cy="432048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defRPr sz="2200"/>
            </a:lvl1pPr>
            <a:lvl2pPr>
              <a:defRPr sz="2200"/>
            </a:lvl2pPr>
            <a:lvl3pPr>
              <a:buClr>
                <a:schemeClr val="accent6"/>
              </a:buCl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sv-SE" dirty="0" smtClean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Etelä-Savon elinikäisen oppimisen ja ohjauksen  sekä nuorisotakuun strategia 2013 – 2016 ja toiminta 2014, Tuija Toivakainen 27.1.2014</a:t>
            </a:r>
            <a:endParaRPr lang="fi-FI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>
          <a:xfrm>
            <a:off x="7772350" y="6381328"/>
            <a:ext cx="400050" cy="360040"/>
          </a:xfrm>
        </p:spPr>
        <p:txBody>
          <a:bodyPr/>
          <a:lstStyle/>
          <a:p>
            <a:fld id="{4644F606-9E59-44A4-9C1B-318877967A1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oitusdia_vihre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981075"/>
            <a:ext cx="9144000" cy="587692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  <p:pic>
        <p:nvPicPr>
          <p:cNvPr id="11" name="Bildobjekt 9" descr="logon_sipuli2_vit.png"/>
          <p:cNvPicPr>
            <a:picLocks noChangeAspect="1"/>
          </p:cNvPicPr>
          <p:nvPr userDrawn="1"/>
        </p:nvPicPr>
        <p:blipFill>
          <a:blip r:embed="rId2" cstate="print"/>
          <a:srcRect l="504" r="57983"/>
          <a:stretch>
            <a:fillRect/>
          </a:stretch>
        </p:blipFill>
        <p:spPr bwMode="auto">
          <a:xfrm>
            <a:off x="7292718" y="1556792"/>
            <a:ext cx="1851282" cy="4727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Otsikko 6"/>
          <p:cNvSpPr>
            <a:spLocks noGrp="1"/>
          </p:cNvSpPr>
          <p:nvPr>
            <p:ph type="title"/>
          </p:nvPr>
        </p:nvSpPr>
        <p:spPr>
          <a:xfrm>
            <a:off x="683568" y="2924944"/>
            <a:ext cx="6048672" cy="1584176"/>
          </a:xfrm>
          <a:prstGeom prst="rect">
            <a:avLst/>
          </a:prstGeom>
        </p:spPr>
        <p:txBody>
          <a:bodyPr/>
          <a:lstStyle>
            <a:lvl1pPr algn="ctr"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7" name="Tekstin paikkamerkki 16"/>
          <p:cNvSpPr>
            <a:spLocks noGrp="1"/>
          </p:cNvSpPr>
          <p:nvPr>
            <p:ph type="body" sz="quarter" idx="10"/>
          </p:nvPr>
        </p:nvSpPr>
        <p:spPr>
          <a:xfrm>
            <a:off x="683568" y="4509120"/>
            <a:ext cx="6048672" cy="1584176"/>
          </a:xfrm>
          <a:prstGeom prst="rect">
            <a:avLst/>
          </a:prstGeom>
        </p:spPr>
        <p:txBody>
          <a:bodyPr/>
          <a:lstStyle>
            <a:lvl1pPr algn="ctr">
              <a:buClr>
                <a:schemeClr val="accent6"/>
              </a:buClr>
              <a:buFont typeface="Wingdings" pitchFamily="2" charset="2"/>
              <a:buNone/>
              <a:defRPr sz="24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2" name="Platshållare för datum 3"/>
          <p:cNvSpPr>
            <a:spLocks noGrp="1"/>
          </p:cNvSpPr>
          <p:nvPr>
            <p:ph type="dt" sz="half" idx="13"/>
          </p:nvPr>
        </p:nvSpPr>
        <p:spPr>
          <a:xfrm>
            <a:off x="3203848" y="6381328"/>
            <a:ext cx="936104" cy="360040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13" name="Platshållare för sidfot 4"/>
          <p:cNvSpPr>
            <a:spLocks noGrp="1"/>
          </p:cNvSpPr>
          <p:nvPr>
            <p:ph type="ftr" sz="quarter" idx="14"/>
          </p:nvPr>
        </p:nvSpPr>
        <p:spPr>
          <a:xfrm>
            <a:off x="683568" y="6093296"/>
            <a:ext cx="6048672" cy="288032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Etelä-Savon elinikäisen oppimisen ja ohjauksen  sekä nuorisotakuun strategia 2013 – 2016 ja toiminta 2014, Tuija Toivakainen 27.1.2014</a:t>
            </a:r>
            <a:endParaRPr lang="fi-FI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5_ Otsikot ja kaksi sisältölokero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51520" y="1196752"/>
            <a:ext cx="8640960" cy="576064"/>
          </a:xfrm>
          <a:prstGeom prst="rect">
            <a:avLst/>
          </a:prstGeom>
        </p:spPr>
        <p:txBody>
          <a:bodyPr/>
          <a:lstStyle>
            <a:lvl1pPr>
              <a:defRPr sz="300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251520" y="1988840"/>
            <a:ext cx="4248472" cy="72008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251520" y="2894955"/>
            <a:ext cx="4248472" cy="3414365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defRPr sz="2200"/>
            </a:lvl1pPr>
            <a:lvl2pPr>
              <a:defRPr sz="2200"/>
            </a:lvl2pPr>
            <a:lvl3pPr>
              <a:buClr>
                <a:schemeClr val="accent6"/>
              </a:buClr>
              <a:defRPr sz="1800"/>
            </a:lvl3pPr>
            <a:lvl4pPr>
              <a:defRPr sz="1800"/>
            </a:lvl4pPr>
            <a:lvl5pPr>
              <a:buClr>
                <a:schemeClr val="accent6"/>
              </a:buCl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4008" y="1988840"/>
            <a:ext cx="4248472" cy="71177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894955"/>
            <a:ext cx="4247455" cy="3414365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defRPr sz="2200"/>
            </a:lvl1pPr>
            <a:lvl2pPr>
              <a:defRPr sz="2200"/>
            </a:lvl2pPr>
            <a:lvl3pPr>
              <a:buClr>
                <a:schemeClr val="accent6"/>
              </a:buCl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Etelä-Savon elinikäisen oppimisen ja ohjauksen  sekä nuorisotakuun strategia 2013 – 2016 ja toiminta 2014, Tuija Toivakainen 27.1.2014</a:t>
            </a:r>
            <a:endParaRPr lang="fi-FI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>
          <a:xfrm>
            <a:off x="7772350" y="6381328"/>
            <a:ext cx="400050" cy="360040"/>
          </a:xfrm>
        </p:spPr>
        <p:txBody>
          <a:bodyPr/>
          <a:lstStyle/>
          <a:p>
            <a:fld id="{4644F606-9E59-44A4-9C1B-318877967A1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5_ Otsikko ja kaksi erikokoista  sisältölokero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51520" y="1268760"/>
            <a:ext cx="4032448" cy="792088"/>
          </a:xfrm>
          <a:prstGeom prst="rect">
            <a:avLst/>
          </a:prstGeom>
        </p:spPr>
        <p:txBody>
          <a:bodyPr anchor="b"/>
          <a:lstStyle>
            <a:lvl1pPr algn="l">
              <a:defRPr sz="2200" b="0">
                <a:solidFill>
                  <a:schemeClr val="tx1"/>
                </a:solidFill>
              </a:defRPr>
            </a:lvl1pPr>
          </a:lstStyle>
          <a:p>
            <a:r>
              <a:rPr lang="fi-FI" noProof="0" smtClean="0"/>
              <a:t>Muokkaa perustyyl. napsautt.</a:t>
            </a:r>
            <a:endParaRPr lang="fi-FI" noProof="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572000" y="404665"/>
            <a:ext cx="4320480" cy="576064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defRPr sz="2200"/>
            </a:lvl1pPr>
            <a:lvl2pPr>
              <a:defRPr sz="2200"/>
            </a:lvl2pPr>
            <a:lvl3pPr>
              <a:buClr>
                <a:schemeClr val="accent6"/>
              </a:buClr>
              <a:defRPr sz="1800"/>
            </a:lvl3pPr>
            <a:lvl4pPr>
              <a:defRPr sz="18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251520" y="2204864"/>
            <a:ext cx="4032448" cy="396044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Etelä-Savon elinikäisen oppimisen ja ohjauksen  sekä nuorisotakuun strategia 2013 – 2016 ja toiminta 2014, Tuija Toivakainen 27.1.2014</a:t>
            </a:r>
            <a:endParaRPr lang="fi-FI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>
          <a:xfrm>
            <a:off x="7772350" y="6381328"/>
            <a:ext cx="400050" cy="360040"/>
          </a:xfrm>
        </p:spPr>
        <p:txBody>
          <a:bodyPr/>
          <a:lstStyle/>
          <a:p>
            <a:fld id="{4644F606-9E59-44A4-9C1B-318877967A1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_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Etelä-Savon elinikäisen oppimisen ja ohjauksen  sekä nuorisotakuun strategia 2013 – 2016 ja toiminta 2014, Tuija Toivakainen 27.1.2014</a:t>
            </a:r>
            <a:endParaRPr lang="fi-FI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>
          <a:xfrm>
            <a:off x="7772350" y="6381328"/>
            <a:ext cx="400050" cy="360040"/>
          </a:xfrm>
        </p:spPr>
        <p:txBody>
          <a:bodyPr/>
          <a:lstStyle/>
          <a:p>
            <a:fld id="{4644F606-9E59-44A4-9C1B-318877967A1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oitusdia_orans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981075"/>
            <a:ext cx="9144000" cy="587692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  <p:pic>
        <p:nvPicPr>
          <p:cNvPr id="11" name="Bildobjekt 9" descr="logon_sipuli2_vit.png"/>
          <p:cNvPicPr>
            <a:picLocks noChangeAspect="1"/>
          </p:cNvPicPr>
          <p:nvPr userDrawn="1"/>
        </p:nvPicPr>
        <p:blipFill>
          <a:blip r:embed="rId2" cstate="print"/>
          <a:srcRect l="504" r="57983"/>
          <a:stretch>
            <a:fillRect/>
          </a:stretch>
        </p:blipFill>
        <p:spPr bwMode="auto">
          <a:xfrm>
            <a:off x="7292718" y="1556792"/>
            <a:ext cx="1851282" cy="4727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Otsikko 6"/>
          <p:cNvSpPr>
            <a:spLocks noGrp="1"/>
          </p:cNvSpPr>
          <p:nvPr>
            <p:ph type="title"/>
          </p:nvPr>
        </p:nvSpPr>
        <p:spPr>
          <a:xfrm>
            <a:off x="683568" y="2924944"/>
            <a:ext cx="5976664" cy="1656184"/>
          </a:xfrm>
          <a:prstGeom prst="rect">
            <a:avLst/>
          </a:prstGeom>
        </p:spPr>
        <p:txBody>
          <a:bodyPr/>
          <a:lstStyle>
            <a:lvl1pPr algn="ctr"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7" name="Tekstin paikkamerkki 16"/>
          <p:cNvSpPr>
            <a:spLocks noGrp="1"/>
          </p:cNvSpPr>
          <p:nvPr>
            <p:ph type="body" sz="quarter" idx="10"/>
          </p:nvPr>
        </p:nvSpPr>
        <p:spPr>
          <a:xfrm>
            <a:off x="683568" y="4581128"/>
            <a:ext cx="5976664" cy="1440160"/>
          </a:xfrm>
          <a:prstGeom prst="rect">
            <a:avLst/>
          </a:prstGeom>
        </p:spPr>
        <p:txBody>
          <a:bodyPr/>
          <a:lstStyle>
            <a:lvl1pPr algn="ctr">
              <a:buClr>
                <a:schemeClr val="accent6"/>
              </a:buClr>
              <a:buFont typeface="Wingdings" pitchFamily="2" charset="2"/>
              <a:buNone/>
              <a:defRPr sz="24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2" name="Platshållare för datum 3"/>
          <p:cNvSpPr>
            <a:spLocks noGrp="1"/>
          </p:cNvSpPr>
          <p:nvPr>
            <p:ph type="dt" sz="half" idx="13"/>
          </p:nvPr>
        </p:nvSpPr>
        <p:spPr>
          <a:xfrm>
            <a:off x="3203848" y="6381328"/>
            <a:ext cx="936104" cy="360040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13" name="Platshållare för sidfot 4"/>
          <p:cNvSpPr>
            <a:spLocks noGrp="1"/>
          </p:cNvSpPr>
          <p:nvPr>
            <p:ph type="ftr" sz="quarter" idx="14"/>
          </p:nvPr>
        </p:nvSpPr>
        <p:spPr>
          <a:xfrm>
            <a:off x="683568" y="6021288"/>
            <a:ext cx="5976664" cy="360040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Etelä-Savon elinikäisen oppimisen ja ohjauksen  sekä nuorisotakuun strategia 2013 – 2016 ja toiminta 2014, Tuija Toivakainen 27.1.2014</a:t>
            </a:r>
            <a:endParaRPr lang="fi-FI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>
          <a:xfrm>
            <a:off x="827584" y="1268760"/>
            <a:ext cx="7776864" cy="642942"/>
          </a:xfrm>
          <a:prstGeom prst="rect">
            <a:avLst/>
          </a:prstGeom>
        </p:spPr>
        <p:txBody>
          <a:bodyPr/>
          <a:lstStyle>
            <a:lvl1pPr>
              <a:defRPr sz="3000" baseline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7" name="Tekstin paikkamerkki 16"/>
          <p:cNvSpPr>
            <a:spLocks noGrp="1"/>
          </p:cNvSpPr>
          <p:nvPr>
            <p:ph type="body" sz="quarter" idx="10"/>
          </p:nvPr>
        </p:nvSpPr>
        <p:spPr>
          <a:xfrm>
            <a:off x="827584" y="2084238"/>
            <a:ext cx="7782694" cy="393705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buFont typeface="Wingdings" pitchFamily="2" charset="2"/>
              <a:buChar char="§"/>
              <a:defRPr sz="2200" baseline="0">
                <a:solidFill>
                  <a:schemeClr val="tx1"/>
                </a:solidFill>
              </a:defRPr>
            </a:lvl1pPr>
            <a:lvl2pPr>
              <a:buNone/>
              <a:defRPr sz="2200"/>
            </a:lvl2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ian numeron paikkamerkki 9"/>
          <p:cNvSpPr>
            <a:spLocks noGrp="1"/>
          </p:cNvSpPr>
          <p:nvPr>
            <p:ph type="sldNum" sz="quarter" idx="11"/>
          </p:nvPr>
        </p:nvSpPr>
        <p:spPr>
          <a:xfrm>
            <a:off x="7740352" y="6356350"/>
            <a:ext cx="40005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9" name="Platshållare för sidfot 4"/>
          <p:cNvSpPr>
            <a:spLocks noGrp="1"/>
          </p:cNvSpPr>
          <p:nvPr>
            <p:ph type="ftr" sz="quarter" idx="14"/>
          </p:nvPr>
        </p:nvSpPr>
        <p:spPr>
          <a:xfrm>
            <a:off x="251520" y="6357938"/>
            <a:ext cx="6357937" cy="365125"/>
          </a:xfrm>
        </p:spPr>
        <p:txBody>
          <a:bodyPr/>
          <a:lstStyle/>
          <a:p>
            <a:r>
              <a:rPr lang="fi-FI" smtClean="0"/>
              <a:t>Etelä-Savon elinikäisen oppimisen ja ohjauksen  sekä nuorisotakuun strategia 2013 – 2016 ja toiminta 2014, Tuija Toivakainen 27.1.2014</a:t>
            </a:r>
            <a:endParaRPr lang="fi-FI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tsikko ja sisältö hankelogoi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>
          <a:xfrm>
            <a:off x="827584" y="1268760"/>
            <a:ext cx="7776864" cy="642942"/>
          </a:xfrm>
          <a:prstGeom prst="rect">
            <a:avLst/>
          </a:prstGeom>
        </p:spPr>
        <p:txBody>
          <a:bodyPr/>
          <a:lstStyle>
            <a:lvl1pPr>
              <a:defRPr lang="fi-FI" sz="3000" dirty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7" name="Tekstin paikkamerkki 16"/>
          <p:cNvSpPr>
            <a:spLocks noGrp="1"/>
          </p:cNvSpPr>
          <p:nvPr>
            <p:ph type="body" sz="quarter" idx="10"/>
          </p:nvPr>
        </p:nvSpPr>
        <p:spPr>
          <a:xfrm>
            <a:off x="827584" y="2084238"/>
            <a:ext cx="7782694" cy="393705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buFont typeface="Wingdings" pitchFamily="2" charset="2"/>
              <a:buChar char="§"/>
              <a:defRPr sz="2200" baseline="0">
                <a:solidFill>
                  <a:schemeClr val="tx1"/>
                </a:solidFill>
              </a:defRPr>
            </a:lvl1pPr>
            <a:lvl2pPr>
              <a:buNone/>
              <a:defRPr sz="2200"/>
            </a:lvl2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ian numeron paikkamerkki 9"/>
          <p:cNvSpPr>
            <a:spLocks noGrp="1"/>
          </p:cNvSpPr>
          <p:nvPr>
            <p:ph type="sldNum" sz="quarter" idx="11"/>
          </p:nvPr>
        </p:nvSpPr>
        <p:spPr>
          <a:xfrm>
            <a:off x="7740352" y="6381328"/>
            <a:ext cx="40005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9" name="Platshållare för sidfot 4"/>
          <p:cNvSpPr>
            <a:spLocks noGrp="1"/>
          </p:cNvSpPr>
          <p:nvPr>
            <p:ph type="ftr" sz="quarter" idx="14"/>
          </p:nvPr>
        </p:nvSpPr>
        <p:spPr>
          <a:xfrm>
            <a:off x="251520" y="6357938"/>
            <a:ext cx="6357937" cy="365125"/>
          </a:xfrm>
        </p:spPr>
        <p:txBody>
          <a:bodyPr/>
          <a:lstStyle/>
          <a:p>
            <a:r>
              <a:rPr lang="fi-FI" smtClean="0"/>
              <a:t>Etelä-Savon elinikäisen oppimisen ja ohjauksen  sekä nuorisotakuun strategia 2013 – 2016 ja toiminta 2014, Tuija Toivakainen 27.1.2014</a:t>
            </a:r>
            <a:endParaRPr lang="fi-FI" dirty="0"/>
          </a:p>
        </p:txBody>
      </p:sp>
      <p:pic>
        <p:nvPicPr>
          <p:cNvPr id="10" name="Kuva 11" descr="sosiaali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16278" y="260350"/>
            <a:ext cx="903287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Kuva 12" descr="vipuvoimaaEU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68803" y="260350"/>
            <a:ext cx="1163637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Otsikko ja sisältö_ilman logo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>
          <a:xfrm>
            <a:off x="611560" y="548680"/>
            <a:ext cx="7776864" cy="648072"/>
          </a:xfrm>
          <a:prstGeom prst="rect">
            <a:avLst/>
          </a:prstGeom>
        </p:spPr>
        <p:txBody>
          <a:bodyPr/>
          <a:lstStyle>
            <a:lvl1pPr>
              <a:defRPr sz="3000" baseline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7" name="Tekstin paikkamerkki 16"/>
          <p:cNvSpPr>
            <a:spLocks noGrp="1"/>
          </p:cNvSpPr>
          <p:nvPr>
            <p:ph type="body" sz="quarter" idx="10"/>
          </p:nvPr>
        </p:nvSpPr>
        <p:spPr>
          <a:xfrm>
            <a:off x="611560" y="1556792"/>
            <a:ext cx="7782694" cy="4536504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buFont typeface="Wingdings" pitchFamily="2" charset="2"/>
              <a:buChar char="§"/>
              <a:defRPr sz="2200" baseline="0">
                <a:solidFill>
                  <a:schemeClr val="tx1"/>
                </a:solidFill>
              </a:defRPr>
            </a:lvl1pPr>
            <a:lvl2pPr>
              <a:buNone/>
              <a:defRPr sz="2200"/>
            </a:lvl2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ian numeron paikkamerkki 9"/>
          <p:cNvSpPr>
            <a:spLocks noGrp="1"/>
          </p:cNvSpPr>
          <p:nvPr>
            <p:ph type="sldNum" sz="quarter" idx="11"/>
          </p:nvPr>
        </p:nvSpPr>
        <p:spPr>
          <a:xfrm>
            <a:off x="7740352" y="6381328"/>
            <a:ext cx="40005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9" name="Platshållare för sidfot 4"/>
          <p:cNvSpPr>
            <a:spLocks noGrp="1"/>
          </p:cNvSpPr>
          <p:nvPr>
            <p:ph type="ftr" sz="quarter" idx="14"/>
          </p:nvPr>
        </p:nvSpPr>
        <p:spPr>
          <a:xfrm>
            <a:off x="251520" y="6357938"/>
            <a:ext cx="6357937" cy="365125"/>
          </a:xfrm>
        </p:spPr>
        <p:txBody>
          <a:bodyPr/>
          <a:lstStyle/>
          <a:p>
            <a:r>
              <a:rPr lang="fi-FI" smtClean="0"/>
              <a:t>Etelä-Savon elinikäisen oppimisen ja ohjauksen  sekä nuorisotakuun strategia 2013 – 2016 ja toiminta 2014, Tuija Toivakainen 27.1.2014</a:t>
            </a:r>
            <a:endParaRPr lang="fi-FI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otsikko ja sisältö_keskitet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827584" y="1988840"/>
            <a:ext cx="7344816" cy="1470025"/>
          </a:xfrm>
          <a:prstGeom prst="rect">
            <a:avLst/>
          </a:prstGeom>
        </p:spPr>
        <p:txBody>
          <a:bodyPr/>
          <a:lstStyle>
            <a:lvl1pPr algn="ctr">
              <a:defRPr sz="300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827584" y="3886200"/>
            <a:ext cx="7344816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 dirty="0" smtClean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Etelä-Savon elinikäisen oppimisen ja ohjauksen  sekä nuorisotakuun strategia 2013 – 2016 ja toiminta 2014, Tuija Toivakainen 27.1.2014</a:t>
            </a:r>
            <a:endParaRPr lang="fi-FI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7740352" y="6381328"/>
            <a:ext cx="400050" cy="360040"/>
          </a:xfrm>
        </p:spPr>
        <p:txBody>
          <a:bodyPr/>
          <a:lstStyle/>
          <a:p>
            <a:fld id="{4644F606-9E59-44A4-9C1B-318877967A10}" type="slidenum">
              <a:rPr lang="fi-FI" smtClean="0"/>
              <a:pPr/>
              <a:t>‹#›</a:t>
            </a:fld>
            <a:endParaRPr lang="fi-FI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Vain iso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27584" y="1268760"/>
            <a:ext cx="7992888" cy="446449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Etelä-Savon elinikäisen oppimisen ja ohjauksen  sekä nuorisotakuun strategia 2013 – 2016 ja toiminta 2014, Tuija Toivakainen 27.1.2014</a:t>
            </a:r>
            <a:endParaRPr lang="fi-FI"/>
          </a:p>
        </p:txBody>
      </p:sp>
      <p:sp>
        <p:nvSpPr>
          <p:cNvPr id="7" name="Dian numeron paikkamerkki 9"/>
          <p:cNvSpPr>
            <a:spLocks noGrp="1"/>
          </p:cNvSpPr>
          <p:nvPr>
            <p:ph type="sldNum" sz="quarter" idx="12"/>
          </p:nvPr>
        </p:nvSpPr>
        <p:spPr>
          <a:xfrm>
            <a:off x="7740352" y="6381328"/>
            <a:ext cx="40005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Otsikko ja sisältö elementillä_sin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/>
          <p:cNvSpPr/>
          <p:nvPr/>
        </p:nvSpPr>
        <p:spPr>
          <a:xfrm>
            <a:off x="8100392" y="0"/>
            <a:ext cx="10436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  <p:pic>
        <p:nvPicPr>
          <p:cNvPr id="12" name="Bildobjekt 5" descr="logon_sipuli2_vit.png"/>
          <p:cNvPicPr>
            <a:picLocks noChangeAspect="1"/>
          </p:cNvPicPr>
          <p:nvPr/>
        </p:nvPicPr>
        <p:blipFill>
          <a:blip r:embed="rId2" cstate="print"/>
          <a:srcRect l="33112" r="34585"/>
          <a:stretch>
            <a:fillRect/>
          </a:stretch>
        </p:blipFill>
        <p:spPr bwMode="auto">
          <a:xfrm>
            <a:off x="8100392" y="3319463"/>
            <a:ext cx="1043608" cy="342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Otsikko 6"/>
          <p:cNvSpPr>
            <a:spLocks noGrp="1"/>
          </p:cNvSpPr>
          <p:nvPr userDrawn="1">
            <p:ph type="title"/>
          </p:nvPr>
        </p:nvSpPr>
        <p:spPr>
          <a:xfrm>
            <a:off x="827584" y="1268760"/>
            <a:ext cx="6624736" cy="648072"/>
          </a:xfrm>
          <a:prstGeom prst="rect">
            <a:avLst/>
          </a:prstGeom>
        </p:spPr>
        <p:txBody>
          <a:bodyPr/>
          <a:lstStyle>
            <a:lvl1pPr>
              <a:defRPr sz="3000" baseline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4" name="Dian numeron paikkamerkki 9"/>
          <p:cNvSpPr>
            <a:spLocks noGrp="1"/>
          </p:cNvSpPr>
          <p:nvPr userDrawn="1">
            <p:ph type="sldNum" sz="quarter" idx="11"/>
          </p:nvPr>
        </p:nvSpPr>
        <p:spPr>
          <a:xfrm>
            <a:off x="7700342" y="6381328"/>
            <a:ext cx="40005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9" name="Platshållare för sidfot 4"/>
          <p:cNvSpPr>
            <a:spLocks noGrp="1"/>
          </p:cNvSpPr>
          <p:nvPr userDrawn="1">
            <p:ph type="ftr" sz="quarter" idx="14"/>
          </p:nvPr>
        </p:nvSpPr>
        <p:spPr>
          <a:xfrm>
            <a:off x="251520" y="6357938"/>
            <a:ext cx="6357937" cy="365125"/>
          </a:xfrm>
        </p:spPr>
        <p:txBody>
          <a:bodyPr/>
          <a:lstStyle/>
          <a:p>
            <a:r>
              <a:rPr lang="fi-FI" smtClean="0"/>
              <a:t>Etelä-Savon elinikäisen oppimisen ja ohjauksen  sekä nuorisotakuun strategia 2013 – 2016 ja toiminta 2014, Tuija Toivakainen 27.1.2014</a:t>
            </a:r>
            <a:endParaRPr lang="fi-FI" dirty="0"/>
          </a:p>
        </p:txBody>
      </p:sp>
      <p:sp>
        <p:nvSpPr>
          <p:cNvPr id="8" name="Tekstin paikkamerkki 16"/>
          <p:cNvSpPr>
            <a:spLocks noGrp="1"/>
          </p:cNvSpPr>
          <p:nvPr>
            <p:ph type="body" sz="quarter" idx="10"/>
          </p:nvPr>
        </p:nvSpPr>
        <p:spPr>
          <a:xfrm>
            <a:off x="827584" y="2084238"/>
            <a:ext cx="6624736" cy="393705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buFont typeface="Wingdings" pitchFamily="2" charset="2"/>
              <a:buChar char="§"/>
              <a:defRPr sz="2200" baseline="0">
                <a:solidFill>
                  <a:schemeClr val="tx1"/>
                </a:solidFill>
              </a:defRPr>
            </a:lvl1pPr>
            <a:lvl2pPr>
              <a:buNone/>
              <a:defRPr sz="2200"/>
            </a:lvl2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01" name="Text Box 9"/>
          <p:cNvSpPr txBox="1">
            <a:spLocks noChangeArrowheads="1"/>
          </p:cNvSpPr>
          <p:nvPr/>
        </p:nvSpPr>
        <p:spPr bwMode="auto">
          <a:xfrm>
            <a:off x="323850" y="6021388"/>
            <a:ext cx="1944688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fi-FI">
              <a:cs typeface="+mn-cs"/>
            </a:endParaRP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2"/>
          </p:nvPr>
        </p:nvSpPr>
        <p:spPr>
          <a:xfrm>
            <a:off x="6713538" y="6357938"/>
            <a:ext cx="8107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 dirty="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3"/>
          </p:nvPr>
        </p:nvSpPr>
        <p:spPr>
          <a:xfrm>
            <a:off x="284163" y="6357938"/>
            <a:ext cx="635793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 smtClean="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r>
              <a:rPr lang="fi-FI" smtClean="0"/>
              <a:t>Etelä-Savon elinikäisen oppimisen ja ohjauksen  sekä nuorisotakuun strategia 2013 – 2016 ja toiminta 2014, Tuija Toivakainen 27.1.2014</a:t>
            </a:r>
            <a:endParaRPr lang="fi-FI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4"/>
          </p:nvPr>
        </p:nvSpPr>
        <p:spPr>
          <a:xfrm>
            <a:off x="7740352" y="6381328"/>
            <a:ext cx="400050" cy="36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aseline="0" smtClean="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fld id="{1F70512E-3501-4C97-9457-F6C16E24E41E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pic>
        <p:nvPicPr>
          <p:cNvPr id="8" name="Kuva 7" descr="ELY_LB01_FiSvEn_3L_B3___RGB_tresprak.jpg"/>
          <p:cNvPicPr>
            <a:picLocks noChangeAspect="1"/>
          </p:cNvPicPr>
          <p:nvPr/>
        </p:nvPicPr>
        <p:blipFill>
          <a:blip r:embed="rId24" cstate="print"/>
          <a:stretch>
            <a:fillRect/>
          </a:stretch>
        </p:blipFill>
        <p:spPr>
          <a:xfrm>
            <a:off x="179512" y="116632"/>
            <a:ext cx="4055487" cy="86409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748" r:id="rId2"/>
    <p:sldLayoutId id="2147483749" r:id="rId3"/>
    <p:sldLayoutId id="2147483735" r:id="rId4"/>
    <p:sldLayoutId id="2147483750" r:id="rId5"/>
    <p:sldLayoutId id="2147483736" r:id="rId6"/>
    <p:sldLayoutId id="2147483734" r:id="rId7"/>
    <p:sldLayoutId id="2147483725" r:id="rId8"/>
    <p:sldLayoutId id="2147483738" r:id="rId9"/>
    <p:sldLayoutId id="2147483739" r:id="rId10"/>
    <p:sldLayoutId id="2147483740" r:id="rId11"/>
    <p:sldLayoutId id="2147483742" r:id="rId12"/>
    <p:sldLayoutId id="2147483743" r:id="rId13"/>
    <p:sldLayoutId id="2147483744" r:id="rId14"/>
    <p:sldLayoutId id="2147483745" r:id="rId15"/>
    <p:sldLayoutId id="2147483728" r:id="rId16"/>
    <p:sldLayoutId id="2147483737" r:id="rId17"/>
    <p:sldLayoutId id="2147483721" r:id="rId18"/>
    <p:sldLayoutId id="2147483723" r:id="rId19"/>
    <p:sldLayoutId id="2147483724" r:id="rId20"/>
    <p:sldLayoutId id="2147483727" r:id="rId21"/>
    <p:sldLayoutId id="2147483726" r:id="rId22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50000"/>
        <a:buFont typeface="Wingdings" pitchFamily="2" charset="2"/>
        <a:buChar char="§"/>
        <a:defRPr sz="26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150000"/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15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15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15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15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15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2.xml"/><Relationship Id="rId6" Type="http://schemas.openxmlformats.org/officeDocument/2006/relationships/image" Target="../media/image12.png"/><Relationship Id="rId11" Type="http://schemas.openxmlformats.org/officeDocument/2006/relationships/image" Target="../media/image17.png"/><Relationship Id="rId5" Type="http://schemas.openxmlformats.org/officeDocument/2006/relationships/image" Target="../media/image11.png"/><Relationship Id="rId10" Type="http://schemas.openxmlformats.org/officeDocument/2006/relationships/image" Target="../media/image16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Etelä-Savon elinikäisen oppimisen ja ohjauksen  sekä nuorisotakuun strategia 2013 – 2016 ja toiminta 2014, Tuija Toivakainen 27.1.2014</a:t>
            </a:r>
            <a:endParaRPr lang="fi-FI" dirty="0"/>
          </a:p>
        </p:txBody>
      </p:sp>
      <p:pic>
        <p:nvPicPr>
          <p:cNvPr id="3" name="Kuva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245" cy="6857434"/>
          </a:xfrm>
          <a:prstGeom prst="rect">
            <a:avLst/>
          </a:prstGeom>
        </p:spPr>
      </p:pic>
      <p:sp>
        <p:nvSpPr>
          <p:cNvPr id="4" name="Tekstiruutu 3"/>
          <p:cNvSpPr txBox="1"/>
          <p:nvPr/>
        </p:nvSpPr>
        <p:spPr>
          <a:xfrm>
            <a:off x="329439" y="260648"/>
            <a:ext cx="744593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i-FI" sz="280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</a:rPr>
              <a:t>Tapahtumia Etelä-Savossa </a:t>
            </a:r>
            <a:r>
              <a:rPr lang="fi-FI" sz="280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</a:rPr>
              <a:t>2015</a:t>
            </a:r>
            <a:endParaRPr lang="fi-FI" sz="2800" dirty="0" smtClean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anose="020B0A04020102020204" pitchFamily="34" charset="0"/>
            </a:endParaRPr>
          </a:p>
          <a:p>
            <a:pPr lvl="0"/>
            <a:r>
              <a:rPr lang="fi-FI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</a:rPr>
              <a:t>Elinikäinen oppiminen </a:t>
            </a:r>
            <a:r>
              <a:rPr lang="fi-FI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</a:rPr>
              <a:t>ja nuorisotakuu</a:t>
            </a:r>
          </a:p>
          <a:p>
            <a:pPr lvl="0"/>
            <a:endParaRPr lang="fi-FI" dirty="0" smtClean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anose="020B0A04020102020204" pitchFamily="34" charset="0"/>
            </a:endParaRPr>
          </a:p>
          <a:p>
            <a:pPr lvl="0"/>
            <a:r>
              <a:rPr lang="fi-FI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</a:rPr>
              <a:t>Kalenteri https</a:t>
            </a:r>
            <a:r>
              <a:rPr lang="fi-FI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</a:rPr>
              <a:t>://peda.net/hankkeet/eejn</a:t>
            </a:r>
            <a:endParaRPr lang="fi-FI" dirty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anose="020B0A04020102020204" pitchFamily="34" charset="0"/>
            </a:endParaRPr>
          </a:p>
          <a:p>
            <a:endParaRPr lang="fi-FI" dirty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50" name="Tekstiruutu 49"/>
          <p:cNvSpPr txBox="1"/>
          <p:nvPr/>
        </p:nvSpPr>
        <p:spPr>
          <a:xfrm>
            <a:off x="4708023" y="2647056"/>
            <a:ext cx="11627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fi-FI" sz="1000" b="1" dirty="0" smtClean="0"/>
          </a:p>
        </p:txBody>
      </p:sp>
      <p:pic>
        <p:nvPicPr>
          <p:cNvPr id="70" name="Kuva 6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rot="-300000">
            <a:off x="1440693" y="4560090"/>
            <a:ext cx="139594" cy="856177"/>
          </a:xfrm>
          <a:prstGeom prst="rect">
            <a:avLst/>
          </a:prstGeom>
        </p:spPr>
      </p:pic>
      <p:pic>
        <p:nvPicPr>
          <p:cNvPr id="74" name="Kuva 7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rot="-300000">
            <a:off x="3092534" y="3144901"/>
            <a:ext cx="123229" cy="755805"/>
          </a:xfrm>
          <a:prstGeom prst="rect">
            <a:avLst/>
          </a:prstGeom>
        </p:spPr>
      </p:pic>
      <p:pic>
        <p:nvPicPr>
          <p:cNvPr id="75" name="Kuva 7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rot="180000">
            <a:off x="4518717" y="3071465"/>
            <a:ext cx="114558" cy="718588"/>
          </a:xfrm>
          <a:prstGeom prst="rect">
            <a:avLst/>
          </a:prstGeom>
        </p:spPr>
      </p:pic>
      <p:pic>
        <p:nvPicPr>
          <p:cNvPr id="76" name="Kuva 7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rot="-300000">
            <a:off x="5106129" y="2784544"/>
            <a:ext cx="113324" cy="695057"/>
          </a:xfrm>
          <a:prstGeom prst="rect">
            <a:avLst/>
          </a:prstGeom>
        </p:spPr>
      </p:pic>
      <p:pic>
        <p:nvPicPr>
          <p:cNvPr id="77" name="Kuva 7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rot="180000">
            <a:off x="8770775" y="2351865"/>
            <a:ext cx="136492" cy="856177"/>
          </a:xfrm>
          <a:prstGeom prst="rect">
            <a:avLst/>
          </a:prstGeom>
        </p:spPr>
      </p:pic>
      <p:pic>
        <p:nvPicPr>
          <p:cNvPr id="78" name="Kuva 7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rot="-300000">
            <a:off x="5977446" y="5809749"/>
            <a:ext cx="140529" cy="861912"/>
          </a:xfrm>
          <a:prstGeom prst="rect">
            <a:avLst/>
          </a:prstGeom>
        </p:spPr>
      </p:pic>
      <p:pic>
        <p:nvPicPr>
          <p:cNvPr id="79" name="Kuva 7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rot="180000">
            <a:off x="6250644" y="4872164"/>
            <a:ext cx="137406" cy="861910"/>
          </a:xfrm>
          <a:prstGeom prst="rect">
            <a:avLst/>
          </a:prstGeom>
        </p:spPr>
      </p:pic>
      <p:sp>
        <p:nvSpPr>
          <p:cNvPr id="82" name="Tekstiruutu 81"/>
          <p:cNvSpPr txBox="1"/>
          <p:nvPr/>
        </p:nvSpPr>
        <p:spPr>
          <a:xfrm rot="5400000">
            <a:off x="7256324" y="4664582"/>
            <a:ext cx="355070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r"/>
            <a:r>
              <a:rPr lang="fi-FI" sz="800" dirty="0" smtClean="0"/>
              <a:t>Kuvat: Martti </a:t>
            </a:r>
            <a:r>
              <a:rPr lang="fi-FI" sz="800" dirty="0" smtClean="0"/>
              <a:t>Hänninen ja </a:t>
            </a:r>
            <a:r>
              <a:rPr lang="fi-FI" sz="800" dirty="0" err="1" smtClean="0"/>
              <a:t>Kixit</a:t>
            </a:r>
            <a:r>
              <a:rPr lang="fi-FI" sz="800" dirty="0" smtClean="0"/>
              <a:t> Oy, </a:t>
            </a:r>
            <a:r>
              <a:rPr lang="fi-FI" sz="800" dirty="0" err="1" smtClean="0"/>
              <a:t>Heleen</a:t>
            </a:r>
            <a:r>
              <a:rPr lang="fi-FI" sz="800" dirty="0" smtClean="0"/>
              <a:t> Paukkunen</a:t>
            </a:r>
            <a:endParaRPr lang="fi-FI" sz="800" dirty="0"/>
          </a:p>
        </p:txBody>
      </p:sp>
      <p:sp>
        <p:nvSpPr>
          <p:cNvPr id="7" name="Tekstiruutu 6"/>
          <p:cNvSpPr txBox="1"/>
          <p:nvPr/>
        </p:nvSpPr>
        <p:spPr>
          <a:xfrm>
            <a:off x="251520" y="5085184"/>
            <a:ext cx="2304256" cy="938719"/>
          </a:xfrm>
          <a:prstGeom prst="rect">
            <a:avLst/>
          </a:prstGeom>
          <a:solidFill>
            <a:srgbClr val="FFFFFF">
              <a:alpha val="89804"/>
            </a:srgb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fi-FI" sz="1100" dirty="0" smtClean="0"/>
              <a:t>Kuntien tapaamiset tammi-maaliskuussa: nuorten ohjausverkostot, ELO, Ohjaamo sekä </a:t>
            </a:r>
            <a:r>
              <a:rPr lang="fi-FI" sz="1100" dirty="0" err="1" smtClean="0"/>
              <a:t>TE-toimiston</a:t>
            </a:r>
            <a:r>
              <a:rPr lang="fi-FI" sz="1100" dirty="0" smtClean="0"/>
              <a:t> palvelut ja yritysvierailut</a:t>
            </a:r>
            <a:endParaRPr lang="fi-FI" sz="1100" dirty="0"/>
          </a:p>
        </p:txBody>
      </p:sp>
      <p:sp>
        <p:nvSpPr>
          <p:cNvPr id="84" name="Tekstiruutu 83"/>
          <p:cNvSpPr txBox="1"/>
          <p:nvPr/>
        </p:nvSpPr>
        <p:spPr>
          <a:xfrm>
            <a:off x="2051720" y="4077072"/>
            <a:ext cx="2304256" cy="461665"/>
          </a:xfrm>
          <a:prstGeom prst="rect">
            <a:avLst/>
          </a:prstGeom>
          <a:solidFill>
            <a:srgbClr val="FFFFFF">
              <a:alpha val="89804"/>
            </a:srgb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fi-FI" sz="1200" dirty="0" smtClean="0"/>
              <a:t>Tukiverkostoon yhdessä 5. ja 26.3.</a:t>
            </a:r>
            <a:endParaRPr lang="fi-FI" sz="1200" dirty="0"/>
          </a:p>
        </p:txBody>
      </p:sp>
      <p:sp>
        <p:nvSpPr>
          <p:cNvPr id="86" name="Tekstiruutu 85"/>
          <p:cNvSpPr txBox="1"/>
          <p:nvPr/>
        </p:nvSpPr>
        <p:spPr>
          <a:xfrm>
            <a:off x="3635896" y="6309320"/>
            <a:ext cx="2304256" cy="307777"/>
          </a:xfrm>
          <a:prstGeom prst="rect">
            <a:avLst/>
          </a:prstGeom>
          <a:solidFill>
            <a:srgbClr val="FFFFFF">
              <a:alpha val="89804"/>
            </a:srgb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fi-FI" sz="1400" dirty="0" smtClean="0"/>
              <a:t>Kohti Ohjaamoa 2,  13.1.</a:t>
            </a:r>
            <a:endParaRPr lang="fi-FI" sz="1400" dirty="0"/>
          </a:p>
        </p:txBody>
      </p:sp>
      <p:sp>
        <p:nvSpPr>
          <p:cNvPr id="88" name="Tekstiruutu 87"/>
          <p:cNvSpPr txBox="1"/>
          <p:nvPr/>
        </p:nvSpPr>
        <p:spPr>
          <a:xfrm>
            <a:off x="179512" y="3212976"/>
            <a:ext cx="2304256" cy="307777"/>
          </a:xfrm>
          <a:prstGeom prst="rect">
            <a:avLst/>
          </a:prstGeom>
          <a:solidFill>
            <a:srgbClr val="FFFFFF">
              <a:alpha val="89804"/>
            </a:srgb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fi-FI" sz="1400" dirty="0" smtClean="0"/>
              <a:t>ISO ELO 21.4.</a:t>
            </a:r>
            <a:endParaRPr lang="fi-FI" sz="1400" dirty="0"/>
          </a:p>
        </p:txBody>
      </p:sp>
      <p:sp>
        <p:nvSpPr>
          <p:cNvPr id="89" name="Tekstiruutu 88"/>
          <p:cNvSpPr txBox="1"/>
          <p:nvPr/>
        </p:nvSpPr>
        <p:spPr>
          <a:xfrm>
            <a:off x="539552" y="3717032"/>
            <a:ext cx="2304256" cy="307777"/>
          </a:xfrm>
          <a:prstGeom prst="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i-FI" sz="1400" dirty="0" smtClean="0"/>
              <a:t>Ohjaamo-ryhmä</a:t>
            </a:r>
            <a:endParaRPr lang="fi-FI" sz="1400" dirty="0"/>
          </a:p>
        </p:txBody>
      </p:sp>
      <p:pic>
        <p:nvPicPr>
          <p:cNvPr id="90" name="Kuva 8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5661248"/>
            <a:ext cx="1648723" cy="776005"/>
          </a:xfrm>
          <a:prstGeom prst="rect">
            <a:avLst/>
          </a:prstGeom>
        </p:spPr>
      </p:pic>
      <p:sp>
        <p:nvSpPr>
          <p:cNvPr id="91" name="Tekstiruutu 90"/>
          <p:cNvSpPr txBox="1"/>
          <p:nvPr/>
        </p:nvSpPr>
        <p:spPr>
          <a:xfrm>
            <a:off x="2051720" y="5949280"/>
            <a:ext cx="2304256" cy="276999"/>
          </a:xfrm>
          <a:prstGeom prst="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i-FI" sz="1200" dirty="0" smtClean="0"/>
              <a:t>Tukiverkostoon yhdessä 29.1.</a:t>
            </a:r>
            <a:endParaRPr lang="fi-FI" sz="1200" dirty="0"/>
          </a:p>
        </p:txBody>
      </p:sp>
      <p:sp>
        <p:nvSpPr>
          <p:cNvPr id="21" name="Tekstiruutu 88"/>
          <p:cNvSpPr txBox="1"/>
          <p:nvPr/>
        </p:nvSpPr>
        <p:spPr>
          <a:xfrm>
            <a:off x="755576" y="4653136"/>
            <a:ext cx="2304256" cy="307777"/>
          </a:xfrm>
          <a:prstGeom prst="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i-FI" sz="1400" dirty="0" smtClean="0"/>
              <a:t>ISO ELO 16.2.</a:t>
            </a:r>
            <a:endParaRPr lang="fi-FI" sz="1400" dirty="0"/>
          </a:p>
        </p:txBody>
      </p:sp>
      <p:sp>
        <p:nvSpPr>
          <p:cNvPr id="22" name="Tekstiruutu 88"/>
          <p:cNvSpPr txBox="1"/>
          <p:nvPr/>
        </p:nvSpPr>
        <p:spPr>
          <a:xfrm>
            <a:off x="2267744" y="2852936"/>
            <a:ext cx="2304256" cy="646331"/>
          </a:xfrm>
          <a:prstGeom prst="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i-FI" sz="1200" dirty="0" smtClean="0"/>
              <a:t>Digitaalinen kaupunkiseikkailu, Elämä on peliä, Yrittäjän päivä, Nuoret ja yrittäjyys</a:t>
            </a:r>
            <a:endParaRPr lang="fi-FI" sz="1200" dirty="0"/>
          </a:p>
        </p:txBody>
      </p:sp>
      <p:sp>
        <p:nvSpPr>
          <p:cNvPr id="23" name="Tekstiruutu 88"/>
          <p:cNvSpPr txBox="1"/>
          <p:nvPr/>
        </p:nvSpPr>
        <p:spPr>
          <a:xfrm>
            <a:off x="2843808" y="4941168"/>
            <a:ext cx="2304256" cy="815608"/>
          </a:xfrm>
          <a:prstGeom prst="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i-FI" sz="1100" dirty="0" smtClean="0"/>
              <a:t>Kesätyöpörssi </a:t>
            </a:r>
            <a:r>
              <a:rPr lang="fi-FI" sz="1100" dirty="0" err="1" smtClean="0"/>
              <a:t>Slinna</a:t>
            </a:r>
            <a:r>
              <a:rPr lang="fi-FI" sz="1100" dirty="0" smtClean="0"/>
              <a:t> 31.1., </a:t>
            </a:r>
            <a:r>
              <a:rPr lang="fi-FI" sz="1100" dirty="0" err="1" smtClean="0"/>
              <a:t>RekryOn</a:t>
            </a:r>
            <a:r>
              <a:rPr lang="fi-FI" sz="1100" dirty="0" smtClean="0"/>
              <a:t> MLI 2. – </a:t>
            </a:r>
            <a:r>
              <a:rPr lang="fi-FI" sz="1100" dirty="0" smtClean="0"/>
              <a:t>6.2., </a:t>
            </a:r>
            <a:r>
              <a:rPr lang="fi-FI" sz="1100" dirty="0" err="1" smtClean="0"/>
              <a:t>Rekrytreffit</a:t>
            </a:r>
            <a:r>
              <a:rPr lang="fi-FI" sz="1100" dirty="0" smtClean="0"/>
              <a:t> </a:t>
            </a:r>
            <a:r>
              <a:rPr lang="fi-FI" sz="1100" dirty="0" err="1" smtClean="0"/>
              <a:t>Pmäki</a:t>
            </a:r>
            <a:r>
              <a:rPr lang="fi-FI" sz="1100" dirty="0" smtClean="0"/>
              <a:t> 10.2.</a:t>
            </a:r>
          </a:p>
          <a:p>
            <a:endParaRPr lang="fi-FI" sz="1400" dirty="0"/>
          </a:p>
        </p:txBody>
      </p:sp>
      <p:sp>
        <p:nvSpPr>
          <p:cNvPr id="24" name="Tekstiruutu 83"/>
          <p:cNvSpPr txBox="1"/>
          <p:nvPr/>
        </p:nvSpPr>
        <p:spPr>
          <a:xfrm>
            <a:off x="5148064" y="4149080"/>
            <a:ext cx="2304256" cy="523220"/>
          </a:xfrm>
          <a:prstGeom prst="rect">
            <a:avLst/>
          </a:prstGeom>
          <a:solidFill>
            <a:srgbClr val="FFFFFF">
              <a:alpha val="89804"/>
            </a:srgb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fi-FI" sz="1400" dirty="0" err="1" smtClean="0"/>
              <a:t>ELO-pelto</a:t>
            </a:r>
            <a:r>
              <a:rPr lang="fi-FI" sz="1400" dirty="0" smtClean="0"/>
              <a:t> ja Nuorten pelto tarpeen mukaan keväällä</a:t>
            </a:r>
            <a:endParaRPr lang="fi-FI" sz="1400" dirty="0"/>
          </a:p>
        </p:txBody>
      </p:sp>
      <p:pic>
        <p:nvPicPr>
          <p:cNvPr id="1026" name="Picture 2" descr="V:\ELY Etelä-Savo\TE-keskus\TYO-yksikkö\TNO_ELO\2014_TNO_ELO\Tavoitteet_ELO_Nuorisotakuu_2014-2016\030314_Kuva_Martti_Hanninen\Aurinko_teksteineen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236296" y="188640"/>
            <a:ext cx="1737384" cy="1008112"/>
          </a:xfrm>
          <a:prstGeom prst="rect">
            <a:avLst/>
          </a:prstGeom>
          <a:noFill/>
        </p:spPr>
      </p:pic>
      <p:pic>
        <p:nvPicPr>
          <p:cNvPr id="26" name="Kuva 2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5733256"/>
            <a:ext cx="1309573" cy="1008112"/>
          </a:xfrm>
          <a:prstGeom prst="rect">
            <a:avLst/>
          </a:prstGeom>
        </p:spPr>
      </p:pic>
      <p:grpSp>
        <p:nvGrpSpPr>
          <p:cNvPr id="27" name="Ryhmä 26"/>
          <p:cNvGrpSpPr/>
          <p:nvPr/>
        </p:nvGrpSpPr>
        <p:grpSpPr>
          <a:xfrm>
            <a:off x="7668344" y="3645024"/>
            <a:ext cx="1080120" cy="1872208"/>
            <a:chOff x="4708023" y="1080065"/>
            <a:chExt cx="1160151" cy="1673859"/>
          </a:xfrm>
        </p:grpSpPr>
        <p:pic>
          <p:nvPicPr>
            <p:cNvPr id="28" name="Kuva 27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53646" y="2469863"/>
              <a:ext cx="599112" cy="284061"/>
            </a:xfrm>
            <a:prstGeom prst="rect">
              <a:avLst/>
            </a:prstGeom>
          </p:spPr>
        </p:pic>
        <p:pic>
          <p:nvPicPr>
            <p:cNvPr id="29" name="Kuva 28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08023" y="1080065"/>
              <a:ext cx="1160151" cy="1556847"/>
            </a:xfrm>
            <a:prstGeom prst="rect">
              <a:avLst/>
            </a:prstGeom>
          </p:spPr>
        </p:pic>
      </p:grpSp>
      <p:pic>
        <p:nvPicPr>
          <p:cNvPr id="30" name="Kuva 29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144" y="2132856"/>
            <a:ext cx="360040" cy="736445"/>
          </a:xfrm>
          <a:prstGeom prst="rect">
            <a:avLst/>
          </a:prstGeom>
        </p:spPr>
      </p:pic>
      <p:sp>
        <p:nvSpPr>
          <p:cNvPr id="31" name="Kuvaselite-ellipsi 32"/>
          <p:cNvSpPr/>
          <p:nvPr/>
        </p:nvSpPr>
        <p:spPr>
          <a:xfrm>
            <a:off x="7164288" y="3501008"/>
            <a:ext cx="1584175" cy="1000342"/>
          </a:xfrm>
          <a:custGeom>
            <a:avLst/>
            <a:gdLst>
              <a:gd name="connsiteX0" fmla="*/ 796324 w 2730222"/>
              <a:gd name="connsiteY0" fmla="*/ 1361678 h 1210380"/>
              <a:gd name="connsiteX1" fmla="*/ 694253 w 2730222"/>
              <a:gd name="connsiteY1" fmla="*/ 1132260 h 1210380"/>
              <a:gd name="connsiteX2" fmla="*/ 778717 w 2730222"/>
              <a:gd name="connsiteY2" fmla="*/ 58679 h 1210380"/>
              <a:gd name="connsiteX3" fmla="*/ 1757870 w 2730222"/>
              <a:gd name="connsiteY3" fmla="*/ 25589 h 1210380"/>
              <a:gd name="connsiteX4" fmla="*/ 2299802 w 2730222"/>
              <a:gd name="connsiteY4" fmla="*/ 1046267 h 1210380"/>
              <a:gd name="connsiteX5" fmla="*/ 1188470 w 2730222"/>
              <a:gd name="connsiteY5" fmla="*/ 1205292 h 1210380"/>
              <a:gd name="connsiteX6" fmla="*/ 796324 w 2730222"/>
              <a:gd name="connsiteY6" fmla="*/ 1361678 h 1210380"/>
              <a:gd name="connsiteX0" fmla="*/ 796345 w 2730920"/>
              <a:gd name="connsiteY0" fmla="*/ 1361678 h 1361678"/>
              <a:gd name="connsiteX1" fmla="*/ 694274 w 2730920"/>
              <a:gd name="connsiteY1" fmla="*/ 1132260 h 1361678"/>
              <a:gd name="connsiteX2" fmla="*/ 778738 w 2730920"/>
              <a:gd name="connsiteY2" fmla="*/ 58679 h 1361678"/>
              <a:gd name="connsiteX3" fmla="*/ 1757891 w 2730920"/>
              <a:gd name="connsiteY3" fmla="*/ 25589 h 1361678"/>
              <a:gd name="connsiteX4" fmla="*/ 2299823 w 2730920"/>
              <a:gd name="connsiteY4" fmla="*/ 1046267 h 1361678"/>
              <a:gd name="connsiteX5" fmla="*/ 1007337 w 2730920"/>
              <a:gd name="connsiteY5" fmla="*/ 1162160 h 1361678"/>
              <a:gd name="connsiteX6" fmla="*/ 796345 w 2730920"/>
              <a:gd name="connsiteY6" fmla="*/ 1361678 h 1361678"/>
              <a:gd name="connsiteX0" fmla="*/ 771483 w 2730920"/>
              <a:gd name="connsiteY0" fmla="*/ 1622398 h 1622398"/>
              <a:gd name="connsiteX1" fmla="*/ 694274 w 2730920"/>
              <a:gd name="connsiteY1" fmla="*/ 1132260 h 1622398"/>
              <a:gd name="connsiteX2" fmla="*/ 778738 w 2730920"/>
              <a:gd name="connsiteY2" fmla="*/ 58679 h 1622398"/>
              <a:gd name="connsiteX3" fmla="*/ 1757891 w 2730920"/>
              <a:gd name="connsiteY3" fmla="*/ 25589 h 1622398"/>
              <a:gd name="connsiteX4" fmla="*/ 2299823 w 2730920"/>
              <a:gd name="connsiteY4" fmla="*/ 1046267 h 1622398"/>
              <a:gd name="connsiteX5" fmla="*/ 1007337 w 2730920"/>
              <a:gd name="connsiteY5" fmla="*/ 1162160 h 1622398"/>
              <a:gd name="connsiteX6" fmla="*/ 771483 w 2730920"/>
              <a:gd name="connsiteY6" fmla="*/ 1622398 h 1622398"/>
              <a:gd name="connsiteX0" fmla="*/ 771483 w 2730920"/>
              <a:gd name="connsiteY0" fmla="*/ 1948297 h 1948297"/>
              <a:gd name="connsiteX1" fmla="*/ 694274 w 2730920"/>
              <a:gd name="connsiteY1" fmla="*/ 1132260 h 1948297"/>
              <a:gd name="connsiteX2" fmla="*/ 778738 w 2730920"/>
              <a:gd name="connsiteY2" fmla="*/ 58679 h 1948297"/>
              <a:gd name="connsiteX3" fmla="*/ 1757891 w 2730920"/>
              <a:gd name="connsiteY3" fmla="*/ 25589 h 1948297"/>
              <a:gd name="connsiteX4" fmla="*/ 2299823 w 2730920"/>
              <a:gd name="connsiteY4" fmla="*/ 1046267 h 1948297"/>
              <a:gd name="connsiteX5" fmla="*/ 1007337 w 2730920"/>
              <a:gd name="connsiteY5" fmla="*/ 1162160 h 1948297"/>
              <a:gd name="connsiteX6" fmla="*/ 771483 w 2730920"/>
              <a:gd name="connsiteY6" fmla="*/ 1948297 h 1948297"/>
              <a:gd name="connsiteX0" fmla="*/ 936305 w 2730920"/>
              <a:gd name="connsiteY0" fmla="*/ 1979578 h 1979578"/>
              <a:gd name="connsiteX1" fmla="*/ 694274 w 2730920"/>
              <a:gd name="connsiteY1" fmla="*/ 1132260 h 1979578"/>
              <a:gd name="connsiteX2" fmla="*/ 778738 w 2730920"/>
              <a:gd name="connsiteY2" fmla="*/ 58679 h 1979578"/>
              <a:gd name="connsiteX3" fmla="*/ 1757891 w 2730920"/>
              <a:gd name="connsiteY3" fmla="*/ 25589 h 1979578"/>
              <a:gd name="connsiteX4" fmla="*/ 2299823 w 2730920"/>
              <a:gd name="connsiteY4" fmla="*/ 1046267 h 1979578"/>
              <a:gd name="connsiteX5" fmla="*/ 1007337 w 2730920"/>
              <a:gd name="connsiteY5" fmla="*/ 1162160 h 1979578"/>
              <a:gd name="connsiteX6" fmla="*/ 936305 w 2730920"/>
              <a:gd name="connsiteY6" fmla="*/ 1979578 h 19795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730920" h="1979578">
                <a:moveTo>
                  <a:pt x="936305" y="1979578"/>
                </a:moveTo>
                <a:lnTo>
                  <a:pt x="694274" y="1132260"/>
                </a:lnTo>
                <a:cubicBezTo>
                  <a:pt x="-268839" y="891332"/>
                  <a:pt x="-219898" y="269273"/>
                  <a:pt x="778738" y="58679"/>
                </a:cubicBezTo>
                <a:cubicBezTo>
                  <a:pt x="1084565" y="-5814"/>
                  <a:pt x="1433548" y="-17608"/>
                  <a:pt x="1757891" y="25589"/>
                </a:cubicBezTo>
                <a:cubicBezTo>
                  <a:pt x="2764998" y="159718"/>
                  <a:pt x="3066234" y="727067"/>
                  <a:pt x="2299823" y="1046267"/>
                </a:cubicBezTo>
                <a:cubicBezTo>
                  <a:pt x="2001800" y="1170390"/>
                  <a:pt x="1412809" y="1185617"/>
                  <a:pt x="1007337" y="1162160"/>
                </a:cubicBezTo>
                <a:lnTo>
                  <a:pt x="936305" y="1979578"/>
                </a:lnTo>
                <a:close/>
              </a:path>
            </a:pathLst>
          </a:custGeom>
          <a:solidFill>
            <a:srgbClr val="008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bg1"/>
                </a:solidFill>
              </a:rPr>
              <a:t>Jokainen </a:t>
            </a:r>
            <a:r>
              <a:rPr lang="fi-FI" sz="800" b="1" dirty="0">
                <a:solidFill>
                  <a:schemeClr val="bg1"/>
                </a:solidFill>
              </a:rPr>
              <a:t>voisi kokea </a:t>
            </a:r>
            <a:endParaRPr lang="fi-FI" sz="800" b="1" dirty="0" smtClean="0">
              <a:solidFill>
                <a:schemeClr val="bg1"/>
              </a:solidFill>
            </a:endParaRPr>
          </a:p>
          <a:p>
            <a:pPr algn="ctr"/>
            <a:r>
              <a:rPr lang="fi-FI" sz="800" b="1" dirty="0" smtClean="0">
                <a:solidFill>
                  <a:schemeClr val="bg1"/>
                </a:solidFill>
              </a:rPr>
              <a:t>olevansa </a:t>
            </a:r>
            <a:r>
              <a:rPr lang="fi-FI" sz="800" b="1" dirty="0">
                <a:solidFill>
                  <a:schemeClr val="bg1"/>
                </a:solidFill>
              </a:rPr>
              <a:t>oman elämänsä </a:t>
            </a:r>
            <a:r>
              <a:rPr lang="fi-FI" sz="800" b="1" dirty="0" smtClean="0">
                <a:solidFill>
                  <a:schemeClr val="bg1"/>
                </a:solidFill>
              </a:rPr>
              <a:t>tekijä.</a:t>
            </a:r>
          </a:p>
          <a:p>
            <a:pPr algn="ctr"/>
            <a:endParaRPr lang="fi-FI" sz="800" dirty="0">
              <a:solidFill>
                <a:schemeClr val="bg1"/>
              </a:solidFill>
            </a:endParaRPr>
          </a:p>
          <a:p>
            <a:pPr algn="ctr"/>
            <a:endParaRPr lang="fi-FI" sz="800" b="1" dirty="0" smtClean="0">
              <a:solidFill>
                <a:schemeClr val="bg1"/>
              </a:solidFill>
            </a:endParaRPr>
          </a:p>
          <a:p>
            <a:pPr algn="ctr"/>
            <a:endParaRPr lang="fi-FI" sz="800" b="1" dirty="0">
              <a:solidFill>
                <a:schemeClr val="bg1"/>
              </a:solidFill>
            </a:endParaRPr>
          </a:p>
          <a:p>
            <a:pPr algn="ctr"/>
            <a:endParaRPr lang="fi-FI" sz="800" b="1" dirty="0">
              <a:solidFill>
                <a:schemeClr val="bg1"/>
              </a:solidFill>
            </a:endParaRPr>
          </a:p>
        </p:txBody>
      </p:sp>
      <p:sp>
        <p:nvSpPr>
          <p:cNvPr id="32" name="Tekstiruutu 83"/>
          <p:cNvSpPr txBox="1"/>
          <p:nvPr/>
        </p:nvSpPr>
        <p:spPr>
          <a:xfrm>
            <a:off x="3419872" y="2348880"/>
            <a:ext cx="2304256" cy="307777"/>
          </a:xfrm>
          <a:prstGeom prst="rect">
            <a:avLst/>
          </a:prstGeom>
          <a:solidFill>
            <a:srgbClr val="FFFFFF">
              <a:alpha val="89804"/>
            </a:srgb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fi-FI" sz="1400" dirty="0" smtClean="0"/>
              <a:t>ISO ELO 8.9.</a:t>
            </a:r>
            <a:endParaRPr lang="fi-FI" sz="1400" dirty="0"/>
          </a:p>
        </p:txBody>
      </p:sp>
      <p:sp>
        <p:nvSpPr>
          <p:cNvPr id="33" name="Tekstiruutu 88"/>
          <p:cNvSpPr txBox="1"/>
          <p:nvPr/>
        </p:nvSpPr>
        <p:spPr>
          <a:xfrm>
            <a:off x="5724128" y="3140968"/>
            <a:ext cx="2304256" cy="307777"/>
          </a:xfrm>
          <a:prstGeom prst="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i-FI" sz="1400" dirty="0" smtClean="0"/>
              <a:t>ELO- ja </a:t>
            </a:r>
            <a:r>
              <a:rPr lang="fi-FI" sz="1400" dirty="0" err="1" smtClean="0"/>
              <a:t>nuorisotakuupvä</a:t>
            </a:r>
            <a:endParaRPr lang="fi-FI" sz="1400" dirty="0"/>
          </a:p>
        </p:txBody>
      </p:sp>
      <p:sp>
        <p:nvSpPr>
          <p:cNvPr id="34" name="Tekstiruutu 88"/>
          <p:cNvSpPr txBox="1"/>
          <p:nvPr/>
        </p:nvSpPr>
        <p:spPr>
          <a:xfrm>
            <a:off x="6732240" y="1628800"/>
            <a:ext cx="2304256" cy="307777"/>
          </a:xfrm>
          <a:prstGeom prst="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i-FI" sz="1400" dirty="0" smtClean="0"/>
              <a:t>ISO ELO 19.11.</a:t>
            </a:r>
            <a:endParaRPr lang="fi-FI" sz="1400" dirty="0"/>
          </a:p>
        </p:txBody>
      </p:sp>
      <p:sp>
        <p:nvSpPr>
          <p:cNvPr id="35" name="Tekstiruutu 83"/>
          <p:cNvSpPr txBox="1"/>
          <p:nvPr/>
        </p:nvSpPr>
        <p:spPr>
          <a:xfrm>
            <a:off x="6228184" y="2348880"/>
            <a:ext cx="2304256" cy="461665"/>
          </a:xfrm>
          <a:prstGeom prst="rect">
            <a:avLst/>
          </a:prstGeom>
          <a:solidFill>
            <a:srgbClr val="FFFFFF">
              <a:alpha val="89804"/>
            </a:srgb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fi-FI" sz="1200" dirty="0" smtClean="0"/>
              <a:t>Elinikäisen oppimisen teemaviikko</a:t>
            </a:r>
            <a:endParaRPr lang="fi-FI" sz="1400" dirty="0"/>
          </a:p>
        </p:txBody>
      </p:sp>
      <p:sp>
        <p:nvSpPr>
          <p:cNvPr id="36" name="Tekstiruutu 83"/>
          <p:cNvSpPr txBox="1"/>
          <p:nvPr/>
        </p:nvSpPr>
        <p:spPr>
          <a:xfrm>
            <a:off x="5796136" y="1196752"/>
            <a:ext cx="2304256" cy="307777"/>
          </a:xfrm>
          <a:prstGeom prst="rect">
            <a:avLst/>
          </a:prstGeom>
          <a:solidFill>
            <a:srgbClr val="FFFFFF">
              <a:alpha val="89804"/>
            </a:srgb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fi-FI" sz="1400" dirty="0" smtClean="0"/>
              <a:t>Nuorten foorumi </a:t>
            </a:r>
            <a:endParaRPr lang="fi-FI" sz="1400" dirty="0"/>
          </a:p>
        </p:txBody>
      </p:sp>
      <p:sp>
        <p:nvSpPr>
          <p:cNvPr id="37" name="Tekstiruutu 83"/>
          <p:cNvSpPr txBox="1"/>
          <p:nvPr/>
        </p:nvSpPr>
        <p:spPr>
          <a:xfrm>
            <a:off x="323528" y="2492896"/>
            <a:ext cx="2304256" cy="307777"/>
          </a:xfrm>
          <a:prstGeom prst="rect">
            <a:avLst/>
          </a:prstGeom>
          <a:solidFill>
            <a:srgbClr val="FFFFFF">
              <a:alpha val="89804"/>
            </a:srgb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fi-FI" sz="1400" dirty="0" smtClean="0"/>
              <a:t>Nuorten pelto 20.8.</a:t>
            </a:r>
            <a:endParaRPr lang="fi-FI" sz="1400" dirty="0"/>
          </a:p>
        </p:txBody>
      </p:sp>
      <p:sp>
        <p:nvSpPr>
          <p:cNvPr id="38" name="Tekstiruutu 83"/>
          <p:cNvSpPr txBox="1"/>
          <p:nvPr/>
        </p:nvSpPr>
        <p:spPr>
          <a:xfrm>
            <a:off x="4355976" y="1556792"/>
            <a:ext cx="2304256" cy="461665"/>
          </a:xfrm>
          <a:prstGeom prst="rect">
            <a:avLst/>
          </a:prstGeom>
          <a:solidFill>
            <a:srgbClr val="FFFFFF">
              <a:alpha val="89804"/>
            </a:srgb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fi-FI" sz="1200" dirty="0" smtClean="0"/>
              <a:t>Itä-Suomen ohjauksen päivät 6. – 7.11.</a:t>
            </a:r>
            <a:endParaRPr lang="fi-FI" sz="1200" dirty="0"/>
          </a:p>
        </p:txBody>
      </p:sp>
      <p:sp>
        <p:nvSpPr>
          <p:cNvPr id="39" name="Tekstiruutu 88"/>
          <p:cNvSpPr txBox="1"/>
          <p:nvPr/>
        </p:nvSpPr>
        <p:spPr>
          <a:xfrm>
            <a:off x="2339752" y="1844824"/>
            <a:ext cx="2304256" cy="461665"/>
          </a:xfrm>
          <a:prstGeom prst="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i-FI" sz="1200" dirty="0" smtClean="0"/>
              <a:t>Yhteishaun teemapäivät keväällä ja syksyllä </a:t>
            </a:r>
            <a:endParaRPr lang="fi-FI" sz="1200" dirty="0"/>
          </a:p>
        </p:txBody>
      </p:sp>
      <p:sp>
        <p:nvSpPr>
          <p:cNvPr id="40" name="Tekstiruutu 88"/>
          <p:cNvSpPr txBox="1"/>
          <p:nvPr/>
        </p:nvSpPr>
        <p:spPr>
          <a:xfrm>
            <a:off x="323528" y="2060848"/>
            <a:ext cx="2304256" cy="307777"/>
          </a:xfrm>
          <a:prstGeom prst="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i-FI" sz="1400" dirty="0" err="1" smtClean="0"/>
              <a:t>ELO-pellot</a:t>
            </a:r>
            <a:r>
              <a:rPr lang="fi-FI" sz="1400" dirty="0" smtClean="0"/>
              <a:t> syksyllä</a:t>
            </a:r>
            <a:endParaRPr lang="fi-FI" sz="1400" dirty="0"/>
          </a:p>
        </p:txBody>
      </p:sp>
      <p:sp>
        <p:nvSpPr>
          <p:cNvPr id="41" name="Tekstiruutu 88"/>
          <p:cNvSpPr txBox="1"/>
          <p:nvPr/>
        </p:nvSpPr>
        <p:spPr>
          <a:xfrm>
            <a:off x="179512" y="6453336"/>
            <a:ext cx="2304256" cy="307777"/>
          </a:xfrm>
          <a:prstGeom prst="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i-FI" sz="1400" dirty="0" smtClean="0">
                <a:solidFill>
                  <a:srgbClr val="002060"/>
                </a:solidFill>
              </a:rPr>
              <a:t>Päivitys 6.2.2015</a:t>
            </a:r>
            <a:endParaRPr lang="fi-FI" sz="1400" dirty="0">
              <a:solidFill>
                <a:srgbClr val="002060"/>
              </a:solidFill>
            </a:endParaRPr>
          </a:p>
        </p:txBody>
      </p:sp>
      <p:pic>
        <p:nvPicPr>
          <p:cNvPr id="42" name="Kuva 4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rot="180000">
            <a:off x="4666318" y="3864033"/>
            <a:ext cx="136492" cy="856177"/>
          </a:xfrm>
          <a:prstGeom prst="rect">
            <a:avLst/>
          </a:prstGeom>
        </p:spPr>
      </p:pic>
      <p:pic>
        <p:nvPicPr>
          <p:cNvPr id="43" name="Kuva 4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rot="180000">
            <a:off x="4018247" y="4080057"/>
            <a:ext cx="136492" cy="856177"/>
          </a:xfrm>
          <a:prstGeom prst="rect">
            <a:avLst/>
          </a:prstGeom>
        </p:spPr>
      </p:pic>
      <p:pic>
        <p:nvPicPr>
          <p:cNvPr id="44" name="Kuva 4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rot="180000">
            <a:off x="8266720" y="2279857"/>
            <a:ext cx="136492" cy="856177"/>
          </a:xfrm>
          <a:prstGeom prst="rect">
            <a:avLst/>
          </a:prstGeom>
        </p:spPr>
      </p:pic>
      <p:pic>
        <p:nvPicPr>
          <p:cNvPr id="45" name="Kuva 4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rot="-300000">
            <a:off x="2592822" y="4441567"/>
            <a:ext cx="139594" cy="856177"/>
          </a:xfrm>
          <a:prstGeom prst="rect">
            <a:avLst/>
          </a:prstGeom>
        </p:spPr>
      </p:pic>
      <p:pic>
        <p:nvPicPr>
          <p:cNvPr id="46" name="Kuva 4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rot="-300000">
            <a:off x="5185110" y="5305662"/>
            <a:ext cx="139594" cy="856177"/>
          </a:xfrm>
          <a:prstGeom prst="rect">
            <a:avLst/>
          </a:prstGeom>
        </p:spPr>
      </p:pic>
      <p:pic>
        <p:nvPicPr>
          <p:cNvPr id="47" name="Kuva 4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rot="-300000">
            <a:off x="6769286" y="2065302"/>
            <a:ext cx="139594" cy="856177"/>
          </a:xfrm>
          <a:prstGeom prst="rect">
            <a:avLst/>
          </a:prstGeom>
        </p:spPr>
      </p:pic>
      <p:sp>
        <p:nvSpPr>
          <p:cNvPr id="48" name="Tekstiruutu 88"/>
          <p:cNvSpPr txBox="1"/>
          <p:nvPr/>
        </p:nvSpPr>
        <p:spPr>
          <a:xfrm>
            <a:off x="4788024" y="3501008"/>
            <a:ext cx="2304256" cy="307777"/>
          </a:xfrm>
          <a:prstGeom prst="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i-FI" sz="1400" dirty="0" smtClean="0"/>
              <a:t>Mahdollisuuksien tori</a:t>
            </a:r>
            <a:endParaRPr lang="fi-FI" sz="1400" dirty="0"/>
          </a:p>
        </p:txBody>
      </p:sp>
      <p:pic>
        <p:nvPicPr>
          <p:cNvPr id="49" name="Kuva 4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4653136"/>
            <a:ext cx="1309573" cy="100811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730403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LY_EA02_PowerP_________RGB[1]">
  <a:themeElements>
    <a:clrScheme name="ELY-värit">
      <a:dk1>
        <a:sysClr val="windowText" lastClr="000000"/>
      </a:dk1>
      <a:lt1>
        <a:srgbClr val="FFFFFF"/>
      </a:lt1>
      <a:dk2>
        <a:srgbClr val="58585A"/>
      </a:dk2>
      <a:lt2>
        <a:srgbClr val="D8D8D8"/>
      </a:lt2>
      <a:accent1>
        <a:srgbClr val="003883"/>
      </a:accent1>
      <a:accent2>
        <a:srgbClr val="779346"/>
      </a:accent2>
      <a:accent3>
        <a:srgbClr val="D9640C"/>
      </a:accent3>
      <a:accent4>
        <a:srgbClr val="4460A5"/>
      </a:accent4>
      <a:accent5>
        <a:srgbClr val="58585A"/>
      </a:accent5>
      <a:accent6>
        <a:srgbClr val="FDD078"/>
      </a:accent6>
      <a:hlink>
        <a:srgbClr val="D9640C"/>
      </a:hlink>
      <a:folHlink>
        <a:srgbClr val="D9640C"/>
      </a:folHlink>
    </a:clrScheme>
    <a:fontScheme name="ELY_fonti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-teema 1">
        <a:dk1>
          <a:srgbClr val="59595B"/>
        </a:dk1>
        <a:lt1>
          <a:srgbClr val="FFFFFF"/>
        </a:lt1>
        <a:dk2>
          <a:srgbClr val="0081CC"/>
        </a:dk2>
        <a:lt2>
          <a:srgbClr val="A7A8AB"/>
        </a:lt2>
        <a:accent1>
          <a:srgbClr val="859FCB"/>
        </a:accent1>
        <a:accent2>
          <a:srgbClr val="D87F82"/>
        </a:accent2>
        <a:accent3>
          <a:srgbClr val="FFFFFF"/>
        </a:accent3>
        <a:accent4>
          <a:srgbClr val="4B4B4C"/>
        </a:accent4>
        <a:accent5>
          <a:srgbClr val="C2CDE2"/>
        </a:accent5>
        <a:accent6>
          <a:srgbClr val="C47275"/>
        </a:accent6>
        <a:hlink>
          <a:srgbClr val="7FD1ED"/>
        </a:hlink>
        <a:folHlink>
          <a:srgbClr val="F7BC7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3A3FAE1109520B4D82BC82EE2A1EAEDB" ma:contentTypeVersion="1" ma:contentTypeDescription="Luo uusi asiakirja." ma:contentTypeScope="" ma:versionID="1d7a705af14bccfecd86ced791765f61">
  <xsd:schema xmlns:xsd="http://www.w3.org/2001/XMLSchema" xmlns:p="http://schemas.microsoft.com/office/2006/metadata/properties" xmlns:ns1="http://schemas.microsoft.com/sharepoint/v3" targetNamespace="http://schemas.microsoft.com/office/2006/metadata/properties" ma:root="true" ma:fieldsID="4340a008e99365d80b71206bae222996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http://schemas.microsoft.com/sharepoint/v3" elementFormDefault="qualified">
    <xsd:import namespace="http://schemas.microsoft.com/office/2006/documentManagement/types"/>
    <xsd:element name="PublishingStartDate" ma:index="8" nillable="true" ma:displayName="Ajoituksen alkamispäivämäärä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Ajoituksen päättymispäivämäärä" ma:description="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 ma:readOnly="true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3.xml><?xml version="1.0" encoding="utf-8"?>
<p:properties xmlns:p="http://schemas.microsoft.com/office/2006/metadata/properties" xmlns:xsi="http://www.w3.org/2001/XMLSchema-instance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40CFD55B-6F5B-455B-B832-A905D73D147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B15C7FA-C064-493C-8450-B442FA6A303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3.xml><?xml version="1.0" encoding="utf-8"?>
<ds:datastoreItem xmlns:ds="http://schemas.openxmlformats.org/officeDocument/2006/customXml" ds:itemID="{516B3E77-6CB4-4439-A3AE-2DC86C8303D0}">
  <ds:schemaRefs>
    <ds:schemaRef ds:uri="http://purl.org/dc/dcmitype/"/>
    <ds:schemaRef ds:uri="http://www.w3.org/XML/1998/namespace"/>
    <ds:schemaRef ds:uri="http://purl.org/dc/elements/1.1/"/>
    <ds:schemaRef ds:uri="http://purl.org/dc/terms/"/>
    <ds:schemaRef ds:uri="http://schemas.microsoft.com/office/2006/documentManagement/types"/>
    <ds:schemaRef ds:uri="http://schemas.microsoft.com/sharepoint/v3"/>
    <ds:schemaRef ds:uri="http://schemas.openxmlformats.org/package/2006/metadata/core-properties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ELY_EA02_PowerP_________RGB[1]</Template>
  <TotalTime>1906</TotalTime>
  <Words>162</Words>
  <Application>Microsoft Office PowerPoint</Application>
  <PresentationFormat>Näytössä katseltava diaesitys (4:3)</PresentationFormat>
  <Paragraphs>31</Paragraphs>
  <Slides>1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2" baseType="lpstr">
      <vt:lpstr>ELY_EA02_PowerP_________RGB[1]</vt:lpstr>
      <vt:lpstr>Dia 1</vt:lpstr>
    </vt:vector>
  </TitlesOfParts>
  <Company>AVI ELY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Marjukka Manninen</dc:creator>
  <cp:lastModifiedBy>a002456</cp:lastModifiedBy>
  <cp:revision>333</cp:revision>
  <dcterms:created xsi:type="dcterms:W3CDTF">2013-02-01T12:32:59Z</dcterms:created>
  <dcterms:modified xsi:type="dcterms:W3CDTF">2015-02-06T13:57:30Z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0x0101003A3FAE1109520B4D82BC82EE2A1EAEDB</vt:lpwstr>
  </property>
</Properties>
</file>