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  <p:sldMasterId id="2147483672" r:id="rId2"/>
    <p:sldMasterId id="2147483733" r:id="rId3"/>
  </p:sldMasterIdLst>
  <p:notesMasterIdLst>
    <p:notesMasterId r:id="rId8"/>
  </p:notesMasterIdLst>
  <p:handoutMasterIdLst>
    <p:handoutMasterId r:id="rId9"/>
  </p:handoutMasterIdLst>
  <p:sldIdLst>
    <p:sldId id="256" r:id="rId4"/>
    <p:sldId id="369" r:id="rId5"/>
    <p:sldId id="268" r:id="rId6"/>
    <p:sldId id="257" r:id="rId7"/>
  </p:sldIdLst>
  <p:sldSz cx="12192000" cy="6858000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306D"/>
    <a:srgbClr val="676E25"/>
    <a:srgbClr val="B2BE3E"/>
    <a:srgbClr val="2A4F6E"/>
    <a:srgbClr val="4C39A0"/>
    <a:srgbClr val="3A9B54"/>
    <a:srgbClr val="DC2352"/>
    <a:srgbClr val="F176FE"/>
    <a:srgbClr val="19816F"/>
    <a:srgbClr val="9DB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320" autoAdjust="0"/>
    <p:restoredTop sz="94789"/>
  </p:normalViewPr>
  <p:slideViewPr>
    <p:cSldViewPr snapToGrid="0" snapToObjects="1">
      <p:cViewPr varScale="1">
        <p:scale>
          <a:sx n="114" d="100"/>
          <a:sy n="114" d="100"/>
        </p:scale>
        <p:origin x="192" y="3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4DB44-8318-4D4B-A31D-C4D63F772ACF}" type="datetimeFigureOut">
              <a:rPr lang="fi-FI" smtClean="0"/>
              <a:pPr/>
              <a:t>24.1.2024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F986-3D21-744C-B29A-EF5715DA12C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886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4C18A-DE29-3744-A6F5-E9453D76A132}" type="datetimeFigureOut">
              <a:rPr lang="fi-FI" smtClean="0"/>
              <a:pPr/>
              <a:t>24.1.2024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8225D-FEDE-FA47-A1F1-95B654695E9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766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>
            <a:extLst>
              <a:ext uri="{FF2B5EF4-FFF2-40B4-BE49-F238E27FC236}">
                <a16:creationId xmlns:a16="http://schemas.microsoft.com/office/drawing/2014/main" id="{BBA59118-605A-D94D-89E0-E3CC7AE8B7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ADB286A-F586-E14B-B3F0-5FC917622557}" type="slidenum">
              <a:rPr lang="fi-FI" altLang="fi-FI" sz="1200"/>
              <a:pPr/>
              <a:t>2</a:t>
            </a:fld>
            <a:endParaRPr lang="fi-FI" altLang="fi-FI" sz="1200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FD6DAC12-A0B2-A64E-BD50-E51B2B978D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94431DEA-F74B-3E40-91E8-4D12672671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9941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37747-F20D-4439-922A-48FFCB6B96F7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9957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>
            <a:extLst>
              <a:ext uri="{FF2B5EF4-FFF2-40B4-BE49-F238E27FC236}">
                <a16:creationId xmlns:a16="http://schemas.microsoft.com/office/drawing/2014/main" id="{BFAD36C3-A909-C645-A89F-FDA9438477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D17048C-AF3C-944B-B878-AD03731FE0C5}" type="slidenum">
              <a:rPr lang="fi-FI" altLang="fi-FI" sz="1200" b="0" smtClean="0"/>
              <a:pPr/>
              <a:t>4</a:t>
            </a:fld>
            <a:endParaRPr lang="fi-FI" altLang="fi-FI" sz="1200" b="0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1FE9254F-1FB1-0144-9AB3-FC66259A66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F237ABF-5B13-AB46-A9A2-D2BA34D8CB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3066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277833" y="2403289"/>
            <a:ext cx="7636336" cy="1906777"/>
          </a:xfrm>
          <a:effectLst/>
        </p:spPr>
        <p:txBody>
          <a:bodyPr anchor="b">
            <a:noAutofit/>
          </a:bodyPr>
          <a:lstStyle>
            <a:lvl1pPr algn="ctr">
              <a:defRPr sz="4000" b="1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277832" y="4539933"/>
            <a:ext cx="7636336" cy="875931"/>
          </a:xfrm>
          <a:effectLst/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rgbClr val="C7C9C8"/>
                </a:solidFill>
                <a:latin typeface="Helvetica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717" y="1045886"/>
            <a:ext cx="2031492" cy="1332265"/>
          </a:xfrm>
          <a:prstGeom prst="rect">
            <a:avLst/>
          </a:prstGeom>
        </p:spPr>
      </p:pic>
      <p:sp>
        <p:nvSpPr>
          <p:cNvPr id="13" name="Suorakulmio 12"/>
          <p:cNvSpPr/>
          <p:nvPr userDrawn="1"/>
        </p:nvSpPr>
        <p:spPr>
          <a:xfrm>
            <a:off x="0" y="6693649"/>
            <a:ext cx="12192000" cy="17048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rgbClr val="FF0000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7125209" y="6424453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>
                <a:solidFill>
                  <a:schemeClr val="accent1"/>
                </a:solidFill>
              </a:rPr>
              <a:t>JYU.</a:t>
            </a:r>
            <a:r>
              <a:rPr lang="fi-FI" b="1"/>
              <a:t> Since 1863.</a:t>
            </a:r>
            <a:endParaRPr lang="fi-FI" b="1" dirty="0"/>
          </a:p>
        </p:txBody>
      </p:sp>
      <p:sp>
        <p:nvSpPr>
          <p:cNvPr id="1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424453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7" name="Suora yhdysviiva 16"/>
          <p:cNvCxnSpPr/>
          <p:nvPr userDrawn="1"/>
        </p:nvCxnSpPr>
        <p:spPr>
          <a:xfrm>
            <a:off x="11338532" y="6424453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uora yhdysviiva 17"/>
          <p:cNvCxnSpPr/>
          <p:nvPr userDrawn="1"/>
        </p:nvCxnSpPr>
        <p:spPr>
          <a:xfrm>
            <a:off x="10070555" y="6424453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424381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24.1.2024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011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24.1.2024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2733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3" y="1341344"/>
            <a:ext cx="4011084" cy="1162051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1341346"/>
            <a:ext cx="6815667" cy="5001185"/>
          </a:xfrm>
        </p:spPr>
        <p:txBody>
          <a:bodyPr>
            <a:normAutofit/>
          </a:bodyPr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3" y="2503396"/>
            <a:ext cx="4011084" cy="3839135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24.1.2024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7054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latin typeface="Helvetica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24.1.2024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7522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7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24.1.2024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6268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i-FI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7407-5B90-C44C-A15E-FD8C8FC13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7F053E-B1D2-5345-BF99-47D425250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A074E-091B-9E40-AD57-2F037B6D1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6EA57-B921-E844-B42D-BDCD901D344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604134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B446A8-329B-2044-86EC-62CF5468E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5CD70D-B75F-3E44-A989-4E580E2F4D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335AB4F-C252-FB45-ABC0-DDFC59F58E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FF04B-6C5C-0440-9B8B-5146CEE89436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205585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7670800" y="274640"/>
            <a:ext cx="2743200" cy="5851525"/>
          </a:xfrm>
        </p:spPr>
        <p:txBody>
          <a:bodyPr vert="eaVert"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6858000" cy="5851525"/>
          </a:xfrm>
        </p:spPr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Päivämäärän paikkamerkki 3"/>
          <p:cNvSpPr>
            <a:spLocks noGrp="1"/>
          </p:cNvSpPr>
          <p:nvPr userDrawn="1"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24.1.2024</a:t>
            </a:fld>
            <a:endParaRPr lang="fi-FI" dirty="0"/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07BCE2DF-9817-2E48-BD3A-C6C55D1D9D6D}"/>
              </a:ext>
            </a:extLst>
          </p:cNvPr>
          <p:cNvGrpSpPr/>
          <p:nvPr userDrawn="1"/>
        </p:nvGrpSpPr>
        <p:grpSpPr>
          <a:xfrm rot="5400000">
            <a:off x="11296258" y="142284"/>
            <a:ext cx="763388" cy="1028096"/>
            <a:chOff x="457200" y="0"/>
            <a:chExt cx="763388" cy="1028096"/>
          </a:xfrm>
        </p:grpSpPr>
        <p:sp>
          <p:nvSpPr>
            <p:cNvPr id="19" name="Suorakulmio 15">
              <a:extLst>
                <a:ext uri="{FF2B5EF4-FFF2-40B4-BE49-F238E27FC236}">
                  <a16:creationId xmlns:a16="http://schemas.microsoft.com/office/drawing/2014/main" id="{23513F1F-7187-C441-B04D-BF11CC149C87}"/>
                </a:ext>
              </a:extLst>
            </p:cNvPr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0" name="Kuva 21">
              <a:extLst>
                <a:ext uri="{FF2B5EF4-FFF2-40B4-BE49-F238E27FC236}">
                  <a16:creationId xmlns:a16="http://schemas.microsoft.com/office/drawing/2014/main" id="{DC5829CD-CD4F-5C42-9A61-EED06363380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65545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5260665" y="1"/>
            <a:ext cx="6931336" cy="6540500"/>
          </a:xfrm>
          <a:custGeom>
            <a:avLst/>
            <a:gdLst>
              <a:gd name="connsiteX0" fmla="*/ 0 w 5198502"/>
              <a:gd name="connsiteY0" fmla="*/ 0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0 w 5198502"/>
              <a:gd name="connsiteY4" fmla="*/ 0 h 6540500"/>
              <a:gd name="connsiteX0" fmla="*/ 2422782 w 5198502"/>
              <a:gd name="connsiteY0" fmla="*/ 18496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2782 w 5198502"/>
              <a:gd name="connsiteY4" fmla="*/ 18496 h 6540500"/>
              <a:gd name="connsiteX0" fmla="*/ 2694035 w 5198502"/>
              <a:gd name="connsiteY0" fmla="*/ 0 h 6583656"/>
              <a:gd name="connsiteX1" fmla="*/ 5198502 w 5198502"/>
              <a:gd name="connsiteY1" fmla="*/ 43156 h 6583656"/>
              <a:gd name="connsiteX2" fmla="*/ 5198502 w 5198502"/>
              <a:gd name="connsiteY2" fmla="*/ 6583656 h 6583656"/>
              <a:gd name="connsiteX3" fmla="*/ 0 w 5198502"/>
              <a:gd name="connsiteY3" fmla="*/ 6583656 h 6583656"/>
              <a:gd name="connsiteX4" fmla="*/ 2694035 w 5198502"/>
              <a:gd name="connsiteY4" fmla="*/ 0 h 6583656"/>
              <a:gd name="connsiteX0" fmla="*/ 2435112 w 5198502"/>
              <a:gd name="connsiteY0" fmla="*/ 36991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35112 w 5198502"/>
              <a:gd name="connsiteY4" fmla="*/ 36991 h 6540500"/>
              <a:gd name="connsiteX0" fmla="*/ 2428947 w 5198502"/>
              <a:gd name="connsiteY0" fmla="*/ 6165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8947 w 5198502"/>
              <a:gd name="connsiteY4" fmla="*/ 6165 h 654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98502" h="6540500">
                <a:moveTo>
                  <a:pt x="2428947" y="6165"/>
                </a:moveTo>
                <a:lnTo>
                  <a:pt x="5198502" y="0"/>
                </a:lnTo>
                <a:lnTo>
                  <a:pt x="5198502" y="6540500"/>
                </a:lnTo>
                <a:lnTo>
                  <a:pt x="0" y="6540500"/>
                </a:lnTo>
                <a:lnTo>
                  <a:pt x="2428947" y="6165"/>
                </a:lnTo>
                <a:close/>
              </a:path>
            </a:pathLst>
          </a:custGeom>
          <a:solidFill>
            <a:schemeClr val="accent5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  <a:latin typeface="Helvetica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7" name="Suorakulmio 6"/>
          <p:cNvSpPr/>
          <p:nvPr userDrawn="1"/>
        </p:nvSpPr>
        <p:spPr>
          <a:xfrm>
            <a:off x="0" y="0"/>
            <a:ext cx="8500160" cy="6864136"/>
          </a:xfrm>
          <a:custGeom>
            <a:avLst/>
            <a:gdLst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6553200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737066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914992 w 6553200"/>
              <a:gd name="connsiteY2" fmla="*/ 6839594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64136"/>
              <a:gd name="connsiteX1" fmla="*/ 6553200 w 6553200"/>
              <a:gd name="connsiteY1" fmla="*/ 0 h 6864136"/>
              <a:gd name="connsiteX2" fmla="*/ 3921127 w 6553200"/>
              <a:gd name="connsiteY2" fmla="*/ 6864136 h 6864136"/>
              <a:gd name="connsiteX3" fmla="*/ 0 w 6553200"/>
              <a:gd name="connsiteY3" fmla="*/ 6858000 h 6864136"/>
              <a:gd name="connsiteX4" fmla="*/ 0 w 6553200"/>
              <a:gd name="connsiteY4" fmla="*/ 0 h 686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3200" h="6864136">
                <a:moveTo>
                  <a:pt x="0" y="0"/>
                </a:moveTo>
                <a:lnTo>
                  <a:pt x="6553200" y="0"/>
                </a:lnTo>
                <a:lnTo>
                  <a:pt x="3921127" y="6864136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tx2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1516845"/>
            <a:ext cx="6321680" cy="1589105"/>
          </a:xfrm>
        </p:spPr>
        <p:txBody>
          <a:bodyPr/>
          <a:lstStyle>
            <a:lvl1pPr algn="l">
              <a:defRPr b="1" i="0">
                <a:solidFill>
                  <a:schemeClr val="tx2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" y="3382048"/>
            <a:ext cx="4827515" cy="29234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2"/>
                </a:solidFill>
                <a:latin typeface="Helvetica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8" name="Suorakulmio 7"/>
          <p:cNvSpPr/>
          <p:nvPr userDrawn="1"/>
        </p:nvSpPr>
        <p:spPr>
          <a:xfrm>
            <a:off x="-1" y="6540486"/>
            <a:ext cx="12192000" cy="32365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1E27FF40-B8EF-44D5-A1E0-87F23FB88C8B}" type="datetime1">
              <a:rPr lang="fi-FI" smtClean="0"/>
              <a:pPr/>
              <a:t>24.1.2024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8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chemeClr val="accent1"/>
                </a:solidFill>
              </a:rPr>
              <a:t>JYU.</a:t>
            </a:r>
            <a:r>
              <a:rPr lang="fi-FI" b="1" dirty="0"/>
              <a:t>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23">
            <a:extLst>
              <a:ext uri="{FF2B5EF4-FFF2-40B4-BE49-F238E27FC236}">
                <a16:creationId xmlns:a16="http://schemas.microsoft.com/office/drawing/2014/main" id="{F3551C5D-0057-DC41-9E7C-A1A8AA2FDA90}"/>
              </a:ext>
            </a:extLst>
          </p:cNvPr>
          <p:cNvGrpSpPr/>
          <p:nvPr userDrawn="1"/>
        </p:nvGrpSpPr>
        <p:grpSpPr>
          <a:xfrm>
            <a:off x="609600" y="0"/>
            <a:ext cx="763388" cy="1028096"/>
            <a:chOff x="457200" y="0"/>
            <a:chExt cx="763388" cy="1028096"/>
          </a:xfrm>
        </p:grpSpPr>
        <p:sp>
          <p:nvSpPr>
            <p:cNvPr id="17" name="Suorakulmio 15">
              <a:extLst>
                <a:ext uri="{FF2B5EF4-FFF2-40B4-BE49-F238E27FC236}">
                  <a16:creationId xmlns:a16="http://schemas.microsoft.com/office/drawing/2014/main" id="{0F6FD1BE-0957-9041-8E36-238EE0149967}"/>
                </a:ext>
              </a:extLst>
            </p:cNvPr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18" name="Kuva 21">
              <a:extLst>
                <a:ext uri="{FF2B5EF4-FFF2-40B4-BE49-F238E27FC236}">
                  <a16:creationId xmlns:a16="http://schemas.microsoft.com/office/drawing/2014/main" id="{34F69E3A-6EC7-0A49-BD32-1DCD45F1C7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90906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3473451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473450">
                <a:moveTo>
                  <a:pt x="0" y="0"/>
                </a:moveTo>
                <a:lnTo>
                  <a:pt x="460678" y="2505"/>
                </a:lnTo>
                <a:cubicBezTo>
                  <a:pt x="467258" y="181367"/>
                  <a:pt x="460712" y="888442"/>
                  <a:pt x="463631" y="1023384"/>
                </a:cubicBezTo>
                <a:lnTo>
                  <a:pt x="1217523" y="1024449"/>
                </a:lnTo>
                <a:cubicBezTo>
                  <a:pt x="1217622" y="1021952"/>
                  <a:pt x="1212357" y="439565"/>
                  <a:pt x="1213464" y="1935"/>
                </a:cubicBezTo>
                <a:lnTo>
                  <a:pt x="9144000" y="0"/>
                </a:lnTo>
                <a:lnTo>
                  <a:pt x="9144000" y="3473450"/>
                </a:lnTo>
                <a:lnTo>
                  <a:pt x="4776273" y="3473378"/>
                </a:lnTo>
                <a:lnTo>
                  <a:pt x="4776273" y="2723070"/>
                </a:lnTo>
                <a:lnTo>
                  <a:pt x="424558" y="2719410"/>
                </a:lnTo>
                <a:lnTo>
                  <a:pt x="428218" y="3473378"/>
                </a:lnTo>
                <a:lnTo>
                  <a:pt x="0" y="3473450"/>
                </a:lnTo>
                <a:lnTo>
                  <a:pt x="0" y="0"/>
                </a:ln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13" name="Suorakulmio 12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1" name="Suorakulmio 10"/>
          <p:cNvSpPr/>
          <p:nvPr userDrawn="1"/>
        </p:nvSpPr>
        <p:spPr>
          <a:xfrm>
            <a:off x="567765" y="2719296"/>
            <a:ext cx="5797176" cy="2099235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5689" y="3227297"/>
            <a:ext cx="4721412" cy="1763059"/>
          </a:xfrm>
        </p:spPr>
        <p:txBody>
          <a:bodyPr anchor="t">
            <a:normAutofit/>
          </a:bodyPr>
          <a:lstStyle>
            <a:lvl1pPr algn="l">
              <a:defRPr sz="3600" b="1" cap="none"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95689" y="5162834"/>
            <a:ext cx="4721412" cy="1142345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  <a:latin typeface="Helvetica" pitchFamily="34" charset="0"/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>
                <a:solidFill>
                  <a:schemeClr val="accent1"/>
                </a:solidFill>
              </a:rPr>
              <a:t>JYU. </a:t>
            </a:r>
            <a:r>
              <a:rPr lang="fi-FI" dirty="0" err="1"/>
              <a:t>Since</a:t>
            </a:r>
            <a:r>
              <a:rPr lang="fi-FI" dirty="0"/>
              <a:t> 1863.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Sisällön paikkamerkki 2"/>
          <p:cNvSpPr>
            <a:spLocks noGrp="1"/>
          </p:cNvSpPr>
          <p:nvPr>
            <p:ph sz="half" idx="11"/>
          </p:nvPr>
        </p:nvSpPr>
        <p:spPr>
          <a:xfrm>
            <a:off x="6544235" y="3937000"/>
            <a:ext cx="5205507" cy="236817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4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24.1.2024</a:t>
            </a:fld>
            <a:endParaRPr lang="fi-FI" dirty="0"/>
          </a:p>
        </p:txBody>
      </p:sp>
      <p:grpSp>
        <p:nvGrpSpPr>
          <p:cNvPr id="18" name="Group 23">
            <a:extLst>
              <a:ext uri="{FF2B5EF4-FFF2-40B4-BE49-F238E27FC236}">
                <a16:creationId xmlns:a16="http://schemas.microsoft.com/office/drawing/2014/main" id="{7CC12014-B2EC-EA41-96E7-19C3BE2863A6}"/>
              </a:ext>
            </a:extLst>
          </p:cNvPr>
          <p:cNvGrpSpPr/>
          <p:nvPr userDrawn="1"/>
        </p:nvGrpSpPr>
        <p:grpSpPr>
          <a:xfrm>
            <a:off x="609600" y="0"/>
            <a:ext cx="763388" cy="1028096"/>
            <a:chOff x="457200" y="0"/>
            <a:chExt cx="763388" cy="1028096"/>
          </a:xfrm>
        </p:grpSpPr>
        <p:sp>
          <p:nvSpPr>
            <p:cNvPr id="19" name="Suorakulmio 15">
              <a:extLst>
                <a:ext uri="{FF2B5EF4-FFF2-40B4-BE49-F238E27FC236}">
                  <a16:creationId xmlns:a16="http://schemas.microsoft.com/office/drawing/2014/main" id="{238B4D5D-EBC4-324A-8AD8-11CAE1F82D75}"/>
                </a:ext>
              </a:extLst>
            </p:cNvPr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0" name="Kuva 21">
              <a:extLst>
                <a:ext uri="{FF2B5EF4-FFF2-40B4-BE49-F238E27FC236}">
                  <a16:creationId xmlns:a16="http://schemas.microsoft.com/office/drawing/2014/main" id="{0E6BDD09-8E91-5442-BC1F-19805D9B4A6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2793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5"/>
            <a:ext cx="12192000" cy="2980767"/>
          </a:xfrm>
          <a:prstGeom prst="rect">
            <a:avLst/>
          </a:prstGeom>
          <a:solidFill>
            <a:srgbClr val="F156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2"/>
            <a:ext cx="12192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>
                <a:solidFill>
                  <a:srgbClr val="002957"/>
                </a:solidFill>
              </a:rPr>
              <a:t>JYU. </a:t>
            </a:r>
            <a:r>
              <a:rPr lang="fi-FI" b="1"/>
              <a:t>Since 1863.</a:t>
            </a:r>
            <a:endParaRPr lang="fi-FI" b="1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24.1.2024</a:t>
            </a:fld>
            <a:endParaRPr lang="fi-FI" dirty="0"/>
          </a:p>
        </p:txBody>
      </p:sp>
      <p:sp>
        <p:nvSpPr>
          <p:cNvPr id="19" name="Suorakulmio 18"/>
          <p:cNvSpPr/>
          <p:nvPr userDrawn="1"/>
        </p:nvSpPr>
        <p:spPr>
          <a:xfrm>
            <a:off x="609601" y="0"/>
            <a:ext cx="763387" cy="102809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 dirty="0">
              <a:latin typeface="Helvetica" pitchFamily="34" charset="0"/>
            </a:endParaRPr>
          </a:p>
        </p:txBody>
      </p: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963084" y="4085665"/>
            <a:ext cx="103632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12192000" cy="112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963086" y="5314394"/>
            <a:ext cx="10456884" cy="11777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24" name="Kuva 21">
            <a:extLst>
              <a:ext uri="{FF2B5EF4-FFF2-40B4-BE49-F238E27FC236}">
                <a16:creationId xmlns:a16="http://schemas.microsoft.com/office/drawing/2014/main" id="{0C0380FA-38CB-A64D-99C6-C526E11736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17" y="165903"/>
            <a:ext cx="323551" cy="7364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5"/>
            <a:ext cx="12192000" cy="298076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2"/>
            <a:ext cx="12192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24.1.2024</a:t>
            </a:fld>
            <a:endParaRPr lang="fi-FI" dirty="0"/>
          </a:p>
        </p:txBody>
      </p: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963084" y="4085665"/>
            <a:ext cx="103632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12192000" cy="11265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963086" y="5314394"/>
            <a:ext cx="10456884" cy="11777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grpSp>
        <p:nvGrpSpPr>
          <p:cNvPr id="18" name="Group 23">
            <a:extLst>
              <a:ext uri="{FF2B5EF4-FFF2-40B4-BE49-F238E27FC236}">
                <a16:creationId xmlns:a16="http://schemas.microsoft.com/office/drawing/2014/main" id="{49713AF5-3137-1E45-8102-47FB99AD88FA}"/>
              </a:ext>
            </a:extLst>
          </p:cNvPr>
          <p:cNvGrpSpPr/>
          <p:nvPr userDrawn="1"/>
        </p:nvGrpSpPr>
        <p:grpSpPr>
          <a:xfrm>
            <a:off x="609600" y="0"/>
            <a:ext cx="763388" cy="1028096"/>
            <a:chOff x="457200" y="0"/>
            <a:chExt cx="763388" cy="1028096"/>
          </a:xfrm>
        </p:grpSpPr>
        <p:sp>
          <p:nvSpPr>
            <p:cNvPr id="19" name="Suorakulmio 15">
              <a:extLst>
                <a:ext uri="{FF2B5EF4-FFF2-40B4-BE49-F238E27FC236}">
                  <a16:creationId xmlns:a16="http://schemas.microsoft.com/office/drawing/2014/main" id="{43240E60-0C26-104E-9872-98AFA209BB3C}"/>
                </a:ext>
              </a:extLst>
            </p:cNvPr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0" name="Kuva 21">
              <a:extLst>
                <a:ext uri="{FF2B5EF4-FFF2-40B4-BE49-F238E27FC236}">
                  <a16:creationId xmlns:a16="http://schemas.microsoft.com/office/drawing/2014/main" id="{CE874B42-071B-7847-817D-6FC9A83E2A7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/>
          <p:cNvSpPr>
            <a:spLocks noGrp="1"/>
          </p:cNvSpPr>
          <p:nvPr>
            <p:ph type="title"/>
          </p:nvPr>
        </p:nvSpPr>
        <p:spPr>
          <a:xfrm>
            <a:off x="609603" y="637579"/>
            <a:ext cx="982455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13" name="Tekstin paikkamerkki 2"/>
          <p:cNvSpPr>
            <a:spLocks noGrp="1"/>
          </p:cNvSpPr>
          <p:nvPr>
            <p:ph idx="1"/>
          </p:nvPr>
        </p:nvSpPr>
        <p:spPr>
          <a:xfrm>
            <a:off x="609600" y="1844699"/>
            <a:ext cx="109728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24.1.2024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8678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844700"/>
            <a:ext cx="53848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844700"/>
            <a:ext cx="53848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24.1.2024</a:t>
            </a:fld>
            <a:endParaRPr lang="fi-FI" dirty="0"/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</p:spTree>
    <p:extLst>
      <p:ext uri="{BB962C8B-B14F-4D97-AF65-F5344CB8AC3E}">
        <p14:creationId xmlns:p14="http://schemas.microsoft.com/office/powerpoint/2010/main" val="31263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844700"/>
            <a:ext cx="5386917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697091"/>
            <a:ext cx="5386917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70" y="1844700"/>
            <a:ext cx="5389033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70" y="2697091"/>
            <a:ext cx="5389033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24.1.2024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7577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4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24.1.2024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614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fld id="{9362FDF5-0D5A-45F3-A2FF-CDA2E3444C38}" type="datetime1">
              <a:rPr lang="fi-FI" smtClean="0"/>
              <a:pPr/>
              <a:t>24.1.2024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b="1" dirty="0">
                <a:solidFill>
                  <a:schemeClr val="accent1"/>
                </a:solidFill>
              </a:rPr>
              <a:t>JYU.</a:t>
            </a:r>
            <a:r>
              <a:rPr lang="fi-FI" b="1" dirty="0"/>
              <a:t>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fld id="{BC065B45-614E-E14D-B4BE-ACD22F608246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2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</p:sldLayoutIdLst>
  <p:hf hdr="0"/>
  <p:txStyles>
    <p:titleStyle>
      <a:lvl1pPr algn="ctr" defTabSz="457189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bg1"/>
          </a:solidFill>
          <a:latin typeface="Helvetica"/>
          <a:ea typeface="+mj-ea"/>
          <a:cs typeface="Helvetica"/>
        </a:defRPr>
      </a:lvl1pPr>
    </p:titleStyle>
    <p:bodyStyle>
      <a:lvl1pPr marL="342891" indent="-342891" algn="l" defTabSz="457189" rtl="0" eaLnBrk="1" latinLnBrk="0" hangingPunct="1">
        <a:lnSpc>
          <a:spcPct val="100000"/>
        </a:lnSpc>
        <a:spcBef>
          <a:spcPts val="768"/>
        </a:spcBef>
        <a:buFont typeface="Arial"/>
        <a:buChar char="•"/>
        <a:defRPr sz="3200" kern="1200">
          <a:solidFill>
            <a:srgbClr val="FFFFFF"/>
          </a:solidFill>
          <a:latin typeface="Helvetica"/>
          <a:ea typeface="+mn-ea"/>
          <a:cs typeface="Helvetica"/>
        </a:defRPr>
      </a:lvl1pPr>
      <a:lvl2pPr marL="742932" indent="-285744" algn="l" defTabSz="457189" rtl="0" eaLnBrk="1" latinLnBrk="0" hangingPunct="1">
        <a:lnSpc>
          <a:spcPct val="100000"/>
        </a:lnSpc>
        <a:spcBef>
          <a:spcPts val="768"/>
        </a:spcBef>
        <a:buFont typeface="Arial"/>
        <a:buChar char="–"/>
        <a:defRPr sz="2800" kern="1200">
          <a:solidFill>
            <a:srgbClr val="FFFFFF"/>
          </a:solidFill>
          <a:latin typeface="Helvetica"/>
          <a:ea typeface="+mn-ea"/>
          <a:cs typeface="Helvetica"/>
        </a:defRPr>
      </a:lvl2pPr>
      <a:lvl3pPr marL="1142971" indent="-228594" algn="l" defTabSz="457189" rtl="0" eaLnBrk="1" latinLnBrk="0" hangingPunct="1">
        <a:lnSpc>
          <a:spcPct val="100000"/>
        </a:lnSpc>
        <a:spcBef>
          <a:spcPts val="768"/>
        </a:spcBef>
        <a:buFont typeface="Arial"/>
        <a:buChar char="•"/>
        <a:defRPr sz="2400" kern="1200">
          <a:solidFill>
            <a:srgbClr val="FFFFFF"/>
          </a:solidFill>
          <a:latin typeface="Helvetica"/>
          <a:ea typeface="+mn-ea"/>
          <a:cs typeface="Helvetica"/>
        </a:defRPr>
      </a:lvl3pPr>
      <a:lvl4pPr marL="1600160" indent="-228594" algn="l" defTabSz="457189" rtl="0" eaLnBrk="1" latinLnBrk="0" hangingPunct="1">
        <a:lnSpc>
          <a:spcPct val="100000"/>
        </a:lnSpc>
        <a:spcBef>
          <a:spcPts val="768"/>
        </a:spcBef>
        <a:buFont typeface="Arial"/>
        <a:buChar char="–"/>
        <a:defRPr sz="2000" kern="1200">
          <a:solidFill>
            <a:srgbClr val="FFFFFF"/>
          </a:solidFill>
          <a:latin typeface="Helvetica"/>
          <a:ea typeface="+mn-ea"/>
          <a:cs typeface="Helvetica"/>
        </a:defRPr>
      </a:lvl4pPr>
      <a:lvl5pPr marL="2057349" indent="-228594" algn="l" defTabSz="457189" rtl="0" eaLnBrk="1" latinLnBrk="0" hangingPunct="1">
        <a:lnSpc>
          <a:spcPct val="100000"/>
        </a:lnSpc>
        <a:spcBef>
          <a:spcPts val="768"/>
        </a:spcBef>
        <a:buFont typeface="Arial"/>
        <a:buChar char="»"/>
        <a:defRPr sz="2000" kern="1200">
          <a:solidFill>
            <a:srgbClr val="FFFFFF"/>
          </a:solidFill>
          <a:latin typeface="Helvetica"/>
          <a:ea typeface="+mn-ea"/>
          <a:cs typeface="Helvetica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637579"/>
            <a:ext cx="9808432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844699"/>
            <a:ext cx="109728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18F083AE-6A17-432F-8D0A-64661EFCEDA8}" type="datetime1">
              <a:rPr lang="fi-FI" smtClean="0"/>
              <a:pPr/>
              <a:t>24.1.2024</a:t>
            </a:fld>
            <a:endParaRPr lang="fi-FI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dirty="0">
                <a:solidFill>
                  <a:schemeClr val="accent1"/>
                </a:solidFill>
              </a:rPr>
              <a:t>JYU.</a:t>
            </a:r>
            <a:r>
              <a:rPr lang="fi-FI" dirty="0"/>
              <a:t> </a:t>
            </a:r>
            <a:r>
              <a:rPr lang="fi-FI" dirty="0" err="1"/>
              <a:t>Since</a:t>
            </a:r>
            <a:r>
              <a:rPr lang="fi-FI" dirty="0"/>
              <a:t> 1863.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23">
            <a:extLst>
              <a:ext uri="{FF2B5EF4-FFF2-40B4-BE49-F238E27FC236}">
                <a16:creationId xmlns:a16="http://schemas.microsoft.com/office/drawing/2014/main" id="{9668B4A1-5747-0849-B106-BCB2258133EF}"/>
              </a:ext>
            </a:extLst>
          </p:cNvPr>
          <p:cNvGrpSpPr/>
          <p:nvPr userDrawn="1"/>
        </p:nvGrpSpPr>
        <p:grpSpPr>
          <a:xfrm>
            <a:off x="10819012" y="0"/>
            <a:ext cx="763388" cy="1028096"/>
            <a:chOff x="457200" y="0"/>
            <a:chExt cx="763388" cy="1028096"/>
          </a:xfrm>
        </p:grpSpPr>
        <p:sp>
          <p:nvSpPr>
            <p:cNvPr id="14" name="Suorakulmio 15">
              <a:extLst>
                <a:ext uri="{FF2B5EF4-FFF2-40B4-BE49-F238E27FC236}">
                  <a16:creationId xmlns:a16="http://schemas.microsoft.com/office/drawing/2014/main" id="{AAF44C79-4E15-F048-972A-8B0496C88F17}"/>
                </a:ext>
              </a:extLst>
            </p:cNvPr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15" name="Kuva 21">
              <a:extLst>
                <a:ext uri="{FF2B5EF4-FFF2-40B4-BE49-F238E27FC236}">
                  <a16:creationId xmlns:a16="http://schemas.microsoft.com/office/drawing/2014/main" id="{DBECB2EE-27CD-6B4F-921F-41A1F05FB00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86980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17" r:id="rId2"/>
    <p:sldLayoutId id="2147483751" r:id="rId3"/>
    <p:sldLayoutId id="2147483752" r:id="rId4"/>
    <p:sldLayoutId id="2147483718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754" r:id="rId13"/>
    <p:sldLayoutId id="2147483755" r:id="rId14"/>
  </p:sldLayoutIdLst>
  <p:hf hdr="0"/>
  <p:txStyles>
    <p:titleStyle>
      <a:lvl1pPr algn="l" defTabSz="457189" rtl="0" eaLnBrk="1" latinLnBrk="0" hangingPunct="1">
        <a:lnSpc>
          <a:spcPct val="100000"/>
        </a:lnSpc>
        <a:spcBef>
          <a:spcPct val="0"/>
        </a:spcBef>
        <a:buNone/>
        <a:defRPr sz="3600" b="1" i="0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891" indent="-342891" algn="l" defTabSz="457189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32" indent="-285744" algn="l" defTabSz="457189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Tx/>
        <a:buBlip>
          <a:blip r:embed="rId17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4771" indent="-228594" algn="l" defTabSz="457189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SzPct val="80000"/>
        <a:buFontTx/>
        <a:buBlip>
          <a:blip r:embed="rId18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160" indent="-228594" algn="l" defTabSz="457189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349" indent="-228594" algn="l" defTabSz="457189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fi-FI" dirty="0"/>
              <a:t>25.4.2017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en-US"/>
              <a:t>JYU. Since 1863.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D0733F34-F495-8241-B2FA-79989A32123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033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hf hdr="0"/>
  <p:txStyles>
    <p:titleStyle>
      <a:lvl1pPr algn="ctr" defTabSz="457189" rtl="0" eaLnBrk="1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891" indent="-342891" algn="l" defTabSz="457189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32" indent="-285744" algn="l" defTabSz="457189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SzPct val="100000"/>
        <a:buFontTx/>
        <a:buBlip>
          <a:blip r:embed="rId3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2971" indent="-228594" algn="l" defTabSz="457189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SzPct val="100000"/>
        <a:buFontTx/>
        <a:buBlip>
          <a:blip r:embed="rId4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160" indent="-228594" algn="l" defTabSz="457189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349" indent="-228594" algn="l" defTabSz="457189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7833" y="2207941"/>
            <a:ext cx="7636336" cy="2386361"/>
          </a:xfrm>
        </p:spPr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POMM1033 </a:t>
            </a:r>
            <a:r>
              <a:rPr lang="en-US" dirty="0" err="1">
                <a:latin typeface="Century Gothic" panose="020B0502020202020204" pitchFamily="34" charset="0"/>
              </a:rPr>
              <a:t>piirrosanimaatio</a:t>
            </a:r>
            <a:r>
              <a:rPr lang="en-US" dirty="0">
                <a:latin typeface="Century Gothic" panose="020B0502020202020204" pitchFamily="34" charset="0"/>
              </a:rPr>
              <a:t> 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77832" y="4995745"/>
            <a:ext cx="7636336" cy="93670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Impact" panose="020B0806030902050204" pitchFamily="34" charset="0"/>
              </a:rPr>
              <a:t>ANTTI LOKKA 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b="1">
                <a:solidFill>
                  <a:schemeClr val="accent1"/>
                </a:solidFill>
              </a:rPr>
              <a:t>JYU.</a:t>
            </a:r>
            <a:r>
              <a:rPr lang="fi-FI" b="1"/>
              <a:t> Since 1863.</a:t>
            </a:r>
            <a:endParaRPr lang="fi-FI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D66E-D4C1-438C-8B85-C19A0838289F}" type="datetime1">
              <a:rPr lang="fi-FI" smtClean="0"/>
              <a:pPr/>
              <a:t>24.1.2024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8686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id="{C605DEEF-F9C1-6348-A2A0-69607B0E031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4983" y="0"/>
            <a:ext cx="10132017" cy="1182029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br>
              <a:rPr lang="fi-FI" sz="4000" dirty="0">
                <a:solidFill>
                  <a:schemeClr val="tx2">
                    <a:lumMod val="75000"/>
                  </a:schemeClr>
                </a:solidFill>
                <a:latin typeface="Impact" charset="0"/>
                <a:cs typeface="Century Gothic" charset="0"/>
              </a:rPr>
            </a:br>
            <a:r>
              <a:rPr lang="fi-FI" sz="40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cs typeface="Century Gothic" charset="0"/>
              </a:rPr>
              <a:t>TULKINTA JA TUOTTAMINEN </a:t>
            </a:r>
            <a:br>
              <a:rPr lang="fi-FI" sz="40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cs typeface="Century Gothic" charset="0"/>
              </a:rPr>
            </a:br>
            <a:r>
              <a:rPr lang="fi-FI" sz="40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cs typeface="Century Gothic" charset="0"/>
              </a:rPr>
              <a:t>MEDIALUENNASSA</a:t>
            </a:r>
            <a:r>
              <a:rPr lang="fi-FI" sz="2400" dirty="0">
                <a:latin typeface="Impact" charset="0"/>
              </a:rPr>
              <a:t>	</a:t>
            </a:r>
            <a:r>
              <a:rPr lang="fi-FI" sz="2400" dirty="0">
                <a:latin typeface="Trebuchet MS" charset="0"/>
              </a:rPr>
              <a:t>                            </a:t>
            </a:r>
            <a:r>
              <a:rPr lang="fi-FI" sz="1200" dirty="0">
                <a:latin typeface="Century Gothic" charset="0"/>
              </a:rPr>
              <a:t>       2020</a:t>
            </a:r>
            <a:r>
              <a:rPr lang="fi-FI" sz="1200" dirty="0">
                <a:latin typeface="Century Gothic" charset="0"/>
                <a:cs typeface="Century Gothic" charset="0"/>
              </a:rPr>
              <a:t> Antti Lokka</a:t>
            </a:r>
            <a:r>
              <a:rPr lang="fi-FI" sz="1200" dirty="0">
                <a:latin typeface="Trebuchet MS" charset="0"/>
              </a:rPr>
              <a:t>	</a:t>
            </a:r>
            <a:r>
              <a:rPr lang="fi-FI" sz="2400" dirty="0">
                <a:latin typeface="Trebuchet MS" charset="0"/>
              </a:rPr>
              <a:t>	</a:t>
            </a:r>
            <a:endParaRPr lang="fi-FI" dirty="0">
              <a:latin typeface="Trebuchet MS" charset="0"/>
            </a:endParaRPr>
          </a:p>
        </p:txBody>
      </p:sp>
      <p:sp>
        <p:nvSpPr>
          <p:cNvPr id="46082" name="Rectangle 3">
            <a:extLst>
              <a:ext uri="{FF2B5EF4-FFF2-40B4-BE49-F238E27FC236}">
                <a16:creationId xmlns:a16="http://schemas.microsoft.com/office/drawing/2014/main" id="{E21788C5-7DB6-3C43-A559-9D0F9AA6A5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983" y="1182029"/>
            <a:ext cx="11444118" cy="5823205"/>
          </a:xfrm>
        </p:spPr>
        <p:txBody>
          <a:bodyPr>
            <a:normAutofit fontScale="47500" lnSpcReduction="20000"/>
          </a:bodyPr>
          <a:lstStyle/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36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r>
              <a:rPr lang="fi-FI" altLang="fi-FI" sz="3600" dirty="0">
                <a:solidFill>
                  <a:schemeClr val="tx1"/>
                </a:solidFill>
                <a:latin typeface="Century Gothic" panose="020B0502020202020204" pitchFamily="34" charset="0"/>
                <a:ea typeface="ＭＳ 明朝" panose="02020609040205080304" pitchFamily="49" charset="-128"/>
              </a:rPr>
              <a:t>Todellisuuden ilmiöiden käsittäminen</a:t>
            </a:r>
          </a:p>
          <a:p>
            <a:pPr marL="514350" indent="-514350" algn="l"/>
            <a:r>
              <a:rPr lang="fi-FI" altLang="fi-FI" sz="3600" dirty="0">
                <a:solidFill>
                  <a:schemeClr val="tx1"/>
                </a:solidFill>
                <a:latin typeface="Century Gothic" panose="020B0502020202020204" pitchFamily="34" charset="0"/>
                <a:ea typeface="ＭＳ 明朝" panose="02020609040205080304" pitchFamily="49" charset="-128"/>
              </a:rPr>
              <a:t>Vaatii molempia käsiä: abstrakti ja </a:t>
            </a:r>
          </a:p>
          <a:p>
            <a:pPr marL="514350" indent="-514350" algn="l"/>
            <a:r>
              <a:rPr lang="fi-FI" altLang="fi-FI" sz="3600" dirty="0">
                <a:solidFill>
                  <a:schemeClr val="tx1"/>
                </a:solidFill>
                <a:latin typeface="Century Gothic" panose="020B0502020202020204" pitchFamily="34" charset="0"/>
                <a:ea typeface="ＭＳ 明朝" panose="02020609040205080304" pitchFamily="49" charset="-128"/>
              </a:rPr>
              <a:t>Toiminnallinen tieto lomittuvat toisiinsa.</a:t>
            </a:r>
          </a:p>
          <a:p>
            <a:pPr marL="514350" indent="-514350" algn="l"/>
            <a:endParaRPr lang="fi-FI" altLang="fi-FI" sz="3600" dirty="0">
              <a:solidFill>
                <a:schemeClr val="tx1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r>
              <a:rPr lang="fi-FI" altLang="fi-FI" sz="3600" dirty="0">
                <a:solidFill>
                  <a:schemeClr val="tx1"/>
                </a:solidFill>
                <a:latin typeface="Century Gothic" panose="020B0502020202020204" pitchFamily="34" charset="0"/>
                <a:ea typeface="ＭＳ 明朝" panose="02020609040205080304" pitchFamily="49" charset="-128"/>
              </a:rPr>
              <a:t>Medialuennassa eri tieteenalojen </a:t>
            </a:r>
          </a:p>
          <a:p>
            <a:pPr marL="514350" indent="-514350" algn="l"/>
            <a:r>
              <a:rPr lang="fi-FI" altLang="fi-FI" sz="3600" dirty="0">
                <a:solidFill>
                  <a:schemeClr val="tx1"/>
                </a:solidFill>
                <a:latin typeface="Century Gothic" panose="020B0502020202020204" pitchFamily="34" charset="0"/>
                <a:ea typeface="ＭＳ 明朝" panose="02020609040205080304" pitchFamily="49" charset="-128"/>
              </a:rPr>
              <a:t>Tulkintamallit yhdistyvät taiteisiin perustuviin</a:t>
            </a:r>
          </a:p>
          <a:p>
            <a:pPr marL="514350" indent="-514350" algn="l"/>
            <a:r>
              <a:rPr lang="fi-FI" altLang="fi-FI" sz="3600" dirty="0">
                <a:solidFill>
                  <a:schemeClr val="tx1"/>
                </a:solidFill>
                <a:latin typeface="Century Gothic" panose="020B0502020202020204" pitchFamily="34" charset="0"/>
                <a:ea typeface="ＭＳ 明朝" panose="02020609040205080304" pitchFamily="49" charset="-128"/>
              </a:rPr>
              <a:t>Menetelmiin. Ilmaisukeinojen hallintaa ja genrejen=</a:t>
            </a:r>
          </a:p>
          <a:p>
            <a:pPr marL="514350" indent="-514350" algn="l"/>
            <a:r>
              <a:rPr lang="fi-FI" altLang="fi-FI" sz="3600" dirty="0">
                <a:solidFill>
                  <a:schemeClr val="tx1"/>
                </a:solidFill>
                <a:latin typeface="Century Gothic" panose="020B0502020202020204" pitchFamily="34" charset="0"/>
                <a:ea typeface="ＭＳ 明朝" panose="02020609040205080304" pitchFamily="49" charset="-128"/>
              </a:rPr>
              <a:t>Lajityyppien tuntemusta on hyvä opiskella.</a:t>
            </a: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29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r>
              <a:rPr lang="fi-FI" altLang="fi-FI" sz="2900" dirty="0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Lähde: Antero Salminen, Pääjalkainen 2005, Helena </a:t>
            </a:r>
          </a:p>
          <a:p>
            <a:pPr marL="514350" indent="-514350" algn="l"/>
            <a:r>
              <a:rPr lang="fi-FI" altLang="fi-FI" sz="2900" dirty="0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Sederholm, </a:t>
            </a:r>
            <a:r>
              <a:rPr lang="fi-FI" altLang="fi-FI" sz="2900" dirty="0" err="1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Conversations</a:t>
            </a:r>
            <a:r>
              <a:rPr lang="fi-FI" altLang="fi-FI" sz="2900" dirty="0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 on </a:t>
            </a:r>
            <a:r>
              <a:rPr lang="fi-FI" altLang="fi-FI" sz="2900" dirty="0" err="1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Finnish</a:t>
            </a:r>
            <a:r>
              <a:rPr lang="fi-FI" altLang="fi-FI" sz="2900" dirty="0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 </a:t>
            </a:r>
            <a:r>
              <a:rPr lang="fi-FI" altLang="fi-FI" sz="2900" dirty="0" err="1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Art</a:t>
            </a:r>
            <a:r>
              <a:rPr lang="fi-FI" altLang="fi-FI" sz="2900" dirty="0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 </a:t>
            </a:r>
            <a:r>
              <a:rPr lang="fi-FI" altLang="fi-FI" sz="2900" dirty="0" err="1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Education</a:t>
            </a:r>
            <a:r>
              <a:rPr lang="fi-FI" altLang="fi-FI" sz="2900" dirty="0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 20017, </a:t>
            </a:r>
          </a:p>
          <a:p>
            <a:pPr marL="514350" indent="-514350" algn="l"/>
            <a:r>
              <a:rPr lang="fi-FI" altLang="fi-FI" sz="2900" dirty="0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Marjo Räsänen, Median taideperustainen lukutaito 2017 </a:t>
            </a:r>
          </a:p>
          <a:p>
            <a:pPr marL="514350" indent="-514350" algn="l"/>
            <a:endParaRPr lang="fi-FI" altLang="fi-FI" dirty="0">
              <a:solidFill>
                <a:srgbClr val="898989"/>
              </a:solidFill>
              <a:latin typeface="Trebuchet MS" panose="020B070302020209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3" name="Kuva 2" descr="Kuva, joka sisältää kohteen nuoli&#10;&#10;Kuvaus luotu automaattisesti">
            <a:extLst>
              <a:ext uri="{FF2B5EF4-FFF2-40B4-BE49-F238E27FC236}">
                <a16:creationId xmlns:a16="http://schemas.microsoft.com/office/drawing/2014/main" id="{C4D02843-07B2-F746-A8CF-243C5DD32D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7512" y="0"/>
            <a:ext cx="6818246" cy="6356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35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13" y="274638"/>
            <a:ext cx="9653587" cy="850106"/>
          </a:xfrm>
        </p:spPr>
        <p:txBody>
          <a:bodyPr>
            <a:normAutofit/>
          </a:bodyPr>
          <a:lstStyle/>
          <a:p>
            <a:r>
              <a:rPr lang="fi-FI" dirty="0">
                <a:latin typeface="Century Gothic" panose="020B0502020202020204" pitchFamily="34" charset="0"/>
                <a:cs typeface="Arial" panose="020B0604020202020204" pitchFamily="34" charset="0"/>
              </a:rPr>
              <a:t>MIKSI STEAM </a:t>
            </a:r>
            <a:r>
              <a:rPr lang="fi-FI" sz="2000" dirty="0">
                <a:latin typeface="Century Gothic" panose="020B0502020202020204" pitchFamily="34" charset="0"/>
                <a:cs typeface="Arial" panose="020B0604020202020204" pitchFamily="34" charset="0"/>
              </a:rPr>
              <a:t>science, </a:t>
            </a:r>
            <a:r>
              <a:rPr lang="fi-FI" sz="2000" dirty="0" err="1">
                <a:latin typeface="Century Gothic" panose="020B0502020202020204" pitchFamily="34" charset="0"/>
                <a:cs typeface="Arial" panose="020B0604020202020204" pitchFamily="34" charset="0"/>
              </a:rPr>
              <a:t>technology</a:t>
            </a:r>
            <a:r>
              <a:rPr lang="fi-FI" sz="2000" dirty="0">
                <a:latin typeface="Century Gothic" panose="020B0502020202020204" pitchFamily="34" charset="0"/>
                <a:cs typeface="Arial" panose="020B0604020202020204" pitchFamily="34" charset="0"/>
              </a:rPr>
              <a:t>, engineering, </a:t>
            </a:r>
            <a:r>
              <a:rPr lang="fi-FI" sz="2000" dirty="0" err="1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art</a:t>
            </a:r>
            <a:r>
              <a:rPr lang="fi-FI" sz="2000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, </a:t>
            </a:r>
            <a:r>
              <a:rPr lang="fi-FI" sz="2000" dirty="0" err="1">
                <a:latin typeface="Century Gothic" panose="020B0502020202020204" pitchFamily="34" charset="0"/>
                <a:cs typeface="Arial" panose="020B0604020202020204" pitchFamily="34" charset="0"/>
              </a:rPr>
              <a:t>mathematics</a:t>
            </a:r>
            <a:r>
              <a:rPr lang="fi-FI" sz="20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endParaRPr lang="fi-FI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139" y="5488442"/>
            <a:ext cx="959226" cy="81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935760" y="1412777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Oppia tekemään luonnontiedettä ja ymmärtämään taidetta.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5589240"/>
            <a:ext cx="44284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Rohkaista luonnon tutkivaan oppimiseen: ei  ole vääriä havaintoja</a:t>
            </a:r>
          </a:p>
          <a:p>
            <a:endParaRPr lang="fi-FI" dirty="0"/>
          </a:p>
        </p:txBody>
      </p:sp>
      <p:sp>
        <p:nvSpPr>
          <p:cNvPr id="9" name="TextBox 8"/>
          <p:cNvSpPr txBox="1"/>
          <p:nvPr/>
        </p:nvSpPr>
        <p:spPr>
          <a:xfrm>
            <a:off x="6793362" y="3068961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2000-luvun käytännöntaidot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03504" y="4842112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Oppilaat motivoituvat luonnontieteisiin ja  taiteisiin eri lähtökohdista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38535" y="1165163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Työnantajan toive</a:t>
            </a:r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210107" y="1651755"/>
            <a:ext cx="3278382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741436" y="2059108"/>
            <a:ext cx="3798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Ymmärtää erilaisia tapoja perustella asioita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17550" y="3859486"/>
            <a:ext cx="3636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Yhteiskunnan resurssien tehokkaampi käyttö</a:t>
            </a:r>
          </a:p>
        </p:txBody>
      </p:sp>
    </p:spTree>
    <p:extLst>
      <p:ext uri="{BB962C8B-B14F-4D97-AF65-F5344CB8AC3E}">
        <p14:creationId xmlns:p14="http://schemas.microsoft.com/office/powerpoint/2010/main" val="551638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D9F29BAA-E771-8B46-8DE1-28BE822D9B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0562" y="260350"/>
            <a:ext cx="10096502" cy="1187450"/>
          </a:xfrm>
        </p:spPr>
        <p:txBody>
          <a:bodyPr/>
          <a:lstStyle/>
          <a:p>
            <a:pPr eaLnBrk="1" hangingPunct="1">
              <a:defRPr/>
            </a:pPr>
            <a:r>
              <a:rPr lang="fi-FI" sz="2800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cs typeface="Century Gothic"/>
              </a:rPr>
              <a:t>PIIRROSANIMAATION IDEA  ”kasvu tai muodonmuutos”</a:t>
            </a:r>
            <a:endParaRPr lang="fi-FI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  <a:cs typeface="Century Gothic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47EC27C8-A021-B34D-AE8B-FC3EB9A930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2938" y="1125538"/>
            <a:ext cx="10858500" cy="4970462"/>
          </a:xfrm>
        </p:spPr>
        <p:txBody>
          <a:bodyPr>
            <a:normAutofit fontScale="85000" lnSpcReduction="20000"/>
          </a:bodyPr>
          <a:lstStyle/>
          <a:p>
            <a:pPr eaLnBrk="1" hangingPunct="1"/>
            <a:endParaRPr lang="fi-FI" altLang="fi-FI" dirty="0">
              <a:solidFill>
                <a:srgbClr val="08306D"/>
              </a:solidFill>
              <a:latin typeface="Century Gothic" panose="020B0502020202020204" pitchFamily="34" charset="0"/>
            </a:endParaRPr>
          </a:p>
          <a:p>
            <a:pPr eaLnBrk="1" hangingPunct="1"/>
            <a:r>
              <a:rPr lang="fi-FI" altLang="fi-FI" dirty="0" err="1">
                <a:solidFill>
                  <a:srgbClr val="08306D"/>
                </a:solidFill>
                <a:latin typeface="Century Gothic" panose="020B0502020202020204" pitchFamily="34" charset="0"/>
              </a:rPr>
              <a:t>iPad</a:t>
            </a:r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 ja Android: </a:t>
            </a:r>
            <a:r>
              <a:rPr lang="fi-FI" altLang="fi-FI" dirty="0" err="1">
                <a:solidFill>
                  <a:srgbClr val="08306D"/>
                </a:solidFill>
                <a:latin typeface="Century Gothic" panose="020B0502020202020204" pitchFamily="34" charset="0"/>
              </a:rPr>
              <a:t>FlipaClip</a:t>
            </a:r>
            <a:endParaRPr lang="fi-FI" altLang="fi-FI" dirty="0">
              <a:solidFill>
                <a:srgbClr val="08306D"/>
              </a:solidFill>
              <a:latin typeface="Century Gothic" panose="020B0502020202020204" pitchFamily="34" charset="0"/>
            </a:endParaRPr>
          </a:p>
          <a:p>
            <a:pPr eaLnBrk="1" hangingPunct="1"/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äänen tuottamiseen muutkin laitteet</a:t>
            </a:r>
          </a:p>
          <a:p>
            <a:pPr eaLnBrk="1" hangingPunct="1"/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paljon piirroksia… </a:t>
            </a:r>
            <a:r>
              <a:rPr lang="fi-FI" altLang="fi-FI" dirty="0" err="1">
                <a:solidFill>
                  <a:srgbClr val="08306D"/>
                </a:solidFill>
                <a:latin typeface="Century Gothic" panose="020B0502020202020204" pitchFamily="34" charset="0"/>
              </a:rPr>
              <a:t>max</a:t>
            </a:r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. 5 sekuntia (teksteineen) tehdään kokeilu …. 12 </a:t>
            </a:r>
            <a:r>
              <a:rPr lang="fi-FI" altLang="fi-FI" dirty="0" err="1">
                <a:solidFill>
                  <a:srgbClr val="08306D"/>
                </a:solidFill>
                <a:latin typeface="Century Gothic" panose="020B0502020202020204" pitchFamily="34" charset="0"/>
              </a:rPr>
              <a:t>framea</a:t>
            </a:r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/</a:t>
            </a:r>
            <a:r>
              <a:rPr lang="fi-FI" altLang="fi-FI" dirty="0" err="1">
                <a:solidFill>
                  <a:srgbClr val="08306D"/>
                </a:solidFill>
                <a:latin typeface="Century Gothic" panose="020B0502020202020204" pitchFamily="34" charset="0"/>
              </a:rPr>
              <a:t>sec</a:t>
            </a:r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.</a:t>
            </a:r>
          </a:p>
          <a:p>
            <a:pPr eaLnBrk="1" hangingPunct="1"/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Voidaan ideoida parityönä mahdollisuuksien mukaan</a:t>
            </a:r>
          </a:p>
          <a:p>
            <a:pPr eaLnBrk="1" hangingPunct="1"/>
            <a:endParaRPr lang="fi-FI" altLang="fi-FI" dirty="0">
              <a:solidFill>
                <a:srgbClr val="08306D"/>
              </a:solidFill>
              <a:latin typeface="Century Gothic" panose="020B0502020202020204" pitchFamily="34" charset="0"/>
            </a:endParaRPr>
          </a:p>
          <a:p>
            <a:pPr eaLnBrk="1" hangingPunct="1"/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tarvittaessa voit lisätä tehosteita</a:t>
            </a:r>
          </a:p>
          <a:p>
            <a:pPr eaLnBrk="1" hangingPunct="1"/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alku- ja lopputekstit &amp; tekijätiedot</a:t>
            </a:r>
          </a:p>
          <a:p>
            <a:pPr eaLnBrk="1" hangingPunct="1"/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ensin IDEA, sitten synopsis</a:t>
            </a:r>
            <a:r>
              <a:rPr lang="mr-IN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…</a:t>
            </a:r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 liittyy </a:t>
            </a:r>
            <a:r>
              <a:rPr lang="fi-FI" altLang="fi-FI" dirty="0" err="1">
                <a:solidFill>
                  <a:srgbClr val="08306D"/>
                </a:solidFill>
                <a:latin typeface="Century Gothic" panose="020B0502020202020204" pitchFamily="34" charset="0"/>
              </a:rPr>
              <a:t>steamiin</a:t>
            </a:r>
            <a:endParaRPr lang="fi-FI" altLang="fi-FI" dirty="0">
              <a:solidFill>
                <a:srgbClr val="08306D"/>
              </a:solidFill>
              <a:latin typeface="Century Gothic" panose="020B0502020202020204" pitchFamily="34" charset="0"/>
            </a:endParaRPr>
          </a:p>
          <a:p>
            <a:pPr eaLnBrk="1" hangingPunct="1"/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Palautus </a:t>
            </a:r>
            <a:r>
              <a:rPr lang="fi-FI" altLang="fi-FI" dirty="0" err="1">
                <a:solidFill>
                  <a:srgbClr val="08306D"/>
                </a:solidFill>
                <a:latin typeface="Century Gothic" panose="020B0502020202020204" pitchFamily="34" charset="0"/>
              </a:rPr>
              <a:t>Peda.Netin</a:t>
            </a:r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 kansioon.</a:t>
            </a:r>
          </a:p>
        </p:txBody>
      </p:sp>
      <p:sp>
        <p:nvSpPr>
          <p:cNvPr id="16387" name="Rectangle 4">
            <a:extLst>
              <a:ext uri="{FF2B5EF4-FFF2-40B4-BE49-F238E27FC236}">
                <a16:creationId xmlns:a16="http://schemas.microsoft.com/office/drawing/2014/main" id="{492A1B6D-AA9B-C647-B7D3-BB09520E3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2600" y="201614"/>
            <a:ext cx="151836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1400" dirty="0">
                <a:ea typeface="ＭＳ Ｐゴシック" panose="020B0600070205080204" pitchFamily="34" charset="-128"/>
              </a:rPr>
              <a:t>Antti Lokka 2024</a:t>
            </a:r>
          </a:p>
        </p:txBody>
      </p:sp>
    </p:spTree>
    <p:extLst>
      <p:ext uri="{BB962C8B-B14F-4D97-AF65-F5344CB8AC3E}">
        <p14:creationId xmlns:p14="http://schemas.microsoft.com/office/powerpoint/2010/main" val="3342295767"/>
      </p:ext>
    </p:extLst>
  </p:cSld>
  <p:clrMapOvr>
    <a:masterClrMapping/>
  </p:clrMapOvr>
</p:sld>
</file>

<file path=ppt/theme/theme1.xml><?xml version="1.0" encoding="utf-8"?>
<a:theme xmlns:a="http://schemas.openxmlformats.org/drawingml/2006/main" name="JYU Otsikkodi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_16_9" id="{18043CDD-6F58-B748-A541-C5087578035D}" vid="{8C6851FC-BDE7-5C45-B9BF-4E59D057EB54}"/>
    </a:ext>
  </a:extLst>
</a:theme>
</file>

<file path=ppt/theme/theme2.xml><?xml version="1.0" encoding="utf-8"?>
<a:theme xmlns:a="http://schemas.openxmlformats.org/drawingml/2006/main" name="JYU sisältö pohj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_16_9" id="{18043CDD-6F58-B748-A541-C5087578035D}" vid="{F4751D54-1BD4-5441-B78A-358C5DC524DF}"/>
    </a:ext>
  </a:extLst>
</a:theme>
</file>

<file path=ppt/theme/theme3.xml><?xml version="1.0" encoding="utf-8"?>
<a:theme xmlns:a="http://schemas.openxmlformats.org/drawingml/2006/main" name="2_Mukautettu suunnittelumalli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_16_9" id="{18043CDD-6F58-B748-A541-C5087578035D}" vid="{CCF3B531-D1DE-B645-80E2-FA0A582605CD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2035</TotalTime>
  <Words>199</Words>
  <Application>Microsoft Macintosh PowerPoint</Application>
  <PresentationFormat>Laajakuva</PresentationFormat>
  <Paragraphs>53</Paragraphs>
  <Slides>4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4</vt:i4>
      </vt:variant>
    </vt:vector>
  </HeadingPairs>
  <TitlesOfParts>
    <vt:vector size="15" baseType="lpstr">
      <vt:lpstr>ＭＳ Ｐゴシック</vt:lpstr>
      <vt:lpstr>Arial</vt:lpstr>
      <vt:lpstr>Calibri</vt:lpstr>
      <vt:lpstr>Century Gothic</vt:lpstr>
      <vt:lpstr>Gill Sans MT</vt:lpstr>
      <vt:lpstr>Helvetica</vt:lpstr>
      <vt:lpstr>Impact</vt:lpstr>
      <vt:lpstr>Trebuchet MS</vt:lpstr>
      <vt:lpstr>JYU Otsikkodiat</vt:lpstr>
      <vt:lpstr>JYU sisältö pohjat</vt:lpstr>
      <vt:lpstr>2_Mukautettu suunnittelumalli</vt:lpstr>
      <vt:lpstr>POMM1033 piirrosanimaatio  </vt:lpstr>
      <vt:lpstr> TULKINTA JA TUOTTAMINEN  MEDIALUENNASSA                                    2020 Antti Lokka  </vt:lpstr>
      <vt:lpstr>MIKSI STEAM science, technology, engineering, art, mathematics </vt:lpstr>
      <vt:lpstr>PIIRROSANIMAATION IDEA  ”kasvu tai muodonmuutos”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KUVATAIDE CAMM5090 KOKKOLA </dc:title>
  <dc:subject/>
  <dc:creator>Lokka, Antti</dc:creator>
  <cp:keywords/>
  <dc:description/>
  <cp:lastModifiedBy>Lokka, Antti</cp:lastModifiedBy>
  <cp:revision>80</cp:revision>
  <dcterms:created xsi:type="dcterms:W3CDTF">2020-04-15T06:25:21Z</dcterms:created>
  <dcterms:modified xsi:type="dcterms:W3CDTF">2024-01-24T10:20:08Z</dcterms:modified>
  <cp:category/>
</cp:coreProperties>
</file>