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58" r:id="rId5"/>
    <p:sldId id="259" r:id="rId6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7292A2E-F333-43FB-9621-5CBBE7FDCDCB}" styleName="Vaalea tyyli 2 - Korostus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04" autoAdjust="0"/>
    <p:restoredTop sz="94660"/>
  </p:normalViewPr>
  <p:slideViewPr>
    <p:cSldViewPr snapToGrid="0">
      <p:cViewPr varScale="1">
        <p:scale>
          <a:sx n="69" d="100"/>
          <a:sy n="69" d="100"/>
        </p:scale>
        <p:origin x="408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C878E-125F-417D-A1B3-31C51E184CE1}" type="datetimeFigureOut">
              <a:rPr lang="fi-FI" smtClean="0"/>
              <a:t>3.6.2021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719E4-DAAD-49DF-86BD-743353D947B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462945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C878E-125F-417D-A1B3-31C51E184CE1}" type="datetimeFigureOut">
              <a:rPr lang="fi-FI" smtClean="0"/>
              <a:t>3.6.2021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719E4-DAAD-49DF-86BD-743353D947B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356758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C878E-125F-417D-A1B3-31C51E184CE1}" type="datetimeFigureOut">
              <a:rPr lang="fi-FI" smtClean="0"/>
              <a:t>3.6.2021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719E4-DAAD-49DF-86BD-743353D947B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857289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C878E-125F-417D-A1B3-31C51E184CE1}" type="datetimeFigureOut">
              <a:rPr lang="fi-FI" smtClean="0"/>
              <a:t>3.6.2021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719E4-DAAD-49DF-86BD-743353D947B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512291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C878E-125F-417D-A1B3-31C51E184CE1}" type="datetimeFigureOut">
              <a:rPr lang="fi-FI" smtClean="0"/>
              <a:t>3.6.2021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719E4-DAAD-49DF-86BD-743353D947B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656537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C878E-125F-417D-A1B3-31C51E184CE1}" type="datetimeFigureOut">
              <a:rPr lang="fi-FI" smtClean="0"/>
              <a:t>3.6.2021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719E4-DAAD-49DF-86BD-743353D947B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54859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C878E-125F-417D-A1B3-31C51E184CE1}" type="datetimeFigureOut">
              <a:rPr lang="fi-FI" smtClean="0"/>
              <a:t>3.6.2021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719E4-DAAD-49DF-86BD-743353D947B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912329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C878E-125F-417D-A1B3-31C51E184CE1}" type="datetimeFigureOut">
              <a:rPr lang="fi-FI" smtClean="0"/>
              <a:t>3.6.2021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719E4-DAAD-49DF-86BD-743353D947B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066798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C878E-125F-417D-A1B3-31C51E184CE1}" type="datetimeFigureOut">
              <a:rPr lang="fi-FI" smtClean="0"/>
              <a:t>3.6.2021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719E4-DAAD-49DF-86BD-743353D947B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210368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C878E-125F-417D-A1B3-31C51E184CE1}" type="datetimeFigureOut">
              <a:rPr lang="fi-FI" smtClean="0"/>
              <a:t>3.6.2021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719E4-DAAD-49DF-86BD-743353D947B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761137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C878E-125F-417D-A1B3-31C51E184CE1}" type="datetimeFigureOut">
              <a:rPr lang="fi-FI" smtClean="0"/>
              <a:t>3.6.2021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719E4-DAAD-49DF-86BD-743353D947B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870926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FC878E-125F-417D-A1B3-31C51E184CE1}" type="datetimeFigureOut">
              <a:rPr lang="fi-FI" smtClean="0"/>
              <a:t>3.6.2021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C719E4-DAAD-49DF-86BD-743353D947B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1660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opetus.tv/kemia/" TargetMode="External"/><Relationship Id="rId7" Type="http://schemas.openxmlformats.org/officeDocument/2006/relationships/hyperlink" Target="http://matta.hut.fi/matta/yoteht/" TargetMode="External"/><Relationship Id="rId2" Type="http://schemas.openxmlformats.org/officeDocument/2006/relationships/hyperlink" Target="https://www.matikkamatskut.com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yle.fi/aihe/abitreenit#section-186245" TargetMode="External"/><Relationship Id="rId5" Type="http://schemas.openxmlformats.org/officeDocument/2006/relationships/hyperlink" Target="http://www.mafyvalmennus.fi/mallivastaukset/" TargetMode="External"/><Relationship Id="rId4" Type="http://schemas.openxmlformats.org/officeDocument/2006/relationships/hyperlink" Target="https://opetus.tv/lukio-ops2016/fysiikka/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lioppilastutkinto.fi/fi/ylioppilastutkinto/pisterajat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math-demo.abitti.fi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Valmistautumisohjeita syksyn yo-kirjoituksiin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smtClean="0"/>
              <a:t>matemaattiset aineet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288346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81182" y="278447"/>
            <a:ext cx="4528127" cy="770948"/>
          </a:xfrm>
        </p:spPr>
        <p:txBody>
          <a:bodyPr/>
          <a:lstStyle/>
          <a:p>
            <a:r>
              <a:rPr lang="fi-FI" u="sng" dirty="0" smtClean="0"/>
              <a:t>kokeen rakenne</a:t>
            </a:r>
            <a:endParaRPr lang="fi-FI" u="sng" dirty="0"/>
          </a:p>
        </p:txBody>
      </p:sp>
      <p:sp>
        <p:nvSpPr>
          <p:cNvPr id="7" name="Sisällön paikkamerkki 6"/>
          <p:cNvSpPr>
            <a:spLocks noGrp="1"/>
          </p:cNvSpPr>
          <p:nvPr>
            <p:ph idx="1"/>
          </p:nvPr>
        </p:nvSpPr>
        <p:spPr>
          <a:xfrm>
            <a:off x="838200" y="1173018"/>
            <a:ext cx="10515600" cy="5301673"/>
          </a:xfrm>
        </p:spPr>
        <p:txBody>
          <a:bodyPr/>
          <a:lstStyle/>
          <a:p>
            <a:r>
              <a:rPr lang="fi-FI" dirty="0" smtClean="0"/>
              <a:t>MATEMATIIKAN KOKEEN RAKENNE</a:t>
            </a:r>
          </a:p>
          <a:p>
            <a:endParaRPr lang="fi-FI" dirty="0"/>
          </a:p>
          <a:p>
            <a:endParaRPr lang="fi-FI" dirty="0" smtClean="0"/>
          </a:p>
          <a:p>
            <a:endParaRPr lang="fi-FI" dirty="0"/>
          </a:p>
          <a:p>
            <a:endParaRPr lang="fi-FI" dirty="0" smtClean="0"/>
          </a:p>
          <a:p>
            <a:endParaRPr lang="fi-FI" dirty="0" smtClean="0"/>
          </a:p>
          <a:p>
            <a:r>
              <a:rPr lang="fi-FI" dirty="0" smtClean="0"/>
              <a:t>FYSIIKAN JA KEMIAN KOKEEN RAKENNE</a:t>
            </a:r>
          </a:p>
          <a:p>
            <a:pPr marL="0" indent="0">
              <a:buNone/>
            </a:pPr>
            <a:endParaRPr lang="fi-FI" dirty="0"/>
          </a:p>
        </p:txBody>
      </p:sp>
      <p:graphicFrame>
        <p:nvGraphicFramePr>
          <p:cNvPr id="8" name="Taulukko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43316030"/>
              </p:ext>
            </p:extLst>
          </p:nvPr>
        </p:nvGraphicFramePr>
        <p:xfrm>
          <a:off x="1224608" y="1901680"/>
          <a:ext cx="9415683" cy="1492043"/>
        </p:xfrm>
        <a:graphic>
          <a:graphicData uri="http://schemas.openxmlformats.org/drawingml/2006/table">
            <a:tbl>
              <a:tblPr firstRow="1" bandRow="1">
                <a:tableStyleId>{17292A2E-F333-43FB-9621-5CBBE7FDCDCB}</a:tableStyleId>
              </a:tblPr>
              <a:tblGrid>
                <a:gridCol w="585719">
                  <a:extLst>
                    <a:ext uri="{9D8B030D-6E8A-4147-A177-3AD203B41FA5}">
                      <a16:colId xmlns:a16="http://schemas.microsoft.com/office/drawing/2014/main" val="4241425218"/>
                    </a:ext>
                  </a:extLst>
                </a:gridCol>
                <a:gridCol w="2041237">
                  <a:extLst>
                    <a:ext uri="{9D8B030D-6E8A-4147-A177-3AD203B41FA5}">
                      <a16:colId xmlns:a16="http://schemas.microsoft.com/office/drawing/2014/main" val="1060460981"/>
                    </a:ext>
                  </a:extLst>
                </a:gridCol>
                <a:gridCol w="1583246">
                  <a:extLst>
                    <a:ext uri="{9D8B030D-6E8A-4147-A177-3AD203B41FA5}">
                      <a16:colId xmlns:a16="http://schemas.microsoft.com/office/drawing/2014/main" val="3611357161"/>
                    </a:ext>
                  </a:extLst>
                </a:gridCol>
                <a:gridCol w="2004290">
                  <a:extLst>
                    <a:ext uri="{9D8B030D-6E8A-4147-A177-3AD203B41FA5}">
                      <a16:colId xmlns:a16="http://schemas.microsoft.com/office/drawing/2014/main" val="1948148741"/>
                    </a:ext>
                  </a:extLst>
                </a:gridCol>
                <a:gridCol w="3201191">
                  <a:extLst>
                    <a:ext uri="{9D8B030D-6E8A-4147-A177-3AD203B41FA5}">
                      <a16:colId xmlns:a16="http://schemas.microsoft.com/office/drawing/2014/main" val="2505624267"/>
                    </a:ext>
                  </a:extLst>
                </a:gridCol>
              </a:tblGrid>
              <a:tr h="339804">
                <a:tc>
                  <a:txBody>
                    <a:bodyPr/>
                    <a:lstStyle/>
                    <a:p>
                      <a:r>
                        <a:rPr lang="fi-FI" dirty="0" smtClean="0"/>
                        <a:t>OSA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 smtClean="0"/>
                        <a:t>Tehtäviä</a:t>
                      </a:r>
                      <a:r>
                        <a:rPr lang="fi-FI" baseline="0" dirty="0" smtClean="0"/>
                        <a:t> annetaan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 smtClean="0"/>
                        <a:t>Kokelas vastaa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 smtClean="0"/>
                        <a:t>Pisteet per tehtävä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Apuvälineet</a:t>
                      </a:r>
                      <a:endParaRPr lang="fi-F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64500758"/>
                  </a:ext>
                </a:extLst>
              </a:tr>
              <a:tr h="339804">
                <a:tc>
                  <a:txBody>
                    <a:bodyPr/>
                    <a:lstStyle/>
                    <a:p>
                      <a:r>
                        <a:rPr lang="fi-FI" dirty="0" smtClean="0"/>
                        <a:t>A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 smtClean="0"/>
                        <a:t>4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 smtClean="0"/>
                        <a:t>4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 smtClean="0"/>
                        <a:t>12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MAOL + </a:t>
                      </a:r>
                      <a:r>
                        <a:rPr lang="fi-FI" dirty="0" err="1" smtClean="0"/>
                        <a:t>speedcrunch</a:t>
                      </a:r>
                      <a:endParaRPr lang="fi-F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61426558"/>
                  </a:ext>
                </a:extLst>
              </a:tr>
              <a:tr h="339804">
                <a:tc>
                  <a:txBody>
                    <a:bodyPr/>
                    <a:lstStyle/>
                    <a:p>
                      <a:r>
                        <a:rPr lang="fi-FI" dirty="0" smtClean="0"/>
                        <a:t>B1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 smtClean="0"/>
                        <a:t>5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 smtClean="0"/>
                        <a:t>3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 smtClean="0"/>
                        <a:t>12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MAOL + kaikki laskinohjelmistot</a:t>
                      </a:r>
                      <a:endParaRPr lang="fi-F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53111167"/>
                  </a:ext>
                </a:extLst>
              </a:tr>
              <a:tr h="394763">
                <a:tc>
                  <a:txBody>
                    <a:bodyPr/>
                    <a:lstStyle/>
                    <a:p>
                      <a:r>
                        <a:rPr lang="fi-FI" dirty="0" smtClean="0"/>
                        <a:t>B2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 smtClean="0"/>
                        <a:t>4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 smtClean="0"/>
                        <a:t>3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 smtClean="0"/>
                        <a:t>12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dirty="0" smtClean="0"/>
                        <a:t>MAOL + kaikki laskinohjelmistot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2815208"/>
                  </a:ext>
                </a:extLst>
              </a:tr>
            </a:tbl>
          </a:graphicData>
        </a:graphic>
      </p:graphicFrame>
      <p:graphicFrame>
        <p:nvGraphicFramePr>
          <p:cNvPr id="10" name="Taulukko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0308845"/>
              </p:ext>
            </p:extLst>
          </p:nvPr>
        </p:nvGraphicFramePr>
        <p:xfrm>
          <a:off x="1224609" y="4867708"/>
          <a:ext cx="9415682" cy="1483360"/>
        </p:xfrm>
        <a:graphic>
          <a:graphicData uri="http://schemas.openxmlformats.org/drawingml/2006/table">
            <a:tbl>
              <a:tblPr firstRow="1" bandRow="1">
                <a:tableStyleId>{17292A2E-F333-43FB-9621-5CBBE7FDCDCB}</a:tableStyleId>
              </a:tblPr>
              <a:tblGrid>
                <a:gridCol w="650374">
                  <a:extLst>
                    <a:ext uri="{9D8B030D-6E8A-4147-A177-3AD203B41FA5}">
                      <a16:colId xmlns:a16="http://schemas.microsoft.com/office/drawing/2014/main" val="4241425218"/>
                    </a:ext>
                  </a:extLst>
                </a:gridCol>
                <a:gridCol w="1930400">
                  <a:extLst>
                    <a:ext uri="{9D8B030D-6E8A-4147-A177-3AD203B41FA5}">
                      <a16:colId xmlns:a16="http://schemas.microsoft.com/office/drawing/2014/main" val="1060460981"/>
                    </a:ext>
                  </a:extLst>
                </a:gridCol>
                <a:gridCol w="1579418">
                  <a:extLst>
                    <a:ext uri="{9D8B030D-6E8A-4147-A177-3AD203B41FA5}">
                      <a16:colId xmlns:a16="http://schemas.microsoft.com/office/drawing/2014/main" val="3611357161"/>
                    </a:ext>
                  </a:extLst>
                </a:gridCol>
                <a:gridCol w="2087418">
                  <a:extLst>
                    <a:ext uri="{9D8B030D-6E8A-4147-A177-3AD203B41FA5}">
                      <a16:colId xmlns:a16="http://schemas.microsoft.com/office/drawing/2014/main" val="4051743550"/>
                    </a:ext>
                  </a:extLst>
                </a:gridCol>
                <a:gridCol w="3168072">
                  <a:extLst>
                    <a:ext uri="{9D8B030D-6E8A-4147-A177-3AD203B41FA5}">
                      <a16:colId xmlns:a16="http://schemas.microsoft.com/office/drawing/2014/main" val="250562426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fi-FI" dirty="0" smtClean="0"/>
                        <a:t>OSA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 smtClean="0"/>
                        <a:t>Tehtäviä</a:t>
                      </a:r>
                      <a:r>
                        <a:rPr lang="fi-FI" baseline="0" dirty="0" smtClean="0"/>
                        <a:t> annetaan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Kokelas vastaa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Pisteet</a:t>
                      </a:r>
                      <a:r>
                        <a:rPr lang="fi-FI" baseline="0" dirty="0" smtClean="0"/>
                        <a:t> per tehtävä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Apuvälineet</a:t>
                      </a:r>
                      <a:endParaRPr lang="fi-F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645007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i-FI" dirty="0" smtClean="0"/>
                        <a:t>A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 smtClean="0"/>
                        <a:t>1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1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20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dirty="0" smtClean="0"/>
                        <a:t>MAOL + kaikki laskinohjelmistot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614265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i-FI" dirty="0" smtClean="0"/>
                        <a:t>B1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 smtClean="0"/>
                        <a:t>7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4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15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dirty="0" smtClean="0"/>
                        <a:t>MAOL + kaikki laskinohjelmistot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531111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i-FI" dirty="0" smtClean="0"/>
                        <a:t>B2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 smtClean="0"/>
                        <a:t>3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2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20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dirty="0" smtClean="0"/>
                        <a:t>MAOL + kaikki laskinohjelmistot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28152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31760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25764" y="152690"/>
            <a:ext cx="10515600" cy="678584"/>
          </a:xfrm>
        </p:spPr>
        <p:txBody>
          <a:bodyPr>
            <a:normAutofit fontScale="90000"/>
          </a:bodyPr>
          <a:lstStyle/>
          <a:p>
            <a:r>
              <a:rPr lang="fi-FI" u="sng" dirty="0" smtClean="0"/>
              <a:t>opetusvideot ja vanhat yo-tehtävät</a:t>
            </a:r>
            <a:endParaRPr lang="fi-FI" u="sng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794327" y="914400"/>
            <a:ext cx="10058400" cy="5781964"/>
          </a:xfrm>
        </p:spPr>
        <p:txBody>
          <a:bodyPr>
            <a:normAutofit/>
          </a:bodyPr>
          <a:lstStyle/>
          <a:p>
            <a:r>
              <a:rPr lang="fi-FI" dirty="0" smtClean="0"/>
              <a:t>vanhoja yo-tehtäviä kannattaa laskea paljon</a:t>
            </a:r>
          </a:p>
          <a:p>
            <a:r>
              <a:rPr lang="fi-FI" dirty="0" smtClean="0"/>
              <a:t>tarjolla on myös paljon kertaavia opetusvideoita</a:t>
            </a:r>
          </a:p>
          <a:p>
            <a:r>
              <a:rPr lang="fi-FI" dirty="0" smtClean="0"/>
              <a:t>opetusvideosivustojen linkkejä:</a:t>
            </a:r>
          </a:p>
          <a:p>
            <a:pPr lvl="1"/>
            <a:r>
              <a:rPr lang="fi-FI" dirty="0">
                <a:hlinkClick r:id="rId2"/>
              </a:rPr>
              <a:t>matikkamatskut</a:t>
            </a:r>
            <a:r>
              <a:rPr lang="fi-FI" dirty="0"/>
              <a:t> (opetusvideoita matematiikan pakollisten kurssien sisällöistä sekä ohjelmistojen käytöstä)</a:t>
            </a:r>
          </a:p>
          <a:p>
            <a:pPr lvl="1"/>
            <a:r>
              <a:rPr lang="fi-FI" dirty="0" smtClean="0">
                <a:hlinkClick r:id="rId3"/>
              </a:rPr>
              <a:t>opetus-tv</a:t>
            </a:r>
            <a:r>
              <a:rPr lang="fi-FI" dirty="0"/>
              <a:t> (kattava kooste videoita kemian keskeisistä sisällöistä</a:t>
            </a:r>
            <a:r>
              <a:rPr lang="fi-FI" dirty="0" smtClean="0"/>
              <a:t>)</a:t>
            </a:r>
          </a:p>
          <a:p>
            <a:pPr lvl="1"/>
            <a:r>
              <a:rPr lang="fi-FI" dirty="0" smtClean="0">
                <a:hlinkClick r:id="rId4"/>
              </a:rPr>
              <a:t>opetus </a:t>
            </a:r>
            <a:r>
              <a:rPr lang="fi-FI" dirty="0">
                <a:hlinkClick r:id="rId4"/>
              </a:rPr>
              <a:t>tv</a:t>
            </a:r>
            <a:r>
              <a:rPr lang="fi-FI" dirty="0"/>
              <a:t> (kattava kooste videoita fysiikan keskeisistä sisällöistä</a:t>
            </a:r>
            <a:r>
              <a:rPr lang="fi-FI" dirty="0" smtClean="0"/>
              <a:t>)</a:t>
            </a:r>
          </a:p>
          <a:p>
            <a:r>
              <a:rPr lang="fi-FI" dirty="0" smtClean="0"/>
              <a:t>vanhojen yo-kokeiden tehtäviä ja ratkaisuja</a:t>
            </a:r>
          </a:p>
          <a:p>
            <a:pPr lvl="1"/>
            <a:r>
              <a:rPr lang="fi-FI" dirty="0" err="1">
                <a:hlinkClick r:id="rId5"/>
              </a:rPr>
              <a:t>mafy</a:t>
            </a:r>
            <a:r>
              <a:rPr lang="fi-FI" dirty="0">
                <a:hlinkClick r:id="rId5"/>
              </a:rPr>
              <a:t>-valmennus</a:t>
            </a:r>
            <a:r>
              <a:rPr lang="fi-FI" dirty="0"/>
              <a:t> (matematiikan ja fysiikan yo-tehtävät ratkaisuineen vuodesta 2010 -&gt; )</a:t>
            </a:r>
          </a:p>
          <a:p>
            <a:pPr lvl="1"/>
            <a:r>
              <a:rPr lang="fi-FI" dirty="0">
                <a:hlinkClick r:id="rId6"/>
              </a:rPr>
              <a:t>abitreenit</a:t>
            </a:r>
            <a:r>
              <a:rPr lang="fi-FI" dirty="0"/>
              <a:t> (voit valita laskettavaksi joko matematiikan, fysiikan tai kemian vanhoja </a:t>
            </a:r>
            <a:r>
              <a:rPr lang="fi-FI" dirty="0" smtClean="0"/>
              <a:t>yo-tehtäviä)</a:t>
            </a:r>
          </a:p>
          <a:p>
            <a:pPr lvl="1"/>
            <a:r>
              <a:rPr lang="fi-FI" dirty="0" smtClean="0">
                <a:hlinkClick r:id="rId7"/>
              </a:rPr>
              <a:t>http</a:t>
            </a:r>
            <a:r>
              <a:rPr lang="fi-FI" dirty="0">
                <a:hlinkClick r:id="rId7"/>
              </a:rPr>
              <a:t>://matta.hut.fi/matta/yoteht/</a:t>
            </a:r>
            <a:r>
              <a:rPr lang="fi-FI" dirty="0"/>
              <a:t> (matematiikan yo-tehtäviä ratkaisuineen vuodesta 1999 alkaen</a:t>
            </a:r>
            <a:r>
              <a:rPr lang="fi-FI" dirty="0" smtClean="0"/>
              <a:t>)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514536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48039"/>
          </a:xfrm>
        </p:spPr>
        <p:txBody>
          <a:bodyPr/>
          <a:lstStyle/>
          <a:p>
            <a:r>
              <a:rPr lang="fi-FI" u="sng" dirty="0" smtClean="0"/>
              <a:t>pisterajat</a:t>
            </a:r>
            <a:endParaRPr lang="fi-FI" u="sng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>
            <a:normAutofit/>
          </a:bodyPr>
          <a:lstStyle/>
          <a:p>
            <a:r>
              <a:rPr lang="fi-FI" dirty="0" smtClean="0"/>
              <a:t>Pisterajoja </a:t>
            </a:r>
            <a:r>
              <a:rPr lang="fi-FI" dirty="0"/>
              <a:t>eri </a:t>
            </a:r>
            <a:r>
              <a:rPr lang="fi-FI" dirty="0" smtClean="0"/>
              <a:t>vuosilta löydät ylioppilastutkintolautakunnan sivuilta</a:t>
            </a:r>
          </a:p>
          <a:p>
            <a:r>
              <a:rPr lang="fi-FI" dirty="0" smtClean="0"/>
              <a:t>huom</a:t>
            </a:r>
            <a:r>
              <a:rPr lang="fi-FI" dirty="0"/>
              <a:t>. kemian ja fysiikan maksimipistemäärä kevääseen 2018 saakka ja matematiikan maksimipisteraja syksyyn 2018 saakka oli 60 p </a:t>
            </a:r>
            <a:endParaRPr lang="fi-FI" dirty="0" smtClean="0"/>
          </a:p>
          <a:p>
            <a:pPr lvl="1">
              <a:buFont typeface="Wingdings" panose="05000000000000000000" pitchFamily="2" charset="2"/>
              <a:buChar char="à"/>
            </a:pPr>
            <a:r>
              <a:rPr lang="fi-FI" dirty="0" smtClean="0"/>
              <a:t>aiemmat </a:t>
            </a:r>
            <a:r>
              <a:rPr lang="fi-FI" dirty="0"/>
              <a:t>pisterajat pitää kertoa kahdella niin saat tätä hetkeä vastaavan </a:t>
            </a:r>
            <a:r>
              <a:rPr lang="fi-FI" dirty="0" smtClean="0"/>
              <a:t>tilanteen</a:t>
            </a:r>
          </a:p>
          <a:p>
            <a:r>
              <a:rPr lang="fi-FI" dirty="0" smtClean="0"/>
              <a:t>linkki pisterajoihin: </a:t>
            </a:r>
            <a:r>
              <a:rPr lang="fi-FI" dirty="0" smtClean="0">
                <a:hlinkClick r:id="rId2"/>
              </a:rPr>
              <a:t>pisterajat</a:t>
            </a:r>
            <a:endParaRPr lang="fi-FI" dirty="0" smtClean="0"/>
          </a:p>
        </p:txBody>
      </p:sp>
    </p:spTree>
    <p:extLst>
      <p:ext uri="{BB962C8B-B14F-4D97-AF65-F5344CB8AC3E}">
        <p14:creationId xmlns:p14="http://schemas.microsoft.com/office/powerpoint/2010/main" val="4212343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u="sng" dirty="0" smtClean="0"/>
              <a:t>vastaustekniikka</a:t>
            </a:r>
            <a:endParaRPr lang="fi-FI" u="sng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sähköisen vastauksen muodostamista voit harjoitella matematiikkaeditorissa, jossa vastauskenttänä on yo-kokeen kaltainen vastauslaatikko</a:t>
            </a:r>
          </a:p>
          <a:p>
            <a:r>
              <a:rPr lang="fi-FI" dirty="0"/>
              <a:t>laatikkoon voi liittää myös kuvia jne.</a:t>
            </a:r>
          </a:p>
          <a:p>
            <a:r>
              <a:rPr lang="fi-FI" dirty="0"/>
              <a:t>linkki </a:t>
            </a:r>
            <a:r>
              <a:rPr lang="fi-FI" dirty="0" smtClean="0"/>
              <a:t>matematiikkaeditoriin</a:t>
            </a:r>
            <a:r>
              <a:rPr lang="fi-FI" dirty="0"/>
              <a:t>: </a:t>
            </a:r>
            <a:r>
              <a:rPr lang="fi-FI" dirty="0">
                <a:hlinkClick r:id="rId2"/>
              </a:rPr>
              <a:t>matematiikkaeditori</a:t>
            </a:r>
            <a:r>
              <a:rPr lang="fi-FI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378132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</TotalTime>
  <Words>241</Words>
  <Application>Microsoft Office PowerPoint</Application>
  <PresentationFormat>Laajakuva</PresentationFormat>
  <Paragraphs>70</Paragraphs>
  <Slides>5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Wingdings</vt:lpstr>
      <vt:lpstr>Office-teema</vt:lpstr>
      <vt:lpstr>Valmistautumisohjeita syksyn yo-kirjoituksiin</vt:lpstr>
      <vt:lpstr>kokeen rakenne</vt:lpstr>
      <vt:lpstr>opetusvideot ja vanhat yo-tehtävät</vt:lpstr>
      <vt:lpstr>pisterajat</vt:lpstr>
      <vt:lpstr>vastaustekniikka</vt:lpstr>
    </vt:vector>
  </TitlesOfParts>
  <Company>Kotkan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Valmistautumisohjeita syksyn yo-kirjoituksiin</dc:title>
  <dc:creator>Valtonen Paula Elina</dc:creator>
  <cp:lastModifiedBy>Valtonen Paula Elina</cp:lastModifiedBy>
  <cp:revision>7</cp:revision>
  <dcterms:created xsi:type="dcterms:W3CDTF">2021-06-03T10:49:13Z</dcterms:created>
  <dcterms:modified xsi:type="dcterms:W3CDTF">2021-06-03T12:11:36Z</dcterms:modified>
</cp:coreProperties>
</file>