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300" r:id="rId3"/>
    <p:sldId id="303" r:id="rId4"/>
    <p:sldId id="301" r:id="rId5"/>
    <p:sldId id="302" r:id="rId6"/>
  </p:sldIdLst>
  <p:sldSz cx="12188825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0" d="100"/>
          <a:sy n="80" d="100"/>
        </p:scale>
        <p:origin x="120" y="20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7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906B70-66CB-4A64-915E-E4F555C754FC}" type="datetime1">
              <a:rPr lang="fi-FI" smtClean="0"/>
              <a:t>19.4.2018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fi-FI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CD8C92-813F-44B2-BA9D-3A9A9107EC73}" type="datetime1">
              <a:rPr lang="fi-FI" noProof="0" smtClean="0"/>
              <a:t>19.4.2018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4B2022-DA12-4042-9A0B-6D7DA8B01BAA}" type="datetime1">
              <a:rPr lang="fi-FI" noProof="0" smtClean="0"/>
              <a:t>19.4.2018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538D62-8991-4AFA-BF09-4AE7170D127E}" type="datetime1">
              <a:rPr lang="fi-FI" noProof="0" smtClean="0"/>
              <a:t>19.4.2018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30FDA4-602B-4820-85A9-9C0CF11994A9}" type="datetime1">
              <a:rPr lang="fi-FI" noProof="0" smtClean="0"/>
              <a:t>19.4.2018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95DD13-E057-4098-800D-6B171A57BD9B}" type="datetime1">
              <a:rPr lang="fi-FI" noProof="0" smtClean="0"/>
              <a:t>19.4.2018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3C4D9C-B1A2-4ADF-8876-59A66674668F}" type="datetime1">
              <a:rPr lang="fi-FI" noProof="0" smtClean="0"/>
              <a:t>19.4.2018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3B7240-BEF8-4E17-A71F-074AC2A3604B}" type="datetime1">
              <a:rPr lang="fi-FI" noProof="0" smtClean="0"/>
              <a:t>19.4.2018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8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CB3C4C-2650-4B65-BC64-18EEF7AEC640}" type="datetime1">
              <a:rPr lang="fi-FI" noProof="0" smtClean="0"/>
              <a:t>19.4.2018</a:t>
            </a:fld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8E4D93-6BEA-4BF9-852E-EC516B848194}" type="datetime1">
              <a:rPr lang="fi-FI" noProof="0" smtClean="0"/>
              <a:t>19.4.2018</a:t>
            </a:fld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2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E3266A-7567-46F5-B9A7-71B63993C02C}" type="datetime1">
              <a:rPr lang="fi-FI" noProof="0" smtClean="0"/>
              <a:t>19.4.2018</a:t>
            </a:fld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3" name="Sisällön paikkamerkki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8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EC5461-7D07-4A1B-AD8D-93D8281B218B}" type="datetime1">
              <a:rPr lang="fi-FI" noProof="0" smtClean="0"/>
              <a:t>19.4.2018</a:t>
            </a:fld>
            <a:endParaRPr lang="fi-FI" noProof="0" dirty="0"/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3" name="Kuvan paikkamerkki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pic>
        <p:nvPicPr>
          <p:cNvPr id="9" name="Kuva 4" descr="Tyhjä paikkamerkki kuvan lisäämistä varten. Napsauta paikkamerkkiä ja valitse kuva, jonka haluat lisät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  <a:p>
            <a:pPr lvl="5" rtl="0"/>
            <a:r>
              <a:rPr lang="fi-FI" noProof="0" dirty="0"/>
              <a:t>Kuudes taso</a:t>
            </a:r>
          </a:p>
          <a:p>
            <a:pPr lvl="6" rtl="0"/>
            <a:r>
              <a:rPr lang="fi-FI" noProof="0" dirty="0"/>
              <a:t>Seitsemäs taso</a:t>
            </a:r>
          </a:p>
          <a:p>
            <a:pPr lvl="7" rtl="0"/>
            <a:r>
              <a:rPr lang="fi-FI" noProof="0" dirty="0"/>
              <a:t>Kahdeksas taso</a:t>
            </a:r>
          </a:p>
          <a:p>
            <a:pPr lvl="8" rtl="0"/>
            <a:r>
              <a:rPr lang="fi-FI" noProof="0" dirty="0"/>
              <a:t>Yhdeksäs taso</a:t>
            </a:r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BE448F2-9198-4D8E-A518-6996084863F6}" type="datetime1">
              <a:rPr lang="fi-FI" noProof="0" smtClean="0"/>
              <a:t>19.4.2018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096" y="536579"/>
            <a:ext cx="4103498" cy="25689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7828" y="1501759"/>
            <a:ext cx="9144000" cy="3505200"/>
          </a:xfrm>
        </p:spPr>
        <p:txBody>
          <a:bodyPr rtlCol="0"/>
          <a:lstStyle/>
          <a:p>
            <a:pPr rtl="0"/>
            <a:r>
              <a:rPr lang="fi-FI" dirty="0" smtClean="0">
                <a:latin typeface="Bernard MT Condensed" panose="02050806060905020404" pitchFamily="18" charset="0"/>
              </a:rPr>
              <a:t>POMM1100</a:t>
            </a:r>
            <a:br>
              <a:rPr lang="fi-FI" dirty="0" smtClean="0">
                <a:latin typeface="Bernard MT Condensed" panose="02050806060905020404" pitchFamily="18" charset="0"/>
              </a:rPr>
            </a:br>
            <a:r>
              <a:rPr lang="fi-FI" sz="4000" dirty="0" smtClean="0">
                <a:latin typeface="Bernard MT Condensed" panose="02050806060905020404" pitchFamily="18" charset="0"/>
              </a:rPr>
              <a:t>Monialaisten opintojen loppuseminaari</a:t>
            </a:r>
            <a:br>
              <a:rPr lang="fi-FI" sz="4000" dirty="0" smtClean="0">
                <a:latin typeface="Bernard MT Condensed" panose="02050806060905020404" pitchFamily="18" charset="0"/>
              </a:rPr>
            </a:br>
            <a:r>
              <a:rPr lang="fi-FI" sz="4000" dirty="0" smtClean="0">
                <a:latin typeface="Bernard MT Condensed" panose="02050806060905020404" pitchFamily="18" charset="0"/>
              </a:rPr>
              <a:t>Monnit 1 </a:t>
            </a:r>
            <a:r>
              <a:rPr lang="fi-FI" sz="2000" dirty="0" smtClean="0">
                <a:latin typeface="Bernard MT Condensed" panose="02050806060905020404" pitchFamily="18" charset="0"/>
              </a:rPr>
              <a:t>( 4. tapaaminen)</a:t>
            </a:r>
            <a:endParaRPr lang="fi-FI" sz="2000" dirty="0">
              <a:latin typeface="Bernard MT Condensed" panose="02050806060905020404" pitchFamily="18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5486400"/>
            <a:ext cx="8229600" cy="1066800"/>
          </a:xfrm>
        </p:spPr>
        <p:txBody>
          <a:bodyPr rtlCol="0"/>
          <a:lstStyle/>
          <a:p>
            <a:pPr rtl="0"/>
            <a:r>
              <a:rPr lang="fi-FI" dirty="0" smtClean="0">
                <a:latin typeface="Bernard MT Condensed" panose="02050806060905020404" pitchFamily="18" charset="0"/>
              </a:rPr>
              <a:t>Kevät 2018</a:t>
            </a:r>
          </a:p>
          <a:p>
            <a:pPr rtl="0"/>
            <a:r>
              <a:rPr lang="fi-FI" dirty="0" smtClean="0">
                <a:latin typeface="Bernard MT Condensed" panose="02050806060905020404" pitchFamily="18" charset="0"/>
              </a:rPr>
              <a:t>Päivi Torvelainen</a:t>
            </a:r>
            <a:endParaRPr lang="fi-FI" dirty="0">
              <a:latin typeface="Bernard MT Condensed" panose="02050806060905020404" pitchFamily="18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0830">
            <a:off x="7131852" y="840736"/>
            <a:ext cx="4401763" cy="31683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700" y="3787365"/>
            <a:ext cx="3213100" cy="22324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Bernard MT Condensed" panose="02050806060905020404" pitchFamily="18" charset="0"/>
              </a:rPr>
              <a:t>Seminaarit 10 h (5 x 2 h</a:t>
            </a:r>
            <a:r>
              <a:rPr lang="fi-FI" b="1" dirty="0" smtClean="0">
                <a:latin typeface="Bernard MT Condensed" panose="02050806060905020404" pitchFamily="18" charset="0"/>
              </a:rPr>
              <a:t>)</a:t>
            </a:r>
            <a:endParaRPr lang="fi-FI" dirty="0">
              <a:latin typeface="Bernard MT Condensed" panose="02050806060905020404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29916" y="1828800"/>
            <a:ext cx="9493698" cy="448052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fi-FI" dirty="0" smtClean="0"/>
              <a:t>Kokemusten jakamista ja kokemusten koontiin orientoitumista  15.3.</a:t>
            </a:r>
            <a:endParaRPr lang="fi-FI" dirty="0"/>
          </a:p>
          <a:p>
            <a:pPr marL="457200" lvl="0" indent="-457200">
              <a:buFont typeface="+mj-lt"/>
              <a:buAutoNum type="arabicPeriod"/>
            </a:pPr>
            <a:r>
              <a:rPr lang="fi-FI" dirty="0"/>
              <a:t>LO:n </a:t>
            </a:r>
            <a:r>
              <a:rPr lang="fi-FI" dirty="0" smtClean="0"/>
              <a:t>asiantuntijuus: Mitä on? Mitä jo osaamme? Mitä tulee vielä oppia? 22.3.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dirty="0" smtClean="0"/>
              <a:t>Kohti unelmien koulua 5.4.</a:t>
            </a:r>
            <a:endParaRPr lang="fi-FI" dirty="0"/>
          </a:p>
          <a:p>
            <a:pPr marL="457200" lvl="0" indent="-457200">
              <a:buFont typeface="+mj-lt"/>
              <a:buAutoNum type="arabicPeriod"/>
            </a:pPr>
            <a:r>
              <a:rPr lang="fi-FI" dirty="0" smtClean="0">
                <a:solidFill>
                  <a:srgbClr val="00B0F0"/>
                </a:solidFill>
              </a:rPr>
              <a:t>Aukkopaikkatehtävien purkamista  19.4.</a:t>
            </a:r>
          </a:p>
          <a:p>
            <a:pPr marL="279082" lvl="1" indent="0">
              <a:buNone/>
            </a:pPr>
            <a:r>
              <a:rPr lang="fi-FI" dirty="0">
                <a:solidFill>
                  <a:srgbClr val="00B0F0"/>
                </a:solidFill>
              </a:rPr>
              <a:t> </a:t>
            </a:r>
            <a:r>
              <a:rPr lang="fi-FI" dirty="0"/>
              <a:t>Jenni: </a:t>
            </a:r>
            <a:r>
              <a:rPr lang="fi-FI" dirty="0" smtClean="0"/>
              <a:t>työrauha</a:t>
            </a:r>
            <a:endParaRPr lang="fi-FI" dirty="0"/>
          </a:p>
          <a:p>
            <a:pPr marL="279082" lvl="1" indent="0">
              <a:buNone/>
            </a:pPr>
            <a:r>
              <a:rPr lang="fi-FI" dirty="0"/>
              <a:t>Anna &amp; Anne-Mari: lait: luottamusmiehen haastattelu</a:t>
            </a:r>
          </a:p>
          <a:p>
            <a:pPr marL="279082" lvl="1" indent="0">
              <a:buNone/>
            </a:pPr>
            <a:r>
              <a:rPr lang="fi-FI" dirty="0"/>
              <a:t>Noora &amp; Turo: emotionaalinen kehitys</a:t>
            </a:r>
          </a:p>
          <a:p>
            <a:pPr marL="736282" lvl="1" indent="-457200">
              <a:buFont typeface="+mj-lt"/>
              <a:buAutoNum type="arabicPeriod"/>
            </a:pPr>
            <a:endParaRPr lang="fi-FI" dirty="0">
              <a:solidFill>
                <a:srgbClr val="00B0F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fi-FI" dirty="0" smtClean="0"/>
              <a:t>Aukkopaikkatehtävien purkamista </a:t>
            </a:r>
            <a:r>
              <a:rPr lang="fi-FI" b="1" dirty="0"/>
              <a:t>24.4. klo 14.15-15.45</a:t>
            </a:r>
          </a:p>
          <a:p>
            <a:pPr marL="457200" lvl="0" indent="-457200">
              <a:buFont typeface="+mj-lt"/>
              <a:buAutoNum type="arabicPeriod"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07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Poissaolo 15.3.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Tutustukaa </a:t>
            </a:r>
            <a:r>
              <a:rPr lang="fi-FI" dirty="0"/>
              <a:t>seminaarin aloitusdioihin huolellisesti, jotta tiedätte, mitä pitää seminaarissa tehdä. Aloitimme opettajuuden ydinosaamisalueiden työstämisen </a:t>
            </a:r>
            <a:r>
              <a:rPr lang="fi-FI" dirty="0" err="1"/>
              <a:t>learning</a:t>
            </a:r>
            <a:r>
              <a:rPr lang="fi-FI" dirty="0"/>
              <a:t> café -menetelmällä. Kaksi aluetta jäi työstämättä (pedagoginen osaaminen ja kulttuurinen, yhteisöllinen ja yhteiskunnallinen osaaminen). </a:t>
            </a:r>
            <a:endParaRPr lang="fi-FI" dirty="0" smtClean="0"/>
          </a:p>
          <a:p>
            <a:r>
              <a:rPr lang="fi-FI" dirty="0" smtClean="0"/>
              <a:t>Tutustukaa </a:t>
            </a:r>
            <a:r>
              <a:rPr lang="fi-FI" dirty="0"/>
              <a:t>itsenäisesti osa-alueeseen kulttuurinen, yhteisöllinen ja yhteiskunnallinen osaaminen (https://peda.net/jyu/okl/prope-työskentely)ja tehkää siitä itsellenne muistiinpanot. Kokoatte muistiinpanonne yhteen ensi torstaina seminaaritapaamisessa.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81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Poissaolo 22.3. (s-posti lähetetty 22.3.)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Seminaarissa on työstetty opettajan ydinosaamisalueita, joista on jäänyt työstämättä pedagoginen osaaminen.</a:t>
            </a:r>
          </a:p>
          <a:p>
            <a:endParaRPr lang="fi-FI" dirty="0"/>
          </a:p>
          <a:p>
            <a:r>
              <a:rPr lang="fi-FI" dirty="0"/>
              <a:t>Teidän tehtävänne olisi koota yhteen pedagogiseen osaamiseen liittyvä ajatuskartta ja lähettää minulle ajatuskarttanne. Jaan tämän ajatuskartan sitten </a:t>
            </a:r>
            <a:r>
              <a:rPr lang="fi-FI" dirty="0" err="1"/>
              <a:t>pedanetissa</a:t>
            </a:r>
            <a:r>
              <a:rPr lang="fi-FI" dirty="0"/>
              <a:t> koko ryhmälle. Saatte tästä viestistä toistenne s-postiosoitteet, niin voitte sopia työskentelytavasta. Poistakaa minut viestin saajien joukosta.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856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Poissaolo 5.4. (s-posti 6.4.)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Olitte </a:t>
            </a:r>
            <a:r>
              <a:rPr lang="fi-FI" dirty="0"/>
              <a:t>poissa eilen 5.4. </a:t>
            </a:r>
            <a:r>
              <a:rPr lang="fi-FI" dirty="0" err="1"/>
              <a:t>pommkoontiseminaarista</a:t>
            </a:r>
            <a:r>
              <a:rPr lang="fi-FI" dirty="0"/>
              <a:t>, jossa aiheena oli unelmien koulu. Seminaaritapaamisen diat ovat nyt </a:t>
            </a:r>
            <a:r>
              <a:rPr lang="fi-FI" dirty="0" err="1"/>
              <a:t>pedanetissä</a:t>
            </a:r>
            <a:r>
              <a:rPr lang="fi-FI" dirty="0"/>
              <a:t>. Dioista löydätte ohjeet unelmien koulu -tehtävän tekemiseen. </a:t>
            </a:r>
            <a:endParaRPr lang="fi-FI" dirty="0" smtClean="0"/>
          </a:p>
          <a:p>
            <a:r>
              <a:rPr lang="fi-FI" dirty="0" smtClean="0"/>
              <a:t>Korvaustehtävänä </a:t>
            </a:r>
            <a:r>
              <a:rPr lang="fi-FI" dirty="0"/>
              <a:t>tehkää tämä harjoitus. Sen ensimmäinen osa tehtiin yksin ja seuraava pienryhmässä. Pienryhmäosuuden voitte halutessanne tehdä yhdessä, pareittain tai yksin. Saatte toistenne s-postiosoitteet tästä viestistä, jos haluatte tehdä loppuosan ryhmässä tai pareittain.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190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06_TF02886637_TF02886637" id="{BF6216A0-600F-411A-9261-20213D67A3DC}" vid="{8FDD7FCF-3C70-4F5C-99BE-783AF52D8500}"/>
    </a:ext>
  </a:extLst>
</a:theme>
</file>

<file path=ppt/theme/theme2.xml><?xml version="1.0" encoding="utf-8"?>
<a:theme xmlns:a="http://schemas.openxmlformats.org/drawingml/2006/main" name="Office-te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Vesiväriesitys (laajakuva)</Template>
  <TotalTime>770</TotalTime>
  <Words>271</Words>
  <Application>Microsoft Office PowerPoint</Application>
  <PresentationFormat>Custom</PresentationFormat>
  <Paragraphs>24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Bernard MT Condensed</vt:lpstr>
      <vt:lpstr>Palatino Linotype</vt:lpstr>
      <vt:lpstr>Watercolor_16x9</vt:lpstr>
      <vt:lpstr>POMM1100 Monialaisten opintojen loppuseminaari Monnit 1 ( 4. tapaaminen)</vt:lpstr>
      <vt:lpstr>Seminaarit 10 h (5 x 2 h)</vt:lpstr>
      <vt:lpstr>Poissaolo 15.3. </vt:lpstr>
      <vt:lpstr>Poissaolo 22.3. (s-posti lähetetty 22.3.)</vt:lpstr>
      <vt:lpstr>Poissaolo 5.4. (s-posti 6.4.)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POMM1100 Monialaisten opintojen loppuseminaari</dc:title>
  <dc:creator>Kainulainen, Johanna</dc:creator>
  <cp:lastModifiedBy>Torvelainen, Päivi</cp:lastModifiedBy>
  <cp:revision>36</cp:revision>
  <dcterms:created xsi:type="dcterms:W3CDTF">2017-11-09T16:06:43Z</dcterms:created>
  <dcterms:modified xsi:type="dcterms:W3CDTF">2018-04-19T07:23:14Z</dcterms:modified>
</cp:coreProperties>
</file>