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6" r:id="rId3"/>
    <p:sldId id="278" r:id="rId4"/>
    <p:sldId id="279" r:id="rId5"/>
    <p:sldId id="280" r:id="rId6"/>
    <p:sldId id="281" r:id="rId7"/>
    <p:sldId id="270" r:id="rId8"/>
    <p:sldId id="271" r:id="rId9"/>
    <p:sldId id="282" r:id="rId10"/>
    <p:sldId id="283" r:id="rId11"/>
    <p:sldId id="277" r:id="rId12"/>
    <p:sldId id="284" r:id="rId13"/>
    <p:sldId id="290" r:id="rId14"/>
    <p:sldId id="292" r:id="rId15"/>
    <p:sldId id="291" r:id="rId16"/>
    <p:sldId id="256" r:id="rId17"/>
    <p:sldId id="261" r:id="rId18"/>
    <p:sldId id="262" r:id="rId19"/>
    <p:sldId id="263" r:id="rId20"/>
    <p:sldId id="260" r:id="rId21"/>
    <p:sldId id="258" r:id="rId22"/>
    <p:sldId id="259" r:id="rId23"/>
    <p:sldId id="264" r:id="rId24"/>
    <p:sldId id="265" r:id="rId25"/>
    <p:sldId id="266" r:id="rId26"/>
    <p:sldId id="267" r:id="rId27"/>
    <p:sldId id="268" r:id="rId2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072E5F-BA77-D2CE-E6EB-E5998985CB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1D742DE-D714-88FA-4C18-A83C1ABAF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1FFDC5-BD1F-ADCB-9820-E6D0CE6D5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883A-6285-2D42-A8D2-A0518FEC9DB7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145AA9-CC08-DE33-D661-753FD3E9E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2C8E7BD-2EF5-2CA5-8643-6E4B19E00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E5F-740F-2F42-B5BC-74F4C0F70A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833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0061C4-69FD-706C-82D7-D498A68C9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BCAC54-F6D9-4036-E4FB-413C0DD95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B28D7AE-7567-B6E2-AA11-9EF37BD12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883A-6285-2D42-A8D2-A0518FEC9DB7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CF2C544-543D-9EC6-3BAF-726D2D114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2E02145-D7B2-E822-D1ED-C23CBB940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E5F-740F-2F42-B5BC-74F4C0F70A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1970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B94E93-91E1-4F2A-BEA2-021F40D41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A95E531-7C95-E358-EEA8-5F5AD8FE6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53A9C7-D67B-8F51-5406-52FBE6C04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883A-6285-2D42-A8D2-A0518FEC9DB7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E3FD9F-4A46-4D45-4C0E-CBED2475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A6978A2-1911-FEC6-139F-3F04B05D5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E5F-740F-2F42-B5BC-74F4C0F70A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3333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C59254-86F1-3427-17EF-85BB65639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8B1E0D-B5EE-CEE3-56BB-11A22B8E4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08CA6E9-A859-B3DA-20AE-F2397A43F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6C2CE4E-1EF8-0FE9-109C-C5FE6DB61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883A-6285-2D42-A8D2-A0518FEC9DB7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48CD3C0-32E7-9A2C-4CF3-1291D08BA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57BD59A-7020-69E8-EF47-3EA6E4720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E5F-740F-2F42-B5BC-74F4C0F70A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2846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6291DE-92EF-C567-B332-1EDAC2A8D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B356AD1-7BD4-876E-C333-A59A27588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328B742-84BF-4B0C-DEE6-A5F52DDAE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871431F-C2E9-9F0A-8938-CF7DA9B16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69E309E-9393-BE53-63C8-DE07801F3D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E18FEC4-1583-0DE7-C97F-82C482C62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883A-6285-2D42-A8D2-A0518FEC9DB7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67B3531-1A46-BA05-45F7-927FD375C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D7D1F53D-2E74-7631-FB62-F68D4990A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E5F-740F-2F42-B5BC-74F4C0F70A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9248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9C164C-A830-2FC2-22D0-E0D6518F9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61AC4-B0D8-BF87-2353-C0E0D7CA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883A-6285-2D42-A8D2-A0518FEC9DB7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AC2CB2F-5E6D-F558-985B-AE58B9A23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7AF5E90-EB6B-DB38-131C-DB5DC54B2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E5F-740F-2F42-B5BC-74F4C0F70A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1713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53481DC-CF49-5629-57DD-1D3342D4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883A-6285-2D42-A8D2-A0518FEC9DB7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313305B-A490-F28D-6C74-41F1F30D3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EDFDD73-B6F0-B04D-EC55-7542B7E29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E5F-740F-2F42-B5BC-74F4C0F70A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9658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2574E6-BFC1-36CA-03D4-BE9B336FB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106E8B6-2B0F-6F97-3FBE-F1EE43616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65BCD6B-41E6-CC29-1302-57FD8ED43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4BA74ED-68E9-F36A-4454-4E9BFA8E9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883A-6285-2D42-A8D2-A0518FEC9DB7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77A85C2-D93E-2FB4-790B-53ECA663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6EACDB-8FAA-257F-94E3-F7DA73EF7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E5F-740F-2F42-B5BC-74F4C0F70A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2179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A34E66-ABF1-4B80-D5A6-8235A720D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A8A70CE-44A1-8636-2EFC-88E40D1993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3D4AA37-8153-2958-8F40-781263C20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3AEA16F-697D-56D0-E59C-03FE0689B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883A-6285-2D42-A8D2-A0518FEC9DB7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5BA0B12-DC76-4B9D-AA0F-B2E0603B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FAD539B-B590-764C-6B6E-A7C542F59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E5F-740F-2F42-B5BC-74F4C0F70A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017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1A2EEF-BA75-D959-308C-C630D2861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C84EF45-7C7C-C413-90FD-0DBB539A7A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6E751D2-2707-151C-5408-D65ABB69B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883A-6285-2D42-A8D2-A0518FEC9DB7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27E71F-6E84-760F-4EFE-F413244F4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44A9E1E-F8D0-4B10-5303-04950342D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E5F-740F-2F42-B5BC-74F4C0F70A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8482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24AE93A-E642-D5F4-803D-2BF019113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B986122-F002-8370-966F-04FA152D3B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98F406A-B979-F22E-D027-E164442EA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883A-6285-2D42-A8D2-A0518FEC9DB7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99A8853-20E0-E7F0-C1DC-B2084A09F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56C623D-8E9A-3984-F656-D2D53ED50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03E5F-740F-2F42-B5BC-74F4C0F70A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3200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863600" y="742951"/>
            <a:ext cx="10464800" cy="1105305"/>
          </a:xfrm>
          <a:prstGeom prst="rect">
            <a:avLst/>
          </a:prstGeom>
        </p:spPr>
        <p:txBody>
          <a:bodyPr anchor="t"/>
          <a:lstStyle>
            <a:lvl1pPr>
              <a:defRPr/>
            </a:lvl1pPr>
          </a:lstStyle>
          <a:p>
            <a:r>
              <a:rPr lang="fi-FI" dirty="0"/>
              <a:t>Agenda </a:t>
            </a:r>
            <a:r>
              <a:rPr lang="fi-FI" dirty="0" err="1"/>
              <a:t>title</a:t>
            </a:r>
            <a:endParaRPr lang="fi-FI" dirty="0"/>
          </a:p>
        </p:txBody>
      </p:sp>
      <p:sp>
        <p:nvSpPr>
          <p:cNvPr id="77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863600" y="2140629"/>
            <a:ext cx="10464800" cy="3086101"/>
          </a:xfrm>
          <a:prstGeom prst="rect">
            <a:avLst/>
          </a:prstGeom>
        </p:spPr>
        <p:txBody>
          <a:bodyPr/>
          <a:lstStyle>
            <a:lvl1pPr marL="254000" indent="-254000" algn="l" defTabSz="6350">
              <a:lnSpc>
                <a:spcPct val="100000"/>
              </a:lnSpc>
              <a:spcBef>
                <a:spcPts val="1200"/>
              </a:spcBef>
              <a:buSzPct val="100000"/>
              <a:buChar char="•"/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  <a:defRPr sz="2800" spc="0">
                <a:latin typeface="Open Sans Regular"/>
                <a:ea typeface="Open Sans Regular"/>
                <a:cs typeface="Open Sans Regular"/>
                <a:sym typeface="Open Sans Regular"/>
              </a:defRPr>
            </a:lvl1pPr>
            <a:lvl2pPr marL="495300" indent="-254000" algn="l" defTabSz="6350">
              <a:lnSpc>
                <a:spcPct val="100000"/>
              </a:lnSpc>
              <a:spcBef>
                <a:spcPts val="1200"/>
              </a:spcBef>
              <a:buSzPct val="100000"/>
              <a:buChar char="•"/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  <a:defRPr sz="2800" spc="0">
                <a:latin typeface="Open Sans Regular"/>
                <a:ea typeface="Open Sans Regular"/>
                <a:cs typeface="Open Sans Regular"/>
                <a:sym typeface="Open Sans Regular"/>
              </a:defRPr>
            </a:lvl2pPr>
            <a:lvl3pPr marL="736600" indent="-254000" algn="l" defTabSz="6350">
              <a:lnSpc>
                <a:spcPct val="100000"/>
              </a:lnSpc>
              <a:spcBef>
                <a:spcPts val="1200"/>
              </a:spcBef>
              <a:buSzPct val="100000"/>
              <a:buChar char="•"/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  <a:defRPr sz="2800" spc="0">
                <a:latin typeface="Open Sans Regular"/>
                <a:ea typeface="Open Sans Regular"/>
                <a:cs typeface="Open Sans Regular"/>
                <a:sym typeface="Open Sans Regular"/>
              </a:defRPr>
            </a:lvl3pPr>
            <a:lvl4pPr marL="977900" indent="-254000" algn="l" defTabSz="6350">
              <a:lnSpc>
                <a:spcPct val="100000"/>
              </a:lnSpc>
              <a:spcBef>
                <a:spcPts val="1200"/>
              </a:spcBef>
              <a:buSzPct val="100000"/>
              <a:buChar char="•"/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  <a:defRPr sz="2800" spc="0">
                <a:latin typeface="Open Sans Regular"/>
                <a:ea typeface="Open Sans Regular"/>
                <a:cs typeface="Open Sans Regular"/>
                <a:sym typeface="Open Sans Regular"/>
              </a:defRPr>
            </a:lvl4pPr>
            <a:lvl5pPr marL="1219200" indent="-254000" algn="l" defTabSz="6350">
              <a:lnSpc>
                <a:spcPct val="100000"/>
              </a:lnSpc>
              <a:spcBef>
                <a:spcPts val="1200"/>
              </a:spcBef>
              <a:buSzPct val="100000"/>
              <a:buChar char="•"/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  <a:defRPr sz="2800" spc="0">
                <a:latin typeface="Open Sans Regular"/>
                <a:ea typeface="Open Sans Regular"/>
                <a:cs typeface="Open Sans Regular"/>
                <a:sym typeface="Open Sans Regular"/>
              </a:defRPr>
            </a:lvl5pPr>
          </a:lstStyle>
          <a:p>
            <a:r>
              <a:rPr dirty="0"/>
              <a:t>Agenda Topics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pic>
        <p:nvPicPr>
          <p:cNvPr id="78" name="Studeo_Logo_Musta.png" descr="Studeo_Logo_Mus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1273" y="6249038"/>
            <a:ext cx="1178328" cy="51294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1771025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1D7E6C63-F262-3A16-8101-4DE7B82B2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3659BD4-0F30-4FAF-42E2-67E9163F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2D49800-0625-FB5E-0E31-629E9FC7DA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A883A-6285-2D42-A8D2-A0518FEC9DB7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5ADD924-7E0C-7B68-898D-674F4BEA8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485AFEE-1266-64B0-F8BC-6FEFFCB652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03E5F-740F-2F42-B5BC-74F4C0F70A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5478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A7EEBE9-D34F-4627-F371-53E7C752E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0407" y="743447"/>
            <a:ext cx="4719444" cy="2881496"/>
          </a:xfrm>
          <a:noFill/>
        </p:spPr>
        <p:txBody>
          <a:bodyPr>
            <a:normAutofit/>
          </a:bodyPr>
          <a:lstStyle/>
          <a:p>
            <a:pPr algn="l"/>
            <a:r>
              <a:rPr lang="fi-FI" sz="4800" b="1" i="0" dirty="0">
                <a:effectLst/>
              </a:rPr>
              <a:t>Lukutaidon tehtävät ylioppilaskokeessa</a:t>
            </a:r>
            <a:br>
              <a:rPr lang="fi-FI" sz="2900" b="1" i="0" dirty="0">
                <a:effectLst/>
                <a:latin typeface="Noto Serif" panose="02020502060505020204" pitchFamily="18"/>
              </a:rPr>
            </a:br>
            <a:endParaRPr lang="fi-FI" sz="290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D0996FF-3E44-18EB-614D-AC7613F4FD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0408" y="4629234"/>
            <a:ext cx="397338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fi-FI" dirty="0"/>
              <a:t>S211</a:t>
            </a:r>
            <a:endParaRPr lang="fi-FI"/>
          </a:p>
        </p:txBody>
      </p:sp>
      <p:pic>
        <p:nvPicPr>
          <p:cNvPr id="1026" name="Picture 2" descr="Ryhmä opiskelijoita istuu keskittyneenä peräkkäisissä pulpeteissa tietokoneet edessään. Joillakin on kynä ja vihko, johon he kirjoittavat jotain.">
            <a:extLst>
              <a:ext uri="{FF2B5EF4-FFF2-40B4-BE49-F238E27FC236}">
                <a16:creationId xmlns:a16="http://schemas.microsoft.com/office/drawing/2014/main" id="{BC2AC5FB-7CC2-C7F0-98B7-8E0877878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8" r="3218" b="-1"/>
          <a:stretch/>
        </p:blipFill>
        <p:spPr bwMode="auto">
          <a:xfrm>
            <a:off x="20" y="10"/>
            <a:ext cx="699288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ystysuora käärö 3">
            <a:extLst>
              <a:ext uri="{FF2B5EF4-FFF2-40B4-BE49-F238E27FC236}">
                <a16:creationId xmlns:a16="http://schemas.microsoft.com/office/drawing/2014/main" id="{AECD7A9C-0503-2B23-B62E-46B18D99E2CD}"/>
              </a:ext>
            </a:extLst>
          </p:cNvPr>
          <p:cNvSpPr/>
          <p:nvPr/>
        </p:nvSpPr>
        <p:spPr>
          <a:xfrm>
            <a:off x="8351596" y="4380463"/>
            <a:ext cx="3594538" cy="1986455"/>
          </a:xfrm>
          <a:prstGeom prst="verticalScroll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>
                <a:solidFill>
                  <a:schemeClr val="tx1"/>
                </a:solidFill>
              </a:rPr>
              <a:t>Tee tehtävä 1, luku 2</a:t>
            </a:r>
          </a:p>
        </p:txBody>
      </p:sp>
    </p:spTree>
    <p:extLst>
      <p:ext uri="{BB962C8B-B14F-4D97-AF65-F5344CB8AC3E}">
        <p14:creationId xmlns:p14="http://schemas.microsoft.com/office/powerpoint/2010/main" val="135841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C0BE7B-60FE-7C27-4888-D93FCC455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Lukutaidon ja kuullun ymmärtämisen osakoe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3E18DF-2309-0F5E-F418-CBF97719EE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i-FI" dirty="0"/>
              <a:t>lukutaidon ja kuullun ymmärtämisen osakoe on yhteensä 80 pistettä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i-FI" sz="2800" dirty="0"/>
              <a:t>kuunteleminen = 30–40 pistettä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i-FI" sz="2800" dirty="0"/>
              <a:t>lukutaito = 40–50 pistettä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i-FI" dirty="0"/>
              <a:t>+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i-FI" dirty="0"/>
              <a:t>kirjoitustaidon osakoe on yhteensä 80 pistettä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i-FI" dirty="0"/>
              <a:t>lyhyt kirjoitustehtävä = 20 pistettä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fi-FI" dirty="0"/>
              <a:t>pitkä kirjoitustehtävä = 60 pistettä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fi-FI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fi-FI" dirty="0"/>
              <a:t>= Kokeen maksimipistemäärä on 160 pistettä.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39932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446AF5-612E-1CEF-B943-3884CA84F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Lukutaidon tehtävissä mitataan seuraavia lukutaidon osa-alueita: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58BA1B-BE60-32EC-5F15-6FD32650D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ymmärtävä lukeminen </a:t>
            </a:r>
          </a:p>
          <a:p>
            <a:pPr lvl="0"/>
            <a:r>
              <a:rPr lang="fi-FI" dirty="0"/>
              <a:t>päättelevä lukeminen</a:t>
            </a:r>
          </a:p>
          <a:p>
            <a:pPr lvl="0"/>
            <a:r>
              <a:rPr lang="fi-FI" dirty="0"/>
              <a:t>analyyttinen lukeminen</a:t>
            </a:r>
          </a:p>
          <a:p>
            <a:pPr lvl="0"/>
            <a:r>
              <a:rPr lang="fi-FI" dirty="0"/>
              <a:t>kriittinen lukeminen</a:t>
            </a:r>
          </a:p>
          <a:p>
            <a:pPr lvl="0"/>
            <a:r>
              <a:rPr lang="fi-FI" dirty="0"/>
              <a:t>kulttuurinen lukeminen</a:t>
            </a:r>
          </a:p>
          <a:p>
            <a:pPr lvl="0"/>
            <a:r>
              <a:rPr lang="fi-FI" dirty="0"/>
              <a:t>soveltava lukeminen</a:t>
            </a:r>
          </a:p>
          <a:p>
            <a:pPr lvl="0"/>
            <a:r>
              <a:rPr lang="fi-FI" dirty="0"/>
              <a:t>arvioiva lukeminen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82118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3EE197-FF31-9160-F194-4BD3EF2F2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Ymmärtävä lukeminen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FB2369-F52A-6E02-C2EE-2D49A9B29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Opiskelija</a:t>
            </a:r>
          </a:p>
          <a:p>
            <a:pPr lvl="0"/>
            <a:r>
              <a:rPr lang="fi-FI" dirty="0"/>
              <a:t>hahmottaa tekstin kokonaisuuden</a:t>
            </a:r>
          </a:p>
          <a:p>
            <a:pPr lvl="0"/>
            <a:r>
              <a:rPr lang="fi-FI" dirty="0"/>
              <a:t>erottaa, mikä tekstissä on keskeistä ja mikä vähemmän tärkeää</a:t>
            </a:r>
          </a:p>
          <a:p>
            <a:pPr lvl="0"/>
            <a:r>
              <a:rPr lang="fi-FI" dirty="0"/>
              <a:t>ymmärtää tekstin pääajatuksen ja keskeisen sisällön</a:t>
            </a:r>
          </a:p>
          <a:p>
            <a:pPr lvl="0"/>
            <a:r>
              <a:rPr lang="fi-FI" dirty="0"/>
              <a:t>ymmärtää asioiden väliset yhteydet</a:t>
            </a:r>
          </a:p>
          <a:p>
            <a:pPr lvl="0"/>
            <a:r>
              <a:rPr lang="fi-FI" dirty="0"/>
              <a:t>ymmärtää tekstin yksityiskohtia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28835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FD052F-D466-6BF1-5FF7-16CFE6B45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Päättelevä lukeminen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B8D9254-6345-0777-8433-9B2695716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5296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Opiskelija</a:t>
            </a:r>
          </a:p>
          <a:p>
            <a:pPr lvl="0"/>
            <a:r>
              <a:rPr lang="fi-FI" dirty="0"/>
              <a:t>käyttää kontekstuaalista tietoa niiden tekstin osien ymmärtämiseen, joita ei pysty suoraan ymmärtämään (esimerkiksi uudet sanat tai kielellisesti vaativat tai kompleksiset rakenteet)</a:t>
            </a:r>
          </a:p>
          <a:p>
            <a:pPr lvl="0"/>
            <a:r>
              <a:rPr lang="fi-FI" dirty="0"/>
              <a:t>tekee päätelmiä luetun pohjalta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87177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289437-E33F-D2D5-B00F-66E5424F3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Analyyttinen lukeminen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A8A394-E0AD-9E07-A88B-186883AD2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52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Opiskelija</a:t>
            </a:r>
          </a:p>
          <a:p>
            <a:pPr lvl="0"/>
            <a:r>
              <a:rPr lang="fi-FI" dirty="0"/>
              <a:t>erittelee lukemaansa loogisesti tekstilajin mukaisilla käsitteillä: </a:t>
            </a:r>
          </a:p>
          <a:p>
            <a:pPr lvl="1"/>
            <a:r>
              <a:rPr lang="fi-FI" dirty="0"/>
              <a:t>kaunokirjallista tekstiä kerronnallisten keinojen kannalta:</a:t>
            </a:r>
            <a:br>
              <a:rPr lang="fi-FI" dirty="0"/>
            </a:br>
            <a:r>
              <a:rPr lang="fi-FI" dirty="0"/>
              <a:t>päähenkilö, sivuhenkilöt, kertoja, juoni, tapahtumaympäristö, aihe ja teema, </a:t>
            </a:r>
          </a:p>
          <a:p>
            <a:pPr lvl="1"/>
            <a:r>
              <a:rPr lang="fi-FI" dirty="0"/>
              <a:t>tietotekstiä ja argumentoivia tekstejä argumentointikeinojen ja retoristen keinojen kannalta:</a:t>
            </a:r>
            <a:br>
              <a:rPr lang="fi-FI" dirty="0"/>
            </a:br>
            <a:r>
              <a:rPr lang="fi-FI" dirty="0"/>
              <a:t>väitteiden ja perustelujen erottaminen, perustelukeinot, retoriset keinot </a:t>
            </a:r>
          </a:p>
          <a:p>
            <a:pPr lvl="0"/>
            <a:r>
              <a:rPr lang="fi-FI" dirty="0"/>
              <a:t>suhteuttaa havainnot lukemastaan tekstin tavoitteisiin</a:t>
            </a:r>
          </a:p>
          <a:p>
            <a:pPr lvl="0"/>
            <a:r>
              <a:rPr lang="fi-FI" dirty="0"/>
              <a:t>erittelee, millainen kirjoittajan ja lukijan välinen suhde tekstissä rakentuu</a:t>
            </a: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87594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CCBBF8-2306-CF6F-CD18-134AB76F3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9396"/>
          </a:xfrm>
        </p:spPr>
        <p:txBody>
          <a:bodyPr/>
          <a:lstStyle/>
          <a:p>
            <a:r>
              <a:rPr lang="fi-FI" i="0" dirty="0">
                <a:solidFill>
                  <a:srgbClr val="333333"/>
                </a:solidFill>
                <a:effectLst/>
              </a:rPr>
              <a:t>Kriittinen lukutaito 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7605B00-EE1D-E1C8-5CD2-ACF9DEAF1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6298"/>
            <a:ext cx="10963940" cy="58372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dirty="0"/>
              <a:t>Opiskelija</a:t>
            </a:r>
          </a:p>
          <a:p>
            <a:pPr lvl="0"/>
            <a:r>
              <a:rPr lang="fi-FI" dirty="0"/>
              <a:t>asettuu keskustelusuhteeseen tekstin kanssa </a:t>
            </a:r>
            <a:r>
              <a:rPr lang="fi-FI" sz="2200" dirty="0"/>
              <a:t>(esimerkiksi esittää kysymyksiä, vastaväitteitä)</a:t>
            </a:r>
          </a:p>
          <a:p>
            <a:pPr lvl="0"/>
            <a:r>
              <a:rPr lang="fi-FI" dirty="0"/>
              <a:t>ymmärtää, miten tekstillä vaikutetaan lukijaan</a:t>
            </a:r>
          </a:p>
          <a:p>
            <a:pPr lvl="0"/>
            <a:r>
              <a:rPr lang="fi-FI" dirty="0"/>
              <a:t>tunnistaa tekstin julkaisukontekstin </a:t>
            </a:r>
            <a:r>
              <a:rPr lang="fi-FI" sz="2200" dirty="0"/>
              <a:t>(kirjoittaja, taustayhteisö, julkaisukanava) </a:t>
            </a:r>
            <a:r>
              <a:rPr lang="fi-FI" dirty="0"/>
              <a:t>merkityksen tekstin sisällölle ja rakenteelle</a:t>
            </a:r>
          </a:p>
          <a:p>
            <a:pPr lvl="0"/>
            <a:r>
              <a:rPr lang="fi-FI" dirty="0"/>
              <a:t>arvioi tekstin luotettavuutta </a:t>
            </a:r>
            <a:r>
              <a:rPr lang="fi-FI" sz="2200" dirty="0"/>
              <a:t>(tiedonlähteet, faktoina esitettyjen tietojen paikkansapitävyys, perustelujen vakuuttavuus)</a:t>
            </a:r>
          </a:p>
          <a:p>
            <a:pPr lvl="0"/>
            <a:r>
              <a:rPr lang="fi-FI" dirty="0"/>
              <a:t>tunnistaa tekstin mahdollisen yksi- tai moniäänisyyden ja sen merkityksen tekstin kokonaisuudessa</a:t>
            </a:r>
          </a:p>
          <a:p>
            <a:pPr lvl="0"/>
            <a:r>
              <a:rPr lang="fi-FI" dirty="0"/>
              <a:t>arvioi käytettyjen sanavalintojen merkitystä tekstin sisällön rakentumisessa </a:t>
            </a:r>
            <a:r>
              <a:rPr lang="fi-FI" sz="2000" dirty="0"/>
              <a:t>(esim. tarkoituksenmukaisuus, osuvuus, ”oikeellisuus” (vääristävätkö tai värittävätkö asiaa johonkin suuntaan), </a:t>
            </a:r>
            <a:r>
              <a:rPr lang="fi-FI" dirty="0"/>
              <a:t>vaikutus lukijaan</a:t>
            </a:r>
          </a:p>
          <a:p>
            <a:pPr lvl="0"/>
            <a:r>
              <a:rPr lang="fi-FI" dirty="0"/>
              <a:t>pohtii, mitä olennaista asian kannalta tekstissä ei oteta esille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6243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F702AA-5D55-AAFA-6597-0377CBF8C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i="0" dirty="0">
                <a:solidFill>
                  <a:srgbClr val="333333"/>
                </a:solidFill>
                <a:effectLst/>
              </a:rPr>
              <a:t>Kulttuurinen lukutaito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2DF7346-7CF7-2398-391E-529CC5BB6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5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Opiskelija</a:t>
            </a:r>
          </a:p>
          <a:p>
            <a:pPr lvl="0"/>
            <a:r>
              <a:rPr lang="fi-FI" dirty="0"/>
              <a:t>tunnistaa tekstistä erilaisia kulttuurisia merkityksiä</a:t>
            </a:r>
          </a:p>
          <a:p>
            <a:pPr lvl="0"/>
            <a:r>
              <a:rPr lang="fi-FI" dirty="0"/>
              <a:t>arvioi tekstiä kulttuuristen merkitysten kannalta (millaisia kulttuurisia merkityksiä tekstissä esiintyy, millainen merkitys niillä on tekstin kokonaisuudessa)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35769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8F6B09-CCFD-DEEE-6C22-CAF1C3510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Soveltava lukutaito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22B254C-0B6F-2A29-5F0F-73EC2E3BB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Opiskelija</a:t>
            </a:r>
          </a:p>
          <a:p>
            <a:pPr lvl="0"/>
            <a:r>
              <a:rPr lang="fi-FI" dirty="0"/>
              <a:t>käyttää tekstiä ongelmanratkaisuun</a:t>
            </a:r>
          </a:p>
          <a:p>
            <a:pPr lvl="0"/>
            <a:r>
              <a:rPr lang="fi-FI" dirty="0"/>
              <a:t>tunnistaa asioita tai toimintoja, joihin tekstiä tai siinä esitettyä voi soveltaa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1613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ADED19-D851-DF7F-60F3-8F4B11781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Arvioiva lukutaito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1DFDA2-EFA2-D38A-59F2-676494571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Opiskelija</a:t>
            </a:r>
          </a:p>
          <a:p>
            <a:pPr lvl="0"/>
            <a:r>
              <a:rPr lang="fi-FI" dirty="0"/>
              <a:t>arvioi tekstin onnistuneisuutta</a:t>
            </a:r>
          </a:p>
          <a:p>
            <a:pPr lvl="0"/>
            <a:r>
              <a:rPr lang="fi-FI" dirty="0"/>
              <a:t>arvioi tekstin merkitystä eri vastaanottajien kannalta (yksilö, erilaiset yhteisöt, yhteiskunta)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89061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13517D-8192-C9E5-A9E7-2F53C97EA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Lukutaidon tehtävät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5D1B09-3509-6272-E955-53DDC3946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i-FI" dirty="0"/>
              <a:t>tehtävät ovat sanaston, käsitteiden tai muiden ilmausten merkityksiin keskittyviä tehtäviä, monivalintatehtäviä, yhdistelytehtäviä, tehtäviä, joissa väite osoitetaan oikeaksi tai vääräksi ja perustellaan aineiston avulla sekä avoimia kysymyksiä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fi-FI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i-FI" dirty="0"/>
              <a:t>luettavat tekstit edustavat eri tekstilajeja ja vaihtelevat pituudeltaan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fi-FI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i-FI" dirty="0"/>
              <a:t>luettavat tekstit ovat sekä tietotekstejä että kaunokirjallisia tekstejä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fi-FI" dirty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fi-FI" dirty="0"/>
              <a:t>vastauksissa pitää tulkita luettavaa tekstiä, ja joskus voidaan kysyä myös kokelaan kannanottoa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7723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1E0D96-4665-48F5-2C1B-DED246A73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47" y="0"/>
            <a:ext cx="10515600" cy="825722"/>
          </a:xfrm>
        </p:spPr>
        <p:txBody>
          <a:bodyPr/>
          <a:lstStyle/>
          <a:p>
            <a:r>
              <a:rPr lang="fi-FI" dirty="0"/>
              <a:t>Lukutaidon tehtävät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705F2193-7E18-87A9-7D21-06D84667C4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2110058"/>
              </p:ext>
            </p:extLst>
          </p:nvPr>
        </p:nvGraphicFramePr>
        <p:xfrm>
          <a:off x="295939" y="825722"/>
          <a:ext cx="11600121" cy="5941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0097">
                  <a:extLst>
                    <a:ext uri="{9D8B030D-6E8A-4147-A177-3AD203B41FA5}">
                      <a16:colId xmlns:a16="http://schemas.microsoft.com/office/drawing/2014/main" val="2686686506"/>
                    </a:ext>
                  </a:extLst>
                </a:gridCol>
                <a:gridCol w="8140024">
                  <a:extLst>
                    <a:ext uri="{9D8B030D-6E8A-4147-A177-3AD203B41FA5}">
                      <a16:colId xmlns:a16="http://schemas.microsoft.com/office/drawing/2014/main" val="331878001"/>
                    </a:ext>
                  </a:extLst>
                </a:gridCol>
              </a:tblGrid>
              <a:tr h="138044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buNone/>
                      </a:pPr>
                      <a:r>
                        <a:rPr lang="fi-FI" sz="2400" dirty="0">
                          <a:effectLst/>
                        </a:rPr>
                        <a:t>Tehtäväkokonaisuuden tarkoitus</a:t>
                      </a:r>
                      <a:endParaRPr lang="fi-FI" sz="2400" b="0" i="0" dirty="0">
                        <a:solidFill>
                          <a:srgbClr val="333333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112405" marR="112405" marT="131140" marB="13114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buNone/>
                      </a:pPr>
                      <a:r>
                        <a:rPr lang="fi-FI" sz="2400">
                          <a:effectLst/>
                        </a:rPr>
                        <a:t>Tehtäväkokonaisuus mittaa kokelaan kykyä ymmärtää ja tulkita tekstiä sekä sitä, miten kokelas osaa esittää havaintonsa ja päätelmänsä.</a:t>
                      </a:r>
                      <a:endParaRPr lang="fi-FI" sz="2400" b="0" i="0">
                        <a:solidFill>
                          <a:srgbClr val="333333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112405" marR="112405" marT="131140" marB="131140" anchor="ctr"/>
                </a:tc>
                <a:extLst>
                  <a:ext uri="{0D108BD9-81ED-4DB2-BD59-A6C34878D82A}">
                    <a16:rowId xmlns:a16="http://schemas.microsoft.com/office/drawing/2014/main" val="3667005293"/>
                  </a:ext>
                </a:extLst>
              </a:tr>
              <a:tr h="139914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buNone/>
                      </a:pPr>
                      <a:r>
                        <a:rPr lang="fi-FI" sz="2400" dirty="0">
                          <a:effectLst/>
                        </a:rPr>
                        <a:t>Vastausten pituus ja pisteet</a:t>
                      </a:r>
                      <a:endParaRPr lang="fi-FI" sz="2400" b="0" i="0" dirty="0">
                        <a:solidFill>
                          <a:srgbClr val="333333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112405" marR="112405" marT="131140" marB="13114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buNone/>
                      </a:pPr>
                      <a:r>
                        <a:rPr lang="fi-FI" sz="2400" dirty="0">
                          <a:effectLst/>
                        </a:rPr>
                        <a:t>Vastausten pituus kerrotaan tehtävänannossa. Se voi vaihdella tehtävä- tai osiokohtaisesti. Vastausten pistemäärä voi myös vaihdella 1–10 pistettä / vastaus.</a:t>
                      </a:r>
                      <a:endParaRPr lang="fi-FI" sz="2400" b="0" i="0" dirty="0">
                        <a:solidFill>
                          <a:srgbClr val="333333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112405" marR="112405" marT="131140" marB="131140" anchor="ctr"/>
                </a:tc>
                <a:extLst>
                  <a:ext uri="{0D108BD9-81ED-4DB2-BD59-A6C34878D82A}">
                    <a16:rowId xmlns:a16="http://schemas.microsoft.com/office/drawing/2014/main" val="4199974592"/>
                  </a:ext>
                </a:extLst>
              </a:tr>
              <a:tr h="139914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buNone/>
                      </a:pPr>
                      <a:r>
                        <a:rPr lang="fi-FI" sz="2400">
                          <a:effectLst/>
                        </a:rPr>
                        <a:t>Aineiston käyttö</a:t>
                      </a:r>
                      <a:endParaRPr lang="fi-FI" sz="2400" b="0" i="0">
                        <a:solidFill>
                          <a:srgbClr val="333333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112405" marR="112405" marT="131140" marB="13114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buNone/>
                      </a:pPr>
                      <a:r>
                        <a:rPr lang="fi-FI" sz="2400">
                          <a:effectLst/>
                        </a:rPr>
                        <a:t>Tehtäviin vastataan aineiston perusteella.</a:t>
                      </a:r>
                      <a:br>
                        <a:rPr lang="fi-FI" sz="2400">
                          <a:effectLst/>
                        </a:rPr>
                      </a:br>
                      <a:r>
                        <a:rPr lang="fi-FI" sz="2400">
                          <a:effectLst/>
                        </a:rPr>
                        <a:t>Kysymykset eivät välttämättä liity johonkin tiettyyn tekstin kohtaan, vaan niissä voidaan kysyä koko tekstin ymmärtämistä.</a:t>
                      </a:r>
                      <a:endParaRPr lang="fi-FI" sz="2400" b="0" i="0">
                        <a:solidFill>
                          <a:srgbClr val="333333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112405" marR="112405" marT="131140" marB="131140" anchor="ctr"/>
                </a:tc>
                <a:extLst>
                  <a:ext uri="{0D108BD9-81ED-4DB2-BD59-A6C34878D82A}">
                    <a16:rowId xmlns:a16="http://schemas.microsoft.com/office/drawing/2014/main" val="1671834895"/>
                  </a:ext>
                </a:extLst>
              </a:tr>
              <a:tr h="1123303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buNone/>
                      </a:pPr>
                      <a:r>
                        <a:rPr lang="fi-FI" sz="2400">
                          <a:effectLst/>
                        </a:rPr>
                        <a:t>Vastausten arviointi</a:t>
                      </a:r>
                      <a:endParaRPr lang="fi-FI" sz="2400" b="0" i="0">
                        <a:solidFill>
                          <a:srgbClr val="333333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112405" marR="112405" marT="131140" marB="13114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25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fi-FI" sz="2400" dirty="0">
                          <a:effectLst/>
                        </a:rPr>
                        <a:t>Vastausten arviointikriteerit ovat kokonaiskuva lukutaidosta, vastauksen sisältö ja vastauksen esitystapa.</a:t>
                      </a:r>
                      <a:endParaRPr lang="fi-FI" sz="2400" b="0" i="0" dirty="0">
                        <a:solidFill>
                          <a:srgbClr val="333333"/>
                        </a:solidFill>
                        <a:effectLst/>
                        <a:latin typeface="Open Sans" panose="020B0606030504020204" pitchFamily="34" charset="0"/>
                      </a:endParaRPr>
                    </a:p>
                  </a:txBody>
                  <a:tcPr marL="112405" marR="112405" marT="131140" marB="131140" anchor="ctr"/>
                </a:tc>
                <a:extLst>
                  <a:ext uri="{0D108BD9-81ED-4DB2-BD59-A6C34878D82A}">
                    <a16:rowId xmlns:a16="http://schemas.microsoft.com/office/drawing/2014/main" val="2434784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4842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EE75E3-3CAE-7341-1978-36A07545D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56" y="553374"/>
            <a:ext cx="10464800" cy="1105305"/>
          </a:xfrm>
        </p:spPr>
        <p:txBody>
          <a:bodyPr/>
          <a:lstStyle/>
          <a:p>
            <a:r>
              <a:rPr lang="fi-FI" dirty="0">
                <a:solidFill>
                  <a:srgbClr val="333333"/>
                </a:solidFill>
              </a:rPr>
              <a:t>Lukutaidon kokeen vaaran paikat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AE21633-DEA6-6CCD-A3CD-1BC2464AFC3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555256" y="1658679"/>
            <a:ext cx="11387470" cy="433359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fi-FI" b="1" dirty="0"/>
              <a:t>Kysymyksen puutteellinen analyysi:</a:t>
            </a:r>
            <a:r>
              <a:rPr lang="fi-FI" dirty="0"/>
              <a:t> Kysymys tai osa siitä on ymmärretty väärin. Kysymyksen jokin osa jää ilman vastausta.</a:t>
            </a:r>
          </a:p>
          <a:p>
            <a:pPr>
              <a:spcBef>
                <a:spcPts val="0"/>
              </a:spcBef>
            </a:pPr>
            <a:endParaRPr lang="fi-FI" dirty="0"/>
          </a:p>
          <a:p>
            <a:pPr>
              <a:spcBef>
                <a:spcPts val="0"/>
              </a:spcBef>
            </a:pPr>
            <a:r>
              <a:rPr lang="fi-FI" b="1" dirty="0"/>
              <a:t>Aineiston lukeminen vain osissa: </a:t>
            </a:r>
            <a:r>
              <a:rPr lang="fi-FI" dirty="0"/>
              <a:t>Yleensä vastaukset löytyvät samassa järjestyksessä kysymysten kanssa, mutta ei aina. Vastaukseen voi tulla asioita useammasta kuin yhdestä tekstin kohdasta.</a:t>
            </a:r>
          </a:p>
          <a:p>
            <a:pPr>
              <a:spcBef>
                <a:spcPts val="0"/>
              </a:spcBef>
            </a:pPr>
            <a:endParaRPr lang="fi-FI" sz="26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5305294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AFDCAA-24DC-346A-E044-51C50F6F7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solidFill>
                  <a:srgbClr val="333333"/>
                </a:solidFill>
              </a:rPr>
              <a:t>Lukutaidon kokeen vaaran paikat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1F79E12-8FD5-33C7-A5F5-F2C60648CDA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63600" y="1584251"/>
            <a:ext cx="10959805" cy="442314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fi-FI" b="1" dirty="0"/>
              <a:t>Vastauksen sisältö ja pituus: </a:t>
            </a:r>
            <a:r>
              <a:rPr lang="fi-FI" dirty="0"/>
              <a:t>Avoimeen kysymykseen on kirjoitettu selvästi alle suositusmerkkimäärän pituinen vastaus, jolloin sen sisältö harvoin riittää hyvän vastauksen piirteiden mukaiseen vastaukseen.  </a:t>
            </a:r>
          </a:p>
          <a:p>
            <a:pPr>
              <a:spcBef>
                <a:spcPts val="0"/>
              </a:spcBef>
            </a:pPr>
            <a:endParaRPr lang="fi-FI" dirty="0"/>
          </a:p>
          <a:p>
            <a:pPr>
              <a:spcBef>
                <a:spcPts val="0"/>
              </a:spcBef>
            </a:pPr>
            <a:r>
              <a:rPr lang="fi-FI" b="1" dirty="0"/>
              <a:t>Asian kommentointi tai pohtiminen: </a:t>
            </a:r>
            <a:r>
              <a:rPr lang="fi-FI" dirty="0"/>
              <a:t>Aineiston aihetta tai sisältöä kommentoidaan tai pohditaan tai siitä kerrotaan omia mielipiteitä, vaikka kommenttia tai pohdintaa ei kysytä. </a:t>
            </a:r>
          </a:p>
        </p:txBody>
      </p:sp>
    </p:spTree>
    <p:extLst>
      <p:ext uri="{BB962C8B-B14F-4D97-AF65-F5344CB8AC3E}">
        <p14:creationId xmlns:p14="http://schemas.microsoft.com/office/powerpoint/2010/main" val="328279899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20BCB4-A0B9-B830-6260-DACEF9C6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51" y="317889"/>
            <a:ext cx="10464800" cy="1105305"/>
          </a:xfrm>
        </p:spPr>
        <p:txBody>
          <a:bodyPr/>
          <a:lstStyle/>
          <a:p>
            <a:r>
              <a:rPr lang="fi-FI" dirty="0">
                <a:solidFill>
                  <a:srgbClr val="333333"/>
                </a:solidFill>
              </a:rPr>
              <a:t>Lukutaidon kokeen vaaran paikat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C0C827F-F017-BAB2-730B-086F2E45D07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517451" y="1295604"/>
            <a:ext cx="11157098" cy="4988238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b="1" dirty="0">
                <a:solidFill>
                  <a:srgbClr val="333333"/>
                </a:solidFill>
              </a:rPr>
              <a:t>Vastauksen kieli ja tyyli: </a:t>
            </a:r>
            <a:r>
              <a:rPr lang="fi-FI" dirty="0">
                <a:solidFill>
                  <a:srgbClr val="333333"/>
                </a:solidFill>
              </a:rPr>
              <a:t>Vastauksessa ei käytetä arki- tai puhekielen tyyliä, vaan yleiskieltä. 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fi-FI" dirty="0">
              <a:solidFill>
                <a:srgbClr val="333333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b="1" dirty="0">
                <a:solidFill>
                  <a:srgbClr val="333333"/>
                </a:solidFill>
              </a:rPr>
              <a:t>Vastauksen rakenne: </a:t>
            </a:r>
            <a:r>
              <a:rPr lang="fi-FI" dirty="0">
                <a:solidFill>
                  <a:srgbClr val="333333"/>
                </a:solidFill>
              </a:rPr>
              <a:t>Vaikka kysymyksessä pyydetään mainitsemaan esimerkiksi kolme asiaa, vastauksen kohtia ei numeroida. Hyvässä vastauksessa kokonaiset lauseet ja virkkeet sidostuvat toisiinsa.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fi-FI" dirty="0">
              <a:solidFill>
                <a:srgbClr val="333333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b="1" dirty="0">
                <a:solidFill>
                  <a:srgbClr val="333333"/>
                </a:solidFill>
              </a:rPr>
              <a:t>Plagiointi: </a:t>
            </a:r>
            <a:r>
              <a:rPr lang="fi-FI" dirty="0">
                <a:solidFill>
                  <a:srgbClr val="333333"/>
                </a:solidFill>
              </a:rPr>
              <a:t>Aineiston kopiointi alentaa pisteitä.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fi-FI" dirty="0">
              <a:solidFill>
                <a:srgbClr val="333333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b="1" dirty="0">
                <a:solidFill>
                  <a:srgbClr val="333333"/>
                </a:solidFill>
              </a:rPr>
              <a:t>Tyhjä vastaus:</a:t>
            </a:r>
            <a:r>
              <a:rPr lang="fi-FI" dirty="0">
                <a:solidFill>
                  <a:srgbClr val="333333"/>
                </a:solidFill>
              </a:rPr>
              <a:t> Kirjoita aina jokin vastaus, vaikka olisit epävarma, onko se oikein. Tyhjästä vastauksesta ei saa pisteitä.</a:t>
            </a:r>
          </a:p>
        </p:txBody>
      </p:sp>
    </p:spTree>
    <p:extLst>
      <p:ext uri="{BB962C8B-B14F-4D97-AF65-F5344CB8AC3E}">
        <p14:creationId xmlns:p14="http://schemas.microsoft.com/office/powerpoint/2010/main" val="288237998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F59056D-35BB-6E0C-931E-9B00BE3F7B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4" b="1992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1646FA6-0C22-5A5B-9381-52079FCA2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</a:rPr>
              <a:t>Lukutaidon kokeen tekstit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9EE2FA1-421A-EEFE-666C-4602ACE092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fi-FI" dirty="0">
                <a:solidFill>
                  <a:srgbClr val="FFFFFF"/>
                </a:solidFill>
              </a:rPr>
              <a:t>S211</a:t>
            </a:r>
          </a:p>
        </p:txBody>
      </p:sp>
    </p:spTree>
    <p:extLst>
      <p:ext uri="{BB962C8B-B14F-4D97-AF65-F5344CB8AC3E}">
        <p14:creationId xmlns:p14="http://schemas.microsoft.com/office/powerpoint/2010/main" val="2832870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C0D65A-94A4-C3A1-A55D-A5CDAC4B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0" i="0" dirty="0">
                <a:solidFill>
                  <a:srgbClr val="333333"/>
                </a:solidFill>
                <a:effectLst/>
              </a:rPr>
              <a:t>S2-kokeen osakokeissa on yhtenäinen teema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F55266-7CBB-7103-386C-3042DBD8A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= </a:t>
            </a:r>
          </a:p>
          <a:p>
            <a:pPr marL="0" indent="0">
              <a:buNone/>
            </a:pPr>
            <a:r>
              <a:rPr lang="fi-FI" dirty="0"/>
              <a:t>lukutaidon ja kuuntelun osakokeen </a:t>
            </a:r>
            <a:r>
              <a:rPr lang="fi-FI" b="0" i="0" dirty="0">
                <a:solidFill>
                  <a:srgbClr val="333333"/>
                </a:solidFill>
                <a:effectLst/>
              </a:rPr>
              <a:t>tekstit ja tehtävät liittyvät samaan aihepiiriin</a:t>
            </a:r>
          </a:p>
          <a:p>
            <a:pPr marL="0" indent="0">
              <a:buNone/>
            </a:pPr>
            <a:r>
              <a:rPr lang="fi-FI" dirty="0">
                <a:solidFill>
                  <a:srgbClr val="333333"/>
                </a:solidFill>
              </a:rPr>
              <a:t>ja</a:t>
            </a:r>
          </a:p>
          <a:p>
            <a:pPr marL="0" indent="0">
              <a:buNone/>
            </a:pPr>
            <a:r>
              <a:rPr lang="fi-FI" b="0" i="0" dirty="0">
                <a:solidFill>
                  <a:srgbClr val="333333"/>
                </a:solidFill>
                <a:effectLst/>
              </a:rPr>
              <a:t>kirjoitustaidon </a:t>
            </a:r>
            <a:r>
              <a:rPr lang="fi-FI" dirty="0">
                <a:solidFill>
                  <a:srgbClr val="333333"/>
                </a:solidFill>
              </a:rPr>
              <a:t>osakokeen tekstit ja tehtävät liittyvät toiseen aihepiiriin</a:t>
            </a:r>
            <a:endParaRPr lang="fi-FI" b="0" i="0" dirty="0">
              <a:solidFill>
                <a:srgbClr val="33333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6089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14E764-9E9F-04A5-608B-72B5F02F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45" y="681037"/>
            <a:ext cx="10975428" cy="1325563"/>
          </a:xfrm>
        </p:spPr>
        <p:txBody>
          <a:bodyPr>
            <a:normAutofit fontScale="90000"/>
          </a:bodyPr>
          <a:lstStyle/>
          <a:p>
            <a:r>
              <a:rPr lang="fi-FI" sz="4000" b="0" i="0" dirty="0">
                <a:solidFill>
                  <a:srgbClr val="333333"/>
                </a:solidFill>
                <a:effectLst/>
              </a:rPr>
              <a:t>Aihepiirit </a:t>
            </a:r>
            <a:br>
              <a:rPr lang="fi-FI" sz="4000" b="0" i="0" dirty="0">
                <a:solidFill>
                  <a:srgbClr val="333333"/>
                </a:solidFill>
                <a:effectLst/>
              </a:rPr>
            </a:br>
            <a:r>
              <a:rPr lang="fi-FI" sz="4000" b="0" i="0" dirty="0">
                <a:solidFill>
                  <a:srgbClr val="333333"/>
                </a:solidFill>
                <a:effectLst/>
                <a:sym typeface="Wingdings" pitchFamily="2" charset="2"/>
              </a:rPr>
              <a:t> </a:t>
            </a:r>
            <a:r>
              <a:rPr lang="fi-FI" sz="4000" b="0" i="0" dirty="0">
                <a:solidFill>
                  <a:srgbClr val="333333"/>
                </a:solidFill>
                <a:effectLst/>
              </a:rPr>
              <a:t>laaja-alaisen osaamisen osa-alueista </a:t>
            </a:r>
            <a:br>
              <a:rPr lang="fi-FI" sz="4000" b="0" i="0" dirty="0">
                <a:solidFill>
                  <a:srgbClr val="333333"/>
                </a:solidFill>
                <a:effectLst/>
              </a:rPr>
            </a:br>
            <a:r>
              <a:rPr lang="fi-FI" sz="4000" b="0" i="0" dirty="0">
                <a:solidFill>
                  <a:srgbClr val="333333"/>
                </a:solidFill>
                <a:effectLst/>
              </a:rPr>
              <a:t>ja S2-oppimäärän tavoitteista 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17CB62-4711-6D92-3448-5B4F9E405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951" y="2140935"/>
            <a:ext cx="10515600" cy="4351338"/>
          </a:xfrm>
        </p:spPr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fi-FI" sz="3200" b="1" i="0" dirty="0">
                <a:solidFill>
                  <a:srgbClr val="333333"/>
                </a:solidFill>
                <a:effectLst/>
              </a:rPr>
              <a:t>Laaja-alaisen osaamisen osa-alueet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endParaRPr lang="fi-FI" sz="3200" b="0" i="0" dirty="0">
              <a:solidFill>
                <a:srgbClr val="333333"/>
              </a:solidFill>
              <a:effectLst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3200" b="0" i="0" dirty="0">
                <a:solidFill>
                  <a:srgbClr val="333333"/>
                </a:solidFill>
                <a:effectLst/>
              </a:rPr>
              <a:t>hyvinvointiosaaminen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3200" b="0" i="0" dirty="0">
                <a:solidFill>
                  <a:srgbClr val="333333"/>
                </a:solidFill>
                <a:effectLst/>
              </a:rPr>
              <a:t>vuorovaikutusosaaminen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3200" b="0" i="0" dirty="0">
                <a:solidFill>
                  <a:srgbClr val="333333"/>
                </a:solidFill>
                <a:effectLst/>
              </a:rPr>
              <a:t>monitieteinen ja luova osaaminen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3200" b="0" i="0" dirty="0">
                <a:solidFill>
                  <a:srgbClr val="333333"/>
                </a:solidFill>
                <a:effectLst/>
              </a:rPr>
              <a:t>yhteiskunnallinen osaaminen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3200" b="0" i="0" dirty="0">
                <a:solidFill>
                  <a:srgbClr val="333333"/>
                </a:solidFill>
                <a:effectLst/>
              </a:rPr>
              <a:t>eettisyys ja ympäristöosaaminen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sz="3200" b="0" i="0" dirty="0">
                <a:solidFill>
                  <a:srgbClr val="333333"/>
                </a:solidFill>
                <a:effectLst/>
              </a:rPr>
              <a:t>globaali- ja kulttuuriosaaminen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042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86D4D5-CE18-1D96-05D5-5CE62B128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172" y="493987"/>
            <a:ext cx="10523483" cy="5115418"/>
          </a:xfrm>
        </p:spPr>
        <p:txBody>
          <a:bodyPr/>
          <a:lstStyle/>
          <a:p>
            <a:pPr marL="0" indent="0">
              <a:buNone/>
            </a:pPr>
            <a:r>
              <a:rPr lang="fi-FI" sz="4000" b="0" i="0" dirty="0">
                <a:solidFill>
                  <a:srgbClr val="333333"/>
                </a:solidFill>
                <a:effectLst/>
                <a:latin typeface="+mj-lt"/>
              </a:rPr>
              <a:t>Aihepiirit ovat laajoja abstrakteja kokonaisuuksia</a:t>
            </a:r>
          </a:p>
          <a:p>
            <a:pPr>
              <a:buFont typeface="Wingdings" pitchFamily="2" charset="2"/>
              <a:buChar char="à"/>
            </a:pPr>
            <a:r>
              <a:rPr lang="fi-FI" sz="4000" b="0" i="0" dirty="0">
                <a:solidFill>
                  <a:srgbClr val="333333"/>
                </a:solidFill>
                <a:effectLst/>
                <a:latin typeface="+mj-lt"/>
              </a:rPr>
              <a:t> kokeen aihepiirit ovat yleisen tason tai yhteiskunnalliseen keskusteluun liittyviä asioita</a:t>
            </a:r>
          </a:p>
          <a:p>
            <a:pPr marL="457200" lvl="1" indent="0">
              <a:buNone/>
            </a:pPr>
            <a:r>
              <a:rPr lang="fi-FI" sz="3200" b="0" i="0" dirty="0">
                <a:solidFill>
                  <a:srgbClr val="333333"/>
                </a:solidFill>
                <a:effectLst/>
              </a:rPr>
              <a:t>esim. </a:t>
            </a:r>
          </a:p>
          <a:p>
            <a:pPr lvl="1"/>
            <a:r>
              <a:rPr lang="fi-FI" sz="3200" b="0" i="0" dirty="0">
                <a:solidFill>
                  <a:srgbClr val="333333"/>
                </a:solidFill>
                <a:effectLst/>
              </a:rPr>
              <a:t>luovuus </a:t>
            </a:r>
            <a:endParaRPr lang="fi-FI" sz="3200" dirty="0">
              <a:solidFill>
                <a:srgbClr val="333333"/>
              </a:solidFill>
            </a:endParaRPr>
          </a:p>
          <a:p>
            <a:pPr lvl="1"/>
            <a:r>
              <a:rPr lang="fi-FI" sz="3200" b="0" i="0" dirty="0">
                <a:solidFill>
                  <a:srgbClr val="333333"/>
                </a:solidFill>
                <a:effectLst/>
              </a:rPr>
              <a:t>vuorovaikutus</a:t>
            </a:r>
          </a:p>
          <a:p>
            <a:pPr lvl="1"/>
            <a:r>
              <a:rPr lang="fi-FI" sz="3200" b="0" i="0" dirty="0">
                <a:solidFill>
                  <a:srgbClr val="333333"/>
                </a:solidFill>
                <a:effectLst/>
              </a:rPr>
              <a:t>hyvinvointivaltio </a:t>
            </a:r>
          </a:p>
          <a:p>
            <a:pPr lvl="1"/>
            <a:r>
              <a:rPr lang="fi-FI" sz="3200" b="0" i="0" dirty="0">
                <a:solidFill>
                  <a:srgbClr val="333333"/>
                </a:solidFill>
                <a:effectLst/>
              </a:rPr>
              <a:t>tulevaisuuden työelämä</a:t>
            </a:r>
            <a:endParaRPr lang="fi-FI" sz="3200" dirty="0"/>
          </a:p>
        </p:txBody>
      </p:sp>
      <p:sp>
        <p:nvSpPr>
          <p:cNvPr id="4" name="Pystysuora käärö 3">
            <a:extLst>
              <a:ext uri="{FF2B5EF4-FFF2-40B4-BE49-F238E27FC236}">
                <a16:creationId xmlns:a16="http://schemas.microsoft.com/office/drawing/2014/main" id="{BD4A5B69-7B5D-248C-875E-95E9F73424C8}"/>
              </a:ext>
            </a:extLst>
          </p:cNvPr>
          <p:cNvSpPr/>
          <p:nvPr/>
        </p:nvSpPr>
        <p:spPr>
          <a:xfrm>
            <a:off x="8166538" y="3741683"/>
            <a:ext cx="3594538" cy="1986455"/>
          </a:xfrm>
          <a:prstGeom prst="verticalScroll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>
                <a:solidFill>
                  <a:schemeClr val="tx1"/>
                </a:solidFill>
              </a:rPr>
              <a:t>Tee tehtävä 1, luku 3.3</a:t>
            </a:r>
          </a:p>
        </p:txBody>
      </p:sp>
    </p:spTree>
    <p:extLst>
      <p:ext uri="{BB962C8B-B14F-4D97-AF65-F5344CB8AC3E}">
        <p14:creationId xmlns:p14="http://schemas.microsoft.com/office/powerpoint/2010/main" val="322866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uva, joka sisältää kohteen henkilö, Ihmisen kasvot, hymy, vaate&#10;&#10;Kuvaus luotu automaattisesti">
            <a:extLst>
              <a:ext uri="{FF2B5EF4-FFF2-40B4-BE49-F238E27FC236}">
                <a16:creationId xmlns:a16="http://schemas.microsoft.com/office/drawing/2014/main" id="{321E4A05-BBEA-77C4-29A2-39768C5C8C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9" name="Rectangle 307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A6C8E18-A1BE-0393-5C07-0DBC12A6D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i-FI" sz="1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Kevään 2019 suomi toisena kielenä ja kirjallisuus -ylioppilaskokeen aihepiiri oli ystävyys. </a:t>
            </a:r>
            <a:br>
              <a:rPr lang="fi-FI" sz="1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r>
              <a:rPr lang="fi-FI" sz="1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Mikä aihepiiri olisi sinulle mieluinen ylioppilaskokeen lukutaidon aineistossa?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081" name="Straight Connector 308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3" name="Straight Connector 308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053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C57F67-3F1D-3723-8441-A3D5D5324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807" y="145885"/>
            <a:ext cx="10515600" cy="1325563"/>
          </a:xfrm>
        </p:spPr>
        <p:txBody>
          <a:bodyPr/>
          <a:lstStyle/>
          <a:p>
            <a:r>
              <a:rPr lang="fi-FI" b="1" dirty="0">
                <a:effectLst/>
              </a:rPr>
              <a:t>Luettavat tekstit edustavat eri tekstilajeja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06FFDF-C23C-AD82-D000-AD9842FCF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807" y="1292773"/>
            <a:ext cx="10515600" cy="5265683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sanoma- tai aikakauslehtitekstit, esimerkiksi uutinen, artikkeli, raportti, kolumni, yleisönosastokirjoitus tai muu mielipideteksti, ilmoitus, mainos, sarjakuva, tilasto tai tutkimusreferaatti</a:t>
            </a:r>
          </a:p>
          <a:p>
            <a:pPr lvl="0"/>
            <a:r>
              <a:rPr lang="fi-FI" dirty="0"/>
              <a:t>kaunokirjalliset tekstit, esimerkiksi novelli, runo tai romaani- tai näytelmäkatkelma</a:t>
            </a:r>
          </a:p>
          <a:p>
            <a:pPr lvl="0"/>
            <a:r>
              <a:rPr lang="fi-FI" dirty="0"/>
              <a:t>tietotekstit, esimerkiksi artikkeli, essee, kuvio, kaavio tai tietokirjan katkelma</a:t>
            </a:r>
          </a:p>
          <a:p>
            <a:pPr lvl="0"/>
            <a:r>
              <a:rPr lang="fi-FI" dirty="0"/>
              <a:t>erilaiset verkkotekstit, esimerkiksi blogiteksti, tiedote, raportti, artikkeli</a:t>
            </a:r>
          </a:p>
          <a:p>
            <a:pPr lvl="0"/>
            <a:r>
              <a:rPr lang="fi-FI" dirty="0"/>
              <a:t>näiden tekstien yhdistelmät</a:t>
            </a:r>
            <a:br>
              <a:rPr lang="fi-FI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</a:br>
            <a:endParaRPr lang="fi-FI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endParaRPr lang="fi-FI" dirty="0"/>
          </a:p>
        </p:txBody>
      </p:sp>
      <p:sp>
        <p:nvSpPr>
          <p:cNvPr id="4" name="Pystysuora käärö 3">
            <a:extLst>
              <a:ext uri="{FF2B5EF4-FFF2-40B4-BE49-F238E27FC236}">
                <a16:creationId xmlns:a16="http://schemas.microsoft.com/office/drawing/2014/main" id="{451D597A-472C-1805-82E5-2CC189D1BFB7}"/>
              </a:ext>
            </a:extLst>
          </p:cNvPr>
          <p:cNvSpPr/>
          <p:nvPr/>
        </p:nvSpPr>
        <p:spPr>
          <a:xfrm>
            <a:off x="9585435" y="4840016"/>
            <a:ext cx="2532993" cy="1718440"/>
          </a:xfrm>
          <a:prstGeom prst="verticalScroll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>
                <a:solidFill>
                  <a:schemeClr val="tx1"/>
                </a:solidFill>
              </a:rPr>
              <a:t>Tee tehtävä 1, luku 2.3</a:t>
            </a:r>
          </a:p>
        </p:txBody>
      </p:sp>
    </p:spTree>
    <p:extLst>
      <p:ext uri="{BB962C8B-B14F-4D97-AF65-F5344CB8AC3E}">
        <p14:creationId xmlns:p14="http://schemas.microsoft.com/office/powerpoint/2010/main" val="21558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C00081-D7A4-5069-597F-535C547E9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94593"/>
            <a:ext cx="10515600" cy="1325563"/>
          </a:xfrm>
        </p:spPr>
        <p:txBody>
          <a:bodyPr/>
          <a:lstStyle/>
          <a:p>
            <a:r>
              <a:rPr lang="fi-FI" dirty="0"/>
              <a:t>Yleisin luettava teksti on ollut asiateksti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EED9838-42DB-BD9C-40AE-73692F86B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393" y="987972"/>
            <a:ext cx="12065876" cy="5759669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fi-FI" b="1" i="0" dirty="0">
                <a:solidFill>
                  <a:srgbClr val="333333"/>
                </a:solidFill>
                <a:effectLst/>
              </a:rPr>
              <a:t>Lukutehtävässä olleiden asiatekstien aiheita</a:t>
            </a:r>
          </a:p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endParaRPr lang="fi-FI" b="0" i="0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</a:rPr>
              <a:t>monikielisyys (syksy 2018)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</a:rPr>
              <a:t>ystävyys (kevät 2019)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</a:rPr>
              <a:t>tunteiden näyttäminen työpaikalla (syksy 2019)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</a:rPr>
              <a:t>suomalaisten tyytymättömyys elämäänsä (kevät 2020)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</a:rPr>
              <a:t>suomalaiset maahanmuuttajat Ruotsissa (syksy 2020)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</a:rPr>
              <a:t>hyvinvointivaltio ja sen muutokset sekä luottamus siihen (kevät 2021)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b="0" i="0" dirty="0" err="1">
                <a:solidFill>
                  <a:srgbClr val="333333"/>
                </a:solidFill>
                <a:effectLst/>
              </a:rPr>
              <a:t>Okinawa</a:t>
            </a:r>
            <a:r>
              <a:rPr lang="fi-FI" b="0" i="0" dirty="0">
                <a:solidFill>
                  <a:srgbClr val="333333"/>
                </a:solidFill>
                <a:effectLst/>
              </a:rPr>
              <a:t>-saaren asukkaiden terveys (syksy 2021)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</a:rPr>
              <a:t>tulevaisuuden työelämä (kevät 2022)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</a:rPr>
              <a:t>luovuus (syksy 2022)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</a:rPr>
              <a:t>vuorovaikutusosaaminen (kevät 2023)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333333"/>
                </a:solidFill>
              </a:rPr>
              <a:t>Terveys, hyvinvointi (kevät 2024)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i-FI" b="0" i="0" dirty="0">
                <a:solidFill>
                  <a:srgbClr val="333333"/>
                </a:solidFill>
                <a:effectLst/>
              </a:rPr>
              <a:t>Talous (syksy 2024)</a:t>
            </a:r>
          </a:p>
          <a:p>
            <a:endParaRPr lang="fi-FI" dirty="0"/>
          </a:p>
        </p:txBody>
      </p:sp>
      <p:sp>
        <p:nvSpPr>
          <p:cNvPr id="4" name="Pystysuora käärö 3">
            <a:extLst>
              <a:ext uri="{FF2B5EF4-FFF2-40B4-BE49-F238E27FC236}">
                <a16:creationId xmlns:a16="http://schemas.microsoft.com/office/drawing/2014/main" id="{2E94F68A-147E-4B5F-A359-518187BB7E88}"/>
              </a:ext>
            </a:extLst>
          </p:cNvPr>
          <p:cNvSpPr/>
          <p:nvPr/>
        </p:nvSpPr>
        <p:spPr>
          <a:xfrm>
            <a:off x="9059916" y="987972"/>
            <a:ext cx="2903483" cy="1650125"/>
          </a:xfrm>
          <a:prstGeom prst="verticalScroll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>
                <a:solidFill>
                  <a:schemeClr val="tx1"/>
                </a:solidFill>
              </a:rPr>
              <a:t>Tee tehtävä 2, luku 3.3</a:t>
            </a:r>
          </a:p>
        </p:txBody>
      </p:sp>
    </p:spTree>
    <p:extLst>
      <p:ext uri="{BB962C8B-B14F-4D97-AF65-F5344CB8AC3E}">
        <p14:creationId xmlns:p14="http://schemas.microsoft.com/office/powerpoint/2010/main" val="177714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BDEC3F63-1B65-752A-4ED4-808F57F68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63" y="0"/>
            <a:ext cx="9825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ystysuora käärö 3">
            <a:extLst>
              <a:ext uri="{FF2B5EF4-FFF2-40B4-BE49-F238E27FC236}">
                <a16:creationId xmlns:a16="http://schemas.microsoft.com/office/drawing/2014/main" id="{517E9DB2-267F-BC21-D68C-704E8E2782E2}"/>
              </a:ext>
            </a:extLst>
          </p:cNvPr>
          <p:cNvSpPr/>
          <p:nvPr/>
        </p:nvSpPr>
        <p:spPr>
          <a:xfrm>
            <a:off x="231228" y="351528"/>
            <a:ext cx="3058510" cy="1561355"/>
          </a:xfrm>
          <a:prstGeom prst="verticalScroll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>
                <a:solidFill>
                  <a:schemeClr val="tx1"/>
                </a:solidFill>
              </a:rPr>
              <a:t>Katso kuva ja kysymys</a:t>
            </a:r>
          </a:p>
          <a:p>
            <a:pPr algn="ctr"/>
            <a:r>
              <a:rPr lang="fi-FI" sz="2400" dirty="0">
                <a:solidFill>
                  <a:schemeClr val="tx1"/>
                </a:solidFill>
              </a:rPr>
              <a:t>luku 2.1</a:t>
            </a:r>
          </a:p>
        </p:txBody>
      </p:sp>
    </p:spTree>
    <p:extLst>
      <p:ext uri="{BB962C8B-B14F-4D97-AF65-F5344CB8AC3E}">
        <p14:creationId xmlns:p14="http://schemas.microsoft.com/office/powerpoint/2010/main" val="904340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92F1FC-BD7D-7B82-8697-727C07964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146" y="0"/>
            <a:ext cx="10515600" cy="1325563"/>
          </a:xfrm>
        </p:spPr>
        <p:txBody>
          <a:bodyPr/>
          <a:lstStyle/>
          <a:p>
            <a:r>
              <a:rPr lang="fi-FI" dirty="0"/>
              <a:t>Konteksti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7F4B2B4-D8EA-5B43-1C17-18816621FE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7381"/>
            <a:ext cx="10626811" cy="610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ystysuora käärö 5">
            <a:extLst>
              <a:ext uri="{FF2B5EF4-FFF2-40B4-BE49-F238E27FC236}">
                <a16:creationId xmlns:a16="http://schemas.microsoft.com/office/drawing/2014/main" id="{819754C1-1C3D-DF5D-AC25-EC58846E82C3}"/>
              </a:ext>
            </a:extLst>
          </p:cNvPr>
          <p:cNvSpPr/>
          <p:nvPr/>
        </p:nvSpPr>
        <p:spPr>
          <a:xfrm>
            <a:off x="9806151" y="4987156"/>
            <a:ext cx="2293883" cy="1325563"/>
          </a:xfrm>
          <a:prstGeom prst="verticalScroll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Tee PARIN KANSSA</a:t>
            </a:r>
          </a:p>
          <a:p>
            <a:pPr algn="ctr"/>
            <a:r>
              <a:rPr lang="fi-FI" dirty="0">
                <a:solidFill>
                  <a:schemeClr val="tx1"/>
                </a:solidFill>
              </a:rPr>
              <a:t>tehtävä 3</a:t>
            </a:r>
          </a:p>
          <a:p>
            <a:pPr algn="ctr"/>
            <a:r>
              <a:rPr lang="fi-FI" dirty="0">
                <a:solidFill>
                  <a:schemeClr val="tx1"/>
                </a:solidFill>
              </a:rPr>
              <a:t>luku 2.1</a:t>
            </a:r>
          </a:p>
        </p:txBody>
      </p:sp>
    </p:spTree>
    <p:extLst>
      <p:ext uri="{BB962C8B-B14F-4D97-AF65-F5344CB8AC3E}">
        <p14:creationId xmlns:p14="http://schemas.microsoft.com/office/powerpoint/2010/main" val="264557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2FD669-2BB5-7687-FEC8-1C4B29B2C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89" y="0"/>
            <a:ext cx="10515600" cy="1325563"/>
          </a:xfrm>
        </p:spPr>
        <p:txBody>
          <a:bodyPr/>
          <a:lstStyle/>
          <a:p>
            <a:r>
              <a:rPr lang="fi-FI" dirty="0"/>
              <a:t>Asiatekstien tekstilajit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F48D7293-02BD-A2E8-62E4-B83FD3ACC2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297579"/>
              </p:ext>
            </p:extLst>
          </p:nvPr>
        </p:nvGraphicFramePr>
        <p:xfrm>
          <a:off x="269789" y="1061112"/>
          <a:ext cx="11292015" cy="5687988"/>
        </p:xfrm>
        <a:graphic>
          <a:graphicData uri="http://schemas.openxmlformats.org/drawingml/2006/table">
            <a:tbl>
              <a:tblPr/>
              <a:tblGrid>
                <a:gridCol w="3204523">
                  <a:extLst>
                    <a:ext uri="{9D8B030D-6E8A-4147-A177-3AD203B41FA5}">
                      <a16:colId xmlns:a16="http://schemas.microsoft.com/office/drawing/2014/main" val="3772133720"/>
                    </a:ext>
                  </a:extLst>
                </a:gridCol>
                <a:gridCol w="3708061">
                  <a:extLst>
                    <a:ext uri="{9D8B030D-6E8A-4147-A177-3AD203B41FA5}">
                      <a16:colId xmlns:a16="http://schemas.microsoft.com/office/drawing/2014/main" val="282178477"/>
                    </a:ext>
                  </a:extLst>
                </a:gridCol>
                <a:gridCol w="4379431">
                  <a:extLst>
                    <a:ext uri="{9D8B030D-6E8A-4147-A177-3AD203B41FA5}">
                      <a16:colId xmlns:a16="http://schemas.microsoft.com/office/drawing/2014/main" val="1540829643"/>
                    </a:ext>
                  </a:extLst>
                </a:gridCol>
              </a:tblGrid>
              <a:tr h="928047">
                <a:tc>
                  <a:txBody>
                    <a:bodyPr/>
                    <a:lstStyle/>
                    <a:p>
                      <a:pPr algn="l" fontAlgn="t"/>
                      <a:r>
                        <a:rPr lang="fi-FI" sz="2800" b="1" dirty="0">
                          <a:effectLst/>
                        </a:rPr>
                        <a:t>Tietoa antavat tekstit</a:t>
                      </a:r>
                      <a:endParaRPr lang="fi-FI" sz="2800" dirty="0">
                        <a:effectLst/>
                      </a:endParaRPr>
                    </a:p>
                  </a:txBody>
                  <a:tcPr marL="107176" marR="107176" marT="125038" marB="125038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4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2800" b="1" dirty="0">
                          <a:effectLst/>
                        </a:rPr>
                        <a:t>Ohjailevat ja opastavat tekstit</a:t>
                      </a:r>
                      <a:r>
                        <a:rPr lang="fi-FI" sz="2800" dirty="0">
                          <a:effectLst/>
                        </a:rPr>
                        <a:t>  </a:t>
                      </a:r>
                    </a:p>
                  </a:txBody>
                  <a:tcPr marL="107176" marR="107176" marT="125038" marB="125038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4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2800" b="1" dirty="0">
                          <a:effectLst/>
                        </a:rPr>
                        <a:t>Vaikuttamaan pyrkivät tekstit</a:t>
                      </a:r>
                      <a:r>
                        <a:rPr lang="fi-FI" sz="2800" dirty="0">
                          <a:effectLst/>
                        </a:rPr>
                        <a:t> </a:t>
                      </a:r>
                    </a:p>
                    <a:p>
                      <a:pPr algn="l"/>
                      <a:endParaRPr lang="fi-FI" sz="2800" dirty="0">
                        <a:effectLst/>
                      </a:endParaRPr>
                    </a:p>
                  </a:txBody>
                  <a:tcPr marL="107176" marR="107176" marT="125038" marB="125038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750941"/>
                  </a:ext>
                </a:extLst>
              </a:tr>
              <a:tr h="2644736">
                <a:tc>
                  <a:txBody>
                    <a:bodyPr/>
                    <a:lstStyle/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uutinen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artikkeli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haastattelu ja henkilökuva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reportaasi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dokumentit ja asiaohjelmat.</a:t>
                      </a:r>
                    </a:p>
                  </a:txBody>
                  <a:tcPr marL="107176" marR="107176" marT="125038" marB="125038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4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reseptit ja muut ohjeet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b="1" i="0" dirty="0">
                          <a:solidFill>
                            <a:srgbClr val="EB7100"/>
                          </a:solidFill>
                          <a:effectLst/>
                        </a:rPr>
                        <a:t> hyötyjutut</a:t>
                      </a:r>
                      <a:endParaRPr lang="fi-FI" sz="2400" dirty="0">
                        <a:effectLst/>
                      </a:endParaRP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</a:t>
                      </a:r>
                      <a:r>
                        <a:rPr lang="fi-FI" sz="2400" dirty="0" err="1">
                          <a:effectLst/>
                        </a:rPr>
                        <a:t>lifestyle</a:t>
                      </a:r>
                      <a:r>
                        <a:rPr lang="fi-FI" sz="2400" dirty="0">
                          <a:effectLst/>
                        </a:rPr>
                        <a:t>-ohjelmat.</a:t>
                      </a:r>
                    </a:p>
                  </a:txBody>
                  <a:tcPr marL="107176" marR="107176" marT="125038" marB="125038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4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pääkirjoitus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kolumni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kommentti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mielipidekirjoitus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vastine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arvostelu</a:t>
                      </a:r>
                    </a:p>
                    <a:p>
                      <a:pPr algn="l" fontAlgn="t">
                        <a:buFont typeface="Arial" panose="020B0604020202020204" pitchFamily="34" charset="0"/>
                        <a:buChar char="•"/>
                      </a:pPr>
                      <a:r>
                        <a:rPr lang="fi-FI" sz="2400" dirty="0">
                          <a:effectLst/>
                        </a:rPr>
                        <a:t> pakina.</a:t>
                      </a:r>
                    </a:p>
                  </a:txBody>
                  <a:tcPr marL="107176" marR="107176" marT="125038" marB="125038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353532"/>
                  </a:ext>
                </a:extLst>
              </a:tr>
              <a:tr h="1316599">
                <a:tc gridSpan="3">
                  <a:txBody>
                    <a:bodyPr/>
                    <a:lstStyle/>
                    <a:p>
                      <a:pPr algn="l"/>
                      <a:r>
                        <a:rPr lang="fi-FI" sz="2400" b="1" dirty="0">
                          <a:effectLst/>
                        </a:rPr>
                        <a:t>Mainonta </a:t>
                      </a:r>
                      <a:r>
                        <a:rPr lang="fi-FI" sz="2400" dirty="0">
                          <a:effectLst/>
                        </a:rPr>
                        <a:t>on maksettua mediasisältöä, joka pyrkii vaikuttamaan. </a:t>
                      </a:r>
                    </a:p>
                    <a:p>
                      <a:pPr algn="l"/>
                      <a:r>
                        <a:rPr lang="fi-FI" sz="2400" dirty="0">
                          <a:effectLst/>
                        </a:rPr>
                        <a:t>esim. printtimainonta, digitaalinen markkinointi, vaikuttajamarkkinointi, sponsorointi ja tuotesijoittelu.</a:t>
                      </a:r>
                    </a:p>
                  </a:txBody>
                  <a:tcPr marL="107176" marR="107176" marT="125038" marB="125038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4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17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773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D12391-DF81-6249-3C30-F576FB99D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Kaunokirjallisuuden tekstilajit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A427F3-7B9F-ECBD-206A-B715C7478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b="0" i="0" dirty="0">
                <a:solidFill>
                  <a:srgbClr val="333333"/>
                </a:solidFill>
                <a:effectLst/>
              </a:rPr>
              <a:t>Proosa = suorasanainen kirjallisuus</a:t>
            </a:r>
          </a:p>
          <a:p>
            <a:r>
              <a:rPr lang="fi-FI" b="0" i="0" dirty="0">
                <a:solidFill>
                  <a:srgbClr val="333333"/>
                </a:solidFill>
                <a:effectLst/>
              </a:rPr>
              <a:t>Lyriikka = runous</a:t>
            </a:r>
          </a:p>
          <a:p>
            <a:r>
              <a:rPr lang="fi-FI" b="0" i="0" dirty="0">
                <a:solidFill>
                  <a:srgbClr val="333333"/>
                </a:solidFill>
                <a:effectLst/>
              </a:rPr>
              <a:t>Draama = näytelmäkirjallisuus</a:t>
            </a:r>
          </a:p>
          <a:p>
            <a:pPr marL="0" indent="0">
              <a:buNone/>
            </a:pPr>
            <a:endParaRPr lang="fi-FI" b="0" i="0" dirty="0">
              <a:solidFill>
                <a:srgbClr val="333333"/>
              </a:solidFill>
              <a:effectLst/>
            </a:endParaRPr>
          </a:p>
          <a:p>
            <a:pPr marL="0" indent="0">
              <a:buNone/>
            </a:pPr>
            <a:r>
              <a:rPr lang="fi-FI" dirty="0">
                <a:solidFill>
                  <a:srgbClr val="333333"/>
                </a:solidFill>
              </a:rPr>
              <a:t>T</a:t>
            </a:r>
            <a:r>
              <a:rPr lang="fi-FI" b="0" i="0" dirty="0">
                <a:solidFill>
                  <a:srgbClr val="333333"/>
                </a:solidFill>
                <a:effectLst/>
              </a:rPr>
              <a:t>ekstilajit auttavat </a:t>
            </a:r>
            <a:r>
              <a:rPr lang="fi-FI" b="1" i="0" dirty="0">
                <a:solidFill>
                  <a:srgbClr val="EB7100"/>
                </a:solidFill>
                <a:effectLst/>
              </a:rPr>
              <a:t>tekstin tavoitteen</a:t>
            </a:r>
            <a:r>
              <a:rPr lang="fi-FI" b="0" i="0" dirty="0">
                <a:solidFill>
                  <a:srgbClr val="333333"/>
                </a:solidFill>
                <a:effectLst/>
              </a:rPr>
              <a:t> tunnistamisessa ja sopivien analyysityökalujen ja käsitteiden valitsemisessa.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450241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ystysuora käärö 3">
            <a:extLst>
              <a:ext uri="{FF2B5EF4-FFF2-40B4-BE49-F238E27FC236}">
                <a16:creationId xmlns:a16="http://schemas.microsoft.com/office/drawing/2014/main" id="{BB27EB7C-C2A9-BE2F-5858-6F9E9DCFBD4B}"/>
              </a:ext>
            </a:extLst>
          </p:cNvPr>
          <p:cNvSpPr/>
          <p:nvPr/>
        </p:nvSpPr>
        <p:spPr>
          <a:xfrm>
            <a:off x="1008993" y="609599"/>
            <a:ext cx="8702566" cy="5834743"/>
          </a:xfrm>
          <a:prstGeom prst="verticalScroll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4400" dirty="0">
              <a:solidFill>
                <a:schemeClr val="tx1"/>
              </a:solidFill>
            </a:endParaRPr>
          </a:p>
          <a:p>
            <a:pPr algn="ctr"/>
            <a:r>
              <a:rPr lang="fi-FI" sz="4400" dirty="0">
                <a:solidFill>
                  <a:schemeClr val="tx1"/>
                </a:solidFill>
              </a:rPr>
              <a:t>Luku 2</a:t>
            </a:r>
          </a:p>
          <a:p>
            <a:pPr algn="ctr"/>
            <a:r>
              <a:rPr lang="fi-FI" sz="4400" dirty="0">
                <a:solidFill>
                  <a:schemeClr val="tx1"/>
                </a:solidFill>
              </a:rPr>
              <a:t>tehtävä 3</a:t>
            </a:r>
          </a:p>
          <a:p>
            <a:pPr algn="ctr"/>
            <a:endParaRPr lang="fi-FI" sz="4400" dirty="0">
              <a:solidFill>
                <a:schemeClr val="tx1"/>
              </a:solidFill>
            </a:endParaRPr>
          </a:p>
          <a:p>
            <a:pPr algn="ctr"/>
            <a:r>
              <a:rPr lang="fi-FI" sz="4400" dirty="0">
                <a:solidFill>
                  <a:schemeClr val="tx1"/>
                </a:solidFill>
              </a:rPr>
              <a:t>Luku 2.1</a:t>
            </a:r>
          </a:p>
          <a:p>
            <a:pPr algn="ctr"/>
            <a:r>
              <a:rPr lang="fi-FI" sz="4400">
                <a:solidFill>
                  <a:schemeClr val="tx1"/>
                </a:solidFill>
              </a:rPr>
              <a:t>tehtävät</a:t>
            </a:r>
            <a:endParaRPr lang="fi-FI" sz="4400" dirty="0">
              <a:solidFill>
                <a:schemeClr val="tx1"/>
              </a:solidFill>
            </a:endParaRPr>
          </a:p>
          <a:p>
            <a:pPr algn="ctr"/>
            <a:r>
              <a:rPr lang="fi-FI" sz="4400" dirty="0">
                <a:solidFill>
                  <a:schemeClr val="tx1"/>
                </a:solidFill>
              </a:rPr>
              <a:t>4,</a:t>
            </a:r>
          </a:p>
          <a:p>
            <a:pPr algn="ctr"/>
            <a:r>
              <a:rPr lang="fi-FI" sz="4400" dirty="0">
                <a:solidFill>
                  <a:schemeClr val="tx1"/>
                </a:solidFill>
              </a:rPr>
              <a:t>7 b, c ja d</a:t>
            </a:r>
          </a:p>
          <a:p>
            <a:pPr algn="ctr"/>
            <a:endParaRPr lang="fi-FI" dirty="0"/>
          </a:p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41979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1102</Words>
  <Application>Microsoft Macintosh PowerPoint</Application>
  <PresentationFormat>Laajakuva</PresentationFormat>
  <Paragraphs>182</Paragraphs>
  <Slides>27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Noto Serif</vt:lpstr>
      <vt:lpstr>Open Sans</vt:lpstr>
      <vt:lpstr>Open Sans Regular</vt:lpstr>
      <vt:lpstr>Wingdings</vt:lpstr>
      <vt:lpstr>Office-teema</vt:lpstr>
      <vt:lpstr>Lukutaidon tehtävät ylioppilaskokeessa </vt:lpstr>
      <vt:lpstr>Lukutaidon ja kuullun ymmärtämisen osakoe </vt:lpstr>
      <vt:lpstr>Lukutaidon tehtävissä mitataan seuraavia lukutaidon osa-alueita:</vt:lpstr>
      <vt:lpstr>Ymmärtävä lukeminen</vt:lpstr>
      <vt:lpstr>Päättelevä lukeminen</vt:lpstr>
      <vt:lpstr>Analyyttinen lukeminen</vt:lpstr>
      <vt:lpstr>Kriittinen lukutaito </vt:lpstr>
      <vt:lpstr>Kulttuurinen lukutaito</vt:lpstr>
      <vt:lpstr>Soveltava lukutaito</vt:lpstr>
      <vt:lpstr>Arvioiva lukutaito</vt:lpstr>
      <vt:lpstr>Lukutaidon tehtävät</vt:lpstr>
      <vt:lpstr>Lukutaidon tehtävät</vt:lpstr>
      <vt:lpstr>Lukutaidon kokeen vaaran paikat</vt:lpstr>
      <vt:lpstr>Lukutaidon kokeen vaaran paikat</vt:lpstr>
      <vt:lpstr>Lukutaidon kokeen vaaran paikat</vt:lpstr>
      <vt:lpstr>Lukutaidon kokeen tekstit</vt:lpstr>
      <vt:lpstr>S2-kokeen osakokeissa on yhtenäinen teema</vt:lpstr>
      <vt:lpstr>Aihepiirit   laaja-alaisen osaamisen osa-alueista  ja S2-oppimäärän tavoitteista  </vt:lpstr>
      <vt:lpstr>PowerPoint-esitys</vt:lpstr>
      <vt:lpstr>Kevään 2019 suomi toisena kielenä ja kirjallisuus -ylioppilaskokeen aihepiiri oli ystävyys.  Mikä aihepiiri olisi sinulle mieluinen ylioppilaskokeen lukutaidon aineistossa?</vt:lpstr>
      <vt:lpstr>Luettavat tekstit edustavat eri tekstilajeja</vt:lpstr>
      <vt:lpstr>Yleisin luettava teksti on ollut asiateksti</vt:lpstr>
      <vt:lpstr>PowerPoint-esitys</vt:lpstr>
      <vt:lpstr>Konteksti</vt:lpstr>
      <vt:lpstr>Asiatekstien tekstilajit</vt:lpstr>
      <vt:lpstr>Kaunokirjallisuuden tekstilajit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Lukutaidon kokeen tekstit</dc:title>
  <dc:creator>Artimo Minna Annikki</dc:creator>
  <cp:lastModifiedBy>Artimo Minna Annikki</cp:lastModifiedBy>
  <cp:revision>5</cp:revision>
  <dcterms:created xsi:type="dcterms:W3CDTF">2023-10-19T10:05:05Z</dcterms:created>
  <dcterms:modified xsi:type="dcterms:W3CDTF">2026-10-22T11:51:12Z</dcterms:modified>
</cp:coreProperties>
</file>