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18"/>
  </p:notesMasterIdLst>
  <p:sldIdLst>
    <p:sldId id="25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60" r:id="rId17"/>
  </p:sldIdLst>
  <p:sldSz cx="9144000" cy="6858000" type="screen4x3"/>
  <p:notesSz cx="6735763" cy="9866313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07"/>
    <p:restoredTop sz="94649"/>
  </p:normalViewPr>
  <p:slideViewPr>
    <p:cSldViewPr snapToGrid="0" snapToObjects="1" showGuides="1">
      <p:cViewPr>
        <p:scale>
          <a:sx n="118" d="100"/>
          <a:sy n="118" d="100"/>
        </p:scale>
        <p:origin x="-143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F4D-3B18-764E-B32A-00C1D3093C4E}" type="datetimeFigureOut">
              <a:rPr lang="fi-FI" smtClean="0"/>
              <a:pPr/>
              <a:t>24.11.2016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6B73F-CFB5-9D4F-9E0D-F2C3CD4A0C2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1233488"/>
            <a:ext cx="4437063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582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657422"/>
            <a:ext cx="6858000" cy="2386800"/>
          </a:xfrm>
        </p:spPr>
        <p:txBody>
          <a:bodyPr anchor="b"/>
          <a:lstStyle>
            <a:lvl1pPr algn="ctr">
              <a:defRPr sz="4500"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45821"/>
            <a:ext cx="6858000" cy="900388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75" indent="0" algn="ctr">
              <a:buNone/>
              <a:defRPr sz="1500"/>
            </a:lvl2pPr>
            <a:lvl3pPr marL="685749" indent="0" algn="ctr">
              <a:buNone/>
              <a:defRPr sz="1350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3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000" y="5238000"/>
            <a:ext cx="1800000" cy="9129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63848" y="7884162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8" y="7721602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</p:spTree>
    <p:extLst>
      <p:ext uri="{BB962C8B-B14F-4D97-AF65-F5344CB8AC3E}">
        <p14:creationId xmlns:p14="http://schemas.microsoft.com/office/powerpoint/2010/main" val="2091392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5" y="529949"/>
            <a:ext cx="7203017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5867"/>
            <a:ext cx="7886700" cy="4447369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839AD-8404-F14E-AD85-8BA1B1271A32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4997" userDrawn="1">
          <p15:clr>
            <a:srgbClr val="FBAE40"/>
          </p15:clr>
        </p15:guide>
        <p15:guide id="2" pos="3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9949"/>
            <a:ext cx="7201826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25868"/>
            <a:ext cx="3868340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7351"/>
            <a:ext cx="3868340" cy="36858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7" y="1525868"/>
            <a:ext cx="3887391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7" y="2144881"/>
            <a:ext cx="3887391" cy="382835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04079-6FA0-8F42-A0E0-93A554C8F316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125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385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29949"/>
            <a:ext cx="7201826" cy="9959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25868"/>
            <a:ext cx="7885508" cy="61901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49" indent="0">
              <a:buNone/>
              <a:defRPr sz="1350" b="1"/>
            </a:lvl3pPr>
            <a:lvl4pPr marL="1028624" indent="0">
              <a:buNone/>
              <a:defRPr sz="1200" b="1"/>
            </a:lvl4pPr>
            <a:lvl5pPr marL="1371498" indent="0">
              <a:buNone/>
              <a:defRPr sz="1200" b="1"/>
            </a:lvl5pPr>
            <a:lvl6pPr marL="1714373" indent="0">
              <a:buNone/>
              <a:defRPr sz="1200" b="1"/>
            </a:lvl6pPr>
            <a:lvl7pPr marL="2057246" indent="0">
              <a:buNone/>
              <a:defRPr sz="1200" b="1"/>
            </a:lvl7pPr>
            <a:lvl8pPr marL="2400120" indent="0">
              <a:buNone/>
              <a:defRPr sz="1200" b="1"/>
            </a:lvl8pPr>
            <a:lvl9pPr marL="2742995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287351"/>
            <a:ext cx="7885508" cy="3685884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B90C-C3B6-654A-9159-F786CF172E91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472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385" userDrawn="1">
          <p15:clr>
            <a:srgbClr val="FBAE40"/>
          </p15:clr>
        </p15:guide>
        <p15:guide id="2" orient="horz" pos="4997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9920" y="739906"/>
            <a:ext cx="384476" cy="5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8930" y="872490"/>
            <a:ext cx="3406140" cy="5113020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1710267" y="1566330"/>
            <a:ext cx="5723466" cy="3589868"/>
          </a:xfrm>
        </p:spPr>
        <p:txBody>
          <a:bodyPr lIns="90000" anchor="ctr" anchorCtr="1">
            <a:noAutofit/>
          </a:bodyPr>
          <a:lstStyle>
            <a:lvl1pPr marL="0" indent="0" algn="ctr">
              <a:buNone/>
              <a:defRPr sz="52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78011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hidden">
          <a:xfrm>
            <a:off x="0" y="6378000"/>
            <a:ext cx="9144000" cy="480000"/>
          </a:xfrm>
          <a:prstGeom prst="rect">
            <a:avLst/>
          </a:prstGeom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29949"/>
            <a:ext cx="7886700" cy="995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5867"/>
            <a:ext cx="7886700" cy="44473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71455" y="6514953"/>
            <a:ext cx="703447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BFB289C6-7421-BF4F-917B-438A4D039CDA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5" y="6514953"/>
            <a:ext cx="3080611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</a:defRPr>
            </a:lvl1pPr>
          </a:lstStyle>
          <a:p>
            <a:r>
              <a:rPr lang="fi-FI" dirty="0" smtClean="0"/>
              <a:t>Työ- ja elinkeinoministeriö </a:t>
            </a:r>
            <a:r>
              <a:rPr lang="bg-BG" dirty="0" smtClean="0"/>
              <a:t>•</a:t>
            </a:r>
            <a:r>
              <a:rPr lang="fi-FI" dirty="0" smtClean="0"/>
              <a:t> </a:t>
            </a:r>
            <a:r>
              <a:rPr lang="fi-FI" dirty="0" err="1" smtClean="0"/>
              <a:t>www.tem.fi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157" y="6514953"/>
            <a:ext cx="538239" cy="2061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/>
                </a:solidFill>
              </a:defRPr>
            </a:lvl1pPr>
          </a:lstStyle>
          <a:p>
            <a:fld id="{3065C9E5-8AC3-DF4B-BA99-CB03B9370A9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66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7" r:id="rId5"/>
    <p:sldLayoutId id="2147483680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49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65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3pPr>
      <a:lvl4pPr marL="1200060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4pPr>
      <a:lvl5pPr marL="1542935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376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i-FI" sz="3200" dirty="0" smtClean="0"/>
              <a:t>Valtakunnallinen ELO yhteistyöryhmä</a:t>
            </a:r>
            <a:br>
              <a:rPr lang="fi-FI" sz="3200" dirty="0" smtClean="0"/>
            </a:br>
            <a:r>
              <a:rPr lang="fi-FI" sz="3200" dirty="0" smtClean="0"/>
              <a:t>1.12.2016</a:t>
            </a:r>
            <a:endParaRPr lang="fi-FI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2013" y="3357723"/>
            <a:ext cx="6858000" cy="900388"/>
          </a:xfrm>
        </p:spPr>
        <p:txBody>
          <a:bodyPr>
            <a:noAutofit/>
          </a:bodyPr>
          <a:lstStyle/>
          <a:p>
            <a:r>
              <a:rPr lang="fi-FI" sz="2400" dirty="0" smtClean="0"/>
              <a:t>Työskentelyohje asiakohtiin 9. ja 10. </a:t>
            </a:r>
          </a:p>
          <a:p>
            <a:r>
              <a:rPr lang="fi-FI" sz="2400" dirty="0" err="1" smtClean="0"/>
              <a:t>ELO-ryhmän</a:t>
            </a:r>
            <a:r>
              <a:rPr lang="fi-FI" sz="2400" dirty="0" smtClean="0"/>
              <a:t> vuoden 2016 toiminnan arviointi ja vuoden 2017 toiminnan suunnittelu</a:t>
            </a:r>
          </a:p>
          <a:p>
            <a:r>
              <a:rPr lang="fi-FI" sz="2400" dirty="0" smtClean="0"/>
              <a:t> 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53697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10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628655" y="1051015"/>
            <a:ext cx="811883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400" dirty="0">
                <a:solidFill>
                  <a:srgbClr val="000000"/>
                </a:solidFill>
              </a:rPr>
              <a:t>Ryhmä </a:t>
            </a:r>
            <a:r>
              <a:rPr lang="fi-FI" sz="2400" dirty="0" smtClean="0">
                <a:solidFill>
                  <a:srgbClr val="000000"/>
                </a:solidFill>
              </a:rPr>
              <a:t>4. </a:t>
            </a:r>
            <a:r>
              <a:rPr lang="fi-FI" sz="2400" dirty="0">
                <a:solidFill>
                  <a:srgbClr val="000000"/>
                </a:solidFill>
              </a:rPr>
              <a:t>jatkoa</a:t>
            </a:r>
          </a:p>
          <a:p>
            <a:pPr lvl="0"/>
            <a:endParaRPr lang="fi-FI" sz="2000" dirty="0">
              <a:solidFill>
                <a:srgbClr val="000000"/>
              </a:solidFill>
            </a:endParaRPr>
          </a:p>
          <a:p>
            <a:pPr lvl="0"/>
            <a:r>
              <a:rPr lang="fi-FI" sz="2000" dirty="0">
                <a:solidFill>
                  <a:srgbClr val="000000"/>
                </a:solidFill>
              </a:rPr>
              <a:t>c)	</a:t>
            </a:r>
            <a:r>
              <a:rPr lang="fi-FI" sz="2000" dirty="0" smtClean="0">
                <a:solidFill>
                  <a:srgbClr val="000000"/>
                </a:solidFill>
              </a:rPr>
              <a:t>Pohtikaa sitä, </a:t>
            </a:r>
            <a:r>
              <a:rPr lang="fi-FI" sz="2000" dirty="0" smtClean="0">
                <a:solidFill>
                  <a:srgbClr val="000000"/>
                </a:solidFill>
              </a:rPr>
              <a:t>mitä </a:t>
            </a:r>
            <a:r>
              <a:rPr lang="fi-FI" sz="2000" dirty="0">
                <a:solidFill>
                  <a:srgbClr val="000000"/>
                </a:solidFill>
              </a:rPr>
              <a:t>vuoden 2016 toimintasuunnitelman   	</a:t>
            </a:r>
            <a:r>
              <a:rPr lang="fi-FI" sz="2000" dirty="0" smtClean="0">
                <a:solidFill>
                  <a:srgbClr val="000000"/>
                </a:solidFill>
              </a:rPr>
              <a:t>tavoitteita/painotuksia/toimintoja </a:t>
            </a:r>
            <a:r>
              <a:rPr lang="fi-FI" sz="2000" dirty="0">
                <a:solidFill>
                  <a:srgbClr val="000000"/>
                </a:solidFill>
              </a:rPr>
              <a:t>tulee jatkaa vuonna 2017 ja </a:t>
            </a:r>
            <a:r>
              <a:rPr lang="fi-FI" sz="2000" dirty="0" smtClean="0">
                <a:solidFill>
                  <a:srgbClr val="000000"/>
                </a:solidFill>
              </a:rPr>
              <a:t>	miten + </a:t>
            </a:r>
            <a:r>
              <a:rPr lang="fi-FI" sz="2000" dirty="0">
                <a:solidFill>
                  <a:srgbClr val="000000"/>
                </a:solidFill>
              </a:rPr>
              <a:t>mitä uutta kaivataan?</a:t>
            </a:r>
          </a:p>
          <a:p>
            <a:pPr lvl="0"/>
            <a:endParaRPr lang="fi-FI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59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11</a:t>
            </a:fld>
            <a:endParaRPr lang="fi-FI"/>
          </a:p>
        </p:txBody>
      </p:sp>
      <p:sp>
        <p:nvSpPr>
          <p:cNvPr id="6" name="Suorakulmio 5"/>
          <p:cNvSpPr/>
          <p:nvPr/>
        </p:nvSpPr>
        <p:spPr>
          <a:xfrm>
            <a:off x="396510" y="684500"/>
            <a:ext cx="8537097" cy="3618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000" dirty="0">
                <a:solidFill>
                  <a:srgbClr val="000000"/>
                </a:solidFill>
                <a:ea typeface="Times New Roman"/>
              </a:rPr>
              <a:t>Ryhmä </a:t>
            </a:r>
            <a:r>
              <a:rPr lang="fi-FI" sz="2000" dirty="0" smtClean="0">
                <a:solidFill>
                  <a:srgbClr val="000000"/>
                </a:solidFill>
                <a:ea typeface="Times New Roman"/>
              </a:rPr>
              <a:t>5.</a:t>
            </a:r>
            <a:endParaRPr lang="fi-FI" sz="2000" dirty="0">
              <a:solidFill>
                <a:srgbClr val="000000"/>
              </a:solidFill>
              <a:ea typeface="Times New Roman"/>
            </a:endParaRPr>
          </a:p>
          <a:p>
            <a:pPr lvl="0"/>
            <a:r>
              <a:rPr lang="fi-FI" sz="2000" dirty="0">
                <a:solidFill>
                  <a:srgbClr val="000000"/>
                </a:solidFill>
              </a:rPr>
              <a:t>a)	</a:t>
            </a:r>
            <a:r>
              <a:rPr lang="fi-FI" sz="1600" dirty="0">
                <a:solidFill>
                  <a:srgbClr val="000000"/>
                </a:solidFill>
              </a:rPr>
              <a:t>Arvioikaa vuoden 2016 toimintasuunnitelman tavoitetta </a:t>
            </a:r>
            <a:r>
              <a:rPr lang="fi-FI" sz="1600" dirty="0" smtClean="0">
                <a:solidFill>
                  <a:srgbClr val="000000"/>
                </a:solidFill>
              </a:rPr>
              <a:t>5. </a:t>
            </a:r>
            <a:r>
              <a:rPr lang="fi-FI" sz="1600" dirty="0">
                <a:solidFill>
                  <a:srgbClr val="000000"/>
                </a:solidFill>
              </a:rPr>
              <a:t>eli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i-FI" sz="1600" dirty="0" smtClean="0">
                <a:solidFill>
                  <a:srgbClr val="000000"/>
                </a:solidFill>
              </a:rPr>
              <a:t>	</a:t>
            </a:r>
            <a:r>
              <a:rPr lang="fi-FI" sz="1600" dirty="0" smtClean="0">
                <a:latin typeface="Calibri"/>
                <a:ea typeface="Times New Roman"/>
                <a:cs typeface="Times New Roman"/>
              </a:rPr>
              <a:t>Elinikäisen </a:t>
            </a:r>
            <a:r>
              <a:rPr lang="fi-FI" sz="1600" dirty="0">
                <a:latin typeface="Calibri"/>
                <a:ea typeface="Times New Roman"/>
                <a:cs typeface="Times New Roman"/>
              </a:rPr>
              <a:t>ohjauksen tarpeen ja merkityksen näkyväksi tekeminen (esim. julkilausumat</a:t>
            </a:r>
            <a:r>
              <a:rPr lang="fi-FI" sz="1600" dirty="0" smtClean="0">
                <a:latin typeface="Calibri"/>
                <a:ea typeface="Times New Roman"/>
                <a:cs typeface="Times New Roman"/>
              </a:rPr>
              <a:t>)</a:t>
            </a:r>
            <a:r>
              <a:rPr lang="fi-FI" sz="1600" dirty="0">
                <a:solidFill>
                  <a:srgbClr val="000000"/>
                </a:solidFill>
              </a:rPr>
              <a:t>	(antakaa arvosana asteikolla 1 – 5 ja perustelkaa)</a:t>
            </a: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r>
              <a:rPr lang="fi-FI" sz="1600" dirty="0">
                <a:solidFill>
                  <a:srgbClr val="000000"/>
                </a:solidFill>
              </a:rPr>
              <a:t>b)	Arvioikaa </a:t>
            </a:r>
            <a:r>
              <a:rPr lang="fi-FI" sz="1600" dirty="0" err="1">
                <a:solidFill>
                  <a:srgbClr val="000000"/>
                </a:solidFill>
              </a:rPr>
              <a:t>ELO-ryhmän</a:t>
            </a:r>
            <a:r>
              <a:rPr lang="fi-FI" sz="1600" dirty="0">
                <a:solidFill>
                  <a:srgbClr val="000000"/>
                </a:solidFill>
              </a:rPr>
              <a:t> toimintatapoja vuonna 2016 (toimintasuunnitelma kohta 2.3.) 	(antakaa arvosana asteikolla 1 – 5 ja perustelkaa)</a:t>
            </a:r>
          </a:p>
        </p:txBody>
      </p:sp>
    </p:spTree>
    <p:extLst>
      <p:ext uri="{BB962C8B-B14F-4D97-AF65-F5344CB8AC3E}">
        <p14:creationId xmlns:p14="http://schemas.microsoft.com/office/powerpoint/2010/main" val="78227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12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704007" y="1018647"/>
            <a:ext cx="823769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400" dirty="0">
                <a:solidFill>
                  <a:srgbClr val="000000"/>
                </a:solidFill>
              </a:rPr>
              <a:t>Ryhmä </a:t>
            </a:r>
            <a:r>
              <a:rPr lang="fi-FI" sz="2400" dirty="0" smtClean="0">
                <a:solidFill>
                  <a:srgbClr val="000000"/>
                </a:solidFill>
              </a:rPr>
              <a:t>5. </a:t>
            </a:r>
            <a:r>
              <a:rPr lang="fi-FI" sz="2400" dirty="0">
                <a:solidFill>
                  <a:srgbClr val="000000"/>
                </a:solidFill>
              </a:rPr>
              <a:t>jatkoa</a:t>
            </a:r>
          </a:p>
          <a:p>
            <a:pPr lvl="0"/>
            <a:endParaRPr lang="fi-FI" sz="2000" dirty="0" smtClean="0">
              <a:solidFill>
                <a:srgbClr val="000000"/>
              </a:solidFill>
            </a:endParaRPr>
          </a:p>
          <a:p>
            <a:r>
              <a:rPr lang="fi-FI" sz="2000" dirty="0" smtClean="0">
                <a:solidFill>
                  <a:srgbClr val="000000"/>
                </a:solidFill>
              </a:rPr>
              <a:t>c</a:t>
            </a:r>
            <a:r>
              <a:rPr lang="fi-FI" sz="2000" dirty="0">
                <a:solidFill>
                  <a:srgbClr val="000000"/>
                </a:solidFill>
              </a:rPr>
              <a:t>)	</a:t>
            </a:r>
            <a:r>
              <a:rPr lang="fi-FI" sz="2000" dirty="0" smtClean="0"/>
              <a:t>Pohtikaa </a:t>
            </a:r>
            <a:r>
              <a:rPr lang="fi-FI" sz="2000" dirty="0"/>
              <a:t>sitä, </a:t>
            </a:r>
            <a:r>
              <a:rPr lang="fi-FI" sz="2000" dirty="0"/>
              <a:t>mitä vuoden 2016 toimintasuunnitelman   	</a:t>
            </a:r>
            <a:r>
              <a:rPr lang="fi-FI" sz="2000" dirty="0" smtClean="0"/>
              <a:t>tavoitteita/painotuksia/toimintoja </a:t>
            </a:r>
            <a:r>
              <a:rPr lang="fi-FI" sz="2000" dirty="0"/>
              <a:t>tulee jatkaa vuonna 2017 ja </a:t>
            </a:r>
            <a:r>
              <a:rPr lang="fi-FI" sz="2000" dirty="0" smtClean="0"/>
              <a:t>	miten + </a:t>
            </a:r>
            <a:r>
              <a:rPr lang="fi-FI" sz="2000" dirty="0"/>
              <a:t>mitä uutta kaivataan?</a:t>
            </a:r>
          </a:p>
          <a:p>
            <a:pPr lvl="0"/>
            <a:endParaRPr lang="fi-FI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00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89435" y="7768167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fi-FI" sz="4200" b="1" dirty="0" err="1">
              <a:solidFill>
                <a:schemeClr val="bg1"/>
              </a:solidFill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275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490070" y="386255"/>
            <a:ext cx="811176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>
                <a:ea typeface="Times New Roman"/>
              </a:rPr>
              <a:t>Työskentely tapahtuu viidessä ryhmässä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/>
              <a:t>Jokainen ryhmä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r>
              <a:rPr lang="fi-FI" sz="2000" dirty="0" smtClean="0"/>
              <a:t>a) </a:t>
            </a:r>
            <a:r>
              <a:rPr lang="fi-FI" sz="2000" dirty="0" smtClean="0"/>
              <a:t>  Arvioi </a:t>
            </a:r>
            <a:r>
              <a:rPr lang="fi-FI" sz="2000" b="1" dirty="0" smtClean="0"/>
              <a:t>yhtä</a:t>
            </a:r>
            <a:r>
              <a:rPr lang="fi-FI" sz="2000" dirty="0" smtClean="0"/>
              <a:t> vuoden 2016 toiminnan viidestä tavoitteesta</a:t>
            </a:r>
          </a:p>
          <a:p>
            <a:r>
              <a:rPr lang="fi-FI" sz="2000" dirty="0" smtClean="0"/>
              <a:t>                (toimintasuunnitelma on liitteenä)</a:t>
            </a:r>
          </a:p>
          <a:p>
            <a:r>
              <a:rPr lang="fi-FI" sz="2000" dirty="0" smtClean="0"/>
              <a:t>b)   Arvioi ELO -ryhmän työskentelytapoja vuonna 2016</a:t>
            </a:r>
          </a:p>
          <a:p>
            <a:pPr marL="457200" indent="-457200">
              <a:buAutoNum type="alphaLcParenR"/>
            </a:pPr>
            <a:endParaRPr lang="fi-FI" sz="2000" dirty="0"/>
          </a:p>
          <a:p>
            <a:r>
              <a:rPr lang="fi-FI" sz="2000" dirty="0" smtClean="0"/>
              <a:t>c)   Pohtii sitä, mitä vuoden 2016 toimintasuunnitelman   	tavoitteita/painotuksia tulee jatkaa vuonna </a:t>
            </a:r>
            <a:r>
              <a:rPr lang="fi-FI" sz="2000" dirty="0" smtClean="0"/>
              <a:t>2017 </a:t>
            </a:r>
            <a:r>
              <a:rPr lang="fi-FI" sz="2000" dirty="0"/>
              <a:t>j</a:t>
            </a:r>
            <a:r>
              <a:rPr lang="fi-FI" sz="2000" dirty="0" smtClean="0"/>
              <a:t>a miten</a:t>
            </a:r>
          </a:p>
          <a:p>
            <a:r>
              <a:rPr lang="fi-FI" sz="2000" dirty="0" smtClean="0"/>
              <a:t>       	sekä mitä uutta kaivataan?</a:t>
            </a:r>
          </a:p>
          <a:p>
            <a:endParaRPr lang="fi-FI" sz="2000" dirty="0"/>
          </a:p>
          <a:p>
            <a:r>
              <a:rPr lang="fi-FI" sz="2000" dirty="0" smtClean="0"/>
              <a:t>Työskentelyaikaa ryhmillä on 30 minuuttia. Ryhmät raportoivat työnsä tulokset suoraan diapohjalle. </a:t>
            </a:r>
          </a:p>
          <a:p>
            <a:endParaRPr lang="fi-FI" sz="2000" dirty="0"/>
          </a:p>
          <a:p>
            <a:r>
              <a:rPr lang="fi-FI" sz="2000" dirty="0" smtClean="0"/>
              <a:t>Ryhmät esittelevät tuloksensa (</a:t>
            </a:r>
            <a:r>
              <a:rPr lang="fi-FI" sz="2000" dirty="0" err="1" smtClean="0"/>
              <a:t>max</a:t>
            </a:r>
            <a:r>
              <a:rPr lang="fi-FI" sz="2000" dirty="0" smtClean="0"/>
              <a:t>. 5 min) koko porukalle, minkä jälkeen keskustellaan</a:t>
            </a:r>
            <a:endParaRPr lang="fi-F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420786" y="289151"/>
            <a:ext cx="841673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dirty="0" smtClean="0">
                <a:ea typeface="Times New Roman"/>
              </a:rPr>
              <a:t>Ryhmä 1.</a:t>
            </a:r>
          </a:p>
          <a:p>
            <a:r>
              <a:rPr lang="fi-FI" sz="2000" dirty="0" smtClean="0"/>
              <a:t>a)	</a:t>
            </a:r>
            <a:r>
              <a:rPr lang="fi-FI" sz="1600" dirty="0" smtClean="0"/>
              <a:t>Arvioikaa vuoden 2016 toimintasuunnitelman tavoitetta 1. eli</a:t>
            </a:r>
          </a:p>
          <a:p>
            <a:pPr lvl="0"/>
            <a:r>
              <a:rPr lang="fi-FI" sz="1600" dirty="0"/>
              <a:t>	</a:t>
            </a:r>
            <a:r>
              <a:rPr lang="fi-FI" sz="1600" dirty="0" smtClean="0"/>
              <a:t>Matalan </a:t>
            </a:r>
            <a:r>
              <a:rPr lang="fi-FI" sz="1600" dirty="0"/>
              <a:t>kynnyksen monialaisten palvelujen luominen ja </a:t>
            </a:r>
            <a:r>
              <a:rPr lang="fi-FI" sz="1600" dirty="0" smtClean="0"/>
              <a:t>kehittäminen</a:t>
            </a:r>
            <a:endParaRPr lang="fi-FI" sz="1600" dirty="0"/>
          </a:p>
          <a:p>
            <a:r>
              <a:rPr lang="fi-FI" sz="2000" dirty="0" smtClean="0"/>
              <a:t>	</a:t>
            </a:r>
            <a:r>
              <a:rPr lang="fi-FI" sz="1600" dirty="0" smtClean="0"/>
              <a:t>(antakaa arvosana asteikolla 1 – 5 ja perustelkaa)</a:t>
            </a:r>
          </a:p>
          <a:p>
            <a:endParaRPr lang="fi-FI" sz="1600" dirty="0"/>
          </a:p>
          <a:p>
            <a:endParaRPr lang="fi-FI" sz="1600" dirty="0" smtClean="0"/>
          </a:p>
          <a:p>
            <a:endParaRPr lang="fi-FI" sz="1600" dirty="0" smtClean="0"/>
          </a:p>
          <a:p>
            <a:endParaRPr lang="fi-FI" sz="1600" dirty="0"/>
          </a:p>
          <a:p>
            <a:endParaRPr lang="fi-FI" sz="1600" dirty="0"/>
          </a:p>
          <a:p>
            <a:endParaRPr lang="fi-FI" sz="1600" dirty="0" smtClean="0"/>
          </a:p>
          <a:p>
            <a:endParaRPr lang="fi-FI" sz="1600" dirty="0"/>
          </a:p>
          <a:p>
            <a:endParaRPr lang="fi-FI" sz="1600" dirty="0" smtClean="0"/>
          </a:p>
          <a:p>
            <a:r>
              <a:rPr lang="fi-FI" sz="1600" dirty="0" smtClean="0"/>
              <a:t>b)	Arvioikaa </a:t>
            </a:r>
            <a:r>
              <a:rPr lang="fi-FI" sz="1600" dirty="0" err="1" smtClean="0"/>
              <a:t>ELO-ryhmän</a:t>
            </a:r>
            <a:r>
              <a:rPr lang="fi-FI" sz="1600" dirty="0" smtClean="0"/>
              <a:t> toimintatapoja vuonna 2016 (toimintasuunnitelma kohta 2.3.) 	</a:t>
            </a:r>
            <a:r>
              <a:rPr lang="fi-FI" sz="1600" dirty="0"/>
              <a:t>(antakaa arvosana asteikolla 1 – 5 ja perustelkaa)</a:t>
            </a:r>
          </a:p>
          <a:p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198427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547733" y="872742"/>
            <a:ext cx="813501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400" dirty="0" smtClean="0">
                <a:solidFill>
                  <a:srgbClr val="000000"/>
                </a:solidFill>
              </a:rPr>
              <a:t>Ryhmä 1. jatkoa</a:t>
            </a: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marL="685800" lvl="1" indent="-342900">
              <a:buAutoNum type="alphaLcParenR" startAt="3"/>
            </a:pPr>
            <a:r>
              <a:rPr lang="fi-FI" sz="1800" dirty="0" smtClean="0">
                <a:solidFill>
                  <a:srgbClr val="000000"/>
                </a:solidFill>
              </a:rPr>
              <a:t>Pohtikaa </a:t>
            </a:r>
            <a:r>
              <a:rPr lang="fi-FI" sz="1800" dirty="0">
                <a:solidFill>
                  <a:srgbClr val="000000"/>
                </a:solidFill>
              </a:rPr>
              <a:t>sitä, mitä vuoden 2016 toimintasuunnitelman   </a:t>
            </a:r>
            <a:r>
              <a:rPr lang="fi-FI" sz="1800" dirty="0" smtClean="0">
                <a:solidFill>
                  <a:srgbClr val="000000"/>
                </a:solidFill>
              </a:rPr>
              <a:t>tavoitteita/painotuksia/toimintoja </a:t>
            </a:r>
            <a:r>
              <a:rPr lang="fi-FI" sz="1800" dirty="0">
                <a:solidFill>
                  <a:srgbClr val="000000"/>
                </a:solidFill>
              </a:rPr>
              <a:t>tulee jatkaa vuonna 2017 ja 	miten </a:t>
            </a:r>
            <a:endParaRPr lang="fi-FI" sz="1800" dirty="0" smtClean="0">
              <a:solidFill>
                <a:srgbClr val="000000"/>
              </a:solidFill>
            </a:endParaRPr>
          </a:p>
          <a:p>
            <a:r>
              <a:rPr lang="fi-FI" sz="1800" dirty="0">
                <a:solidFill>
                  <a:srgbClr val="000000"/>
                </a:solidFill>
              </a:rPr>
              <a:t>	</a:t>
            </a:r>
            <a:r>
              <a:rPr lang="fi-FI" sz="1800" dirty="0" smtClean="0">
                <a:solidFill>
                  <a:srgbClr val="000000"/>
                </a:solidFill>
              </a:rPr>
              <a:t>+ </a:t>
            </a:r>
            <a:r>
              <a:rPr lang="fi-FI" sz="1800" dirty="0">
                <a:solidFill>
                  <a:srgbClr val="000000"/>
                </a:solidFill>
              </a:rPr>
              <a:t>mitä uutta </a:t>
            </a:r>
            <a:r>
              <a:rPr lang="fi-FI" sz="1800" dirty="0" smtClean="0">
                <a:solidFill>
                  <a:srgbClr val="000000"/>
                </a:solidFill>
              </a:rPr>
              <a:t>	kaivataan</a:t>
            </a:r>
            <a:r>
              <a:rPr lang="fi-FI" sz="1800" dirty="0">
                <a:solidFill>
                  <a:srgbClr val="000000"/>
                </a:solidFill>
              </a:rPr>
              <a:t>?</a:t>
            </a:r>
          </a:p>
          <a:p>
            <a:pPr lvl="0"/>
            <a:endParaRPr lang="fi-FI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15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323681" y="828288"/>
            <a:ext cx="859374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000" dirty="0">
                <a:solidFill>
                  <a:srgbClr val="000000"/>
                </a:solidFill>
                <a:ea typeface="Times New Roman"/>
              </a:rPr>
              <a:t>Ryhmä </a:t>
            </a:r>
            <a:r>
              <a:rPr lang="fi-FI" sz="2000" dirty="0" smtClean="0">
                <a:solidFill>
                  <a:srgbClr val="000000"/>
                </a:solidFill>
                <a:ea typeface="Times New Roman"/>
              </a:rPr>
              <a:t>2.</a:t>
            </a:r>
            <a:endParaRPr lang="fi-FI" sz="2000" dirty="0">
              <a:solidFill>
                <a:srgbClr val="000000"/>
              </a:solidFill>
              <a:ea typeface="Times New Roman"/>
            </a:endParaRPr>
          </a:p>
          <a:p>
            <a:pPr lvl="0"/>
            <a:r>
              <a:rPr lang="fi-FI" sz="2000" dirty="0">
                <a:solidFill>
                  <a:srgbClr val="000000"/>
                </a:solidFill>
              </a:rPr>
              <a:t>a)	</a:t>
            </a:r>
            <a:r>
              <a:rPr lang="fi-FI" sz="1600" dirty="0">
                <a:solidFill>
                  <a:srgbClr val="000000"/>
                </a:solidFill>
              </a:rPr>
              <a:t>Arvioikaa vuoden 2016 toimintasuunnitelman tavoitetta </a:t>
            </a:r>
            <a:r>
              <a:rPr lang="fi-FI" sz="1600" dirty="0" smtClean="0">
                <a:solidFill>
                  <a:srgbClr val="000000"/>
                </a:solidFill>
              </a:rPr>
              <a:t>2. </a:t>
            </a:r>
            <a:r>
              <a:rPr lang="fi-FI" sz="1600" dirty="0">
                <a:solidFill>
                  <a:srgbClr val="000000"/>
                </a:solidFill>
              </a:rPr>
              <a:t>eli</a:t>
            </a:r>
          </a:p>
          <a:p>
            <a:r>
              <a:rPr lang="fi-FI" sz="1600" dirty="0">
                <a:solidFill>
                  <a:srgbClr val="000000"/>
                </a:solidFill>
              </a:rPr>
              <a:t>	</a:t>
            </a:r>
            <a:r>
              <a:rPr lang="fi-FI" sz="1600" dirty="0"/>
              <a:t>Tieto- ja viestintäteknologian hyödyntäminen ohjauksessa - integroidun </a:t>
            </a:r>
            <a:r>
              <a:rPr lang="fi-FI" sz="1600" dirty="0" smtClean="0"/>
              <a:t>verkko-	ohjausjärjestelmän </a:t>
            </a:r>
            <a:r>
              <a:rPr lang="fi-FI" sz="1600" dirty="0"/>
              <a:t>kehittäminen</a:t>
            </a: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r>
              <a:rPr lang="fi-FI" sz="1600" dirty="0">
                <a:solidFill>
                  <a:srgbClr val="000000"/>
                </a:solidFill>
              </a:rPr>
              <a:t>b)	Arvioikaa </a:t>
            </a:r>
            <a:r>
              <a:rPr lang="fi-FI" sz="1600" dirty="0" err="1" smtClean="0">
                <a:solidFill>
                  <a:srgbClr val="000000"/>
                </a:solidFill>
              </a:rPr>
              <a:t>ELO-ryhmän</a:t>
            </a:r>
            <a:r>
              <a:rPr lang="fi-FI" sz="1600" dirty="0" smtClean="0">
                <a:solidFill>
                  <a:srgbClr val="000000"/>
                </a:solidFill>
              </a:rPr>
              <a:t> </a:t>
            </a:r>
            <a:r>
              <a:rPr lang="fi-FI" sz="1600" dirty="0">
                <a:solidFill>
                  <a:srgbClr val="000000"/>
                </a:solidFill>
              </a:rPr>
              <a:t>toimintatapoja vuonna 2016 (toimintasuunnitelma kohta 2.3.) 	(antakaa arvosana asteikolla 1 – 5 ja perustelkaa)</a:t>
            </a:r>
          </a:p>
          <a:p>
            <a:pPr lvl="0"/>
            <a:endParaRPr lang="fi-FI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55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428876" y="833005"/>
            <a:ext cx="84076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400" dirty="0">
                <a:solidFill>
                  <a:srgbClr val="000000"/>
                </a:solidFill>
              </a:rPr>
              <a:t>Ryhmä </a:t>
            </a:r>
            <a:r>
              <a:rPr lang="fi-FI" sz="2400" dirty="0" smtClean="0">
                <a:solidFill>
                  <a:srgbClr val="000000"/>
                </a:solidFill>
              </a:rPr>
              <a:t>2. </a:t>
            </a:r>
            <a:r>
              <a:rPr lang="fi-FI" sz="2400" dirty="0">
                <a:solidFill>
                  <a:srgbClr val="000000"/>
                </a:solidFill>
              </a:rPr>
              <a:t>jatkoa</a:t>
            </a: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r>
              <a:rPr lang="fi-FI" sz="1600" dirty="0">
                <a:solidFill>
                  <a:srgbClr val="000000"/>
                </a:solidFill>
              </a:rPr>
              <a:t>c)	</a:t>
            </a:r>
            <a:r>
              <a:rPr lang="fi-FI" sz="2000" dirty="0">
                <a:solidFill>
                  <a:srgbClr val="000000"/>
                </a:solidFill>
              </a:rPr>
              <a:t>Pohtikaa sitä, mitä vuoden 2016 toimintasuunnitelman   	tavoitteita/painotuksia/toimintoja tulee jatkaa vuonna 2017 ja 	miten </a:t>
            </a:r>
            <a:r>
              <a:rPr lang="fi-FI" sz="2000" dirty="0" smtClean="0">
                <a:solidFill>
                  <a:srgbClr val="000000"/>
                </a:solidFill>
              </a:rPr>
              <a:t>	+ </a:t>
            </a:r>
            <a:r>
              <a:rPr lang="fi-FI" sz="2000" dirty="0">
                <a:solidFill>
                  <a:srgbClr val="000000"/>
                </a:solidFill>
              </a:rPr>
              <a:t>mitä uutta kaivataan?</a:t>
            </a:r>
          </a:p>
          <a:p>
            <a:pPr lvl="0"/>
            <a:endParaRPr lang="fi-FI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17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234669" y="601851"/>
            <a:ext cx="859374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000" dirty="0">
                <a:solidFill>
                  <a:srgbClr val="000000"/>
                </a:solidFill>
                <a:ea typeface="Times New Roman"/>
              </a:rPr>
              <a:t>Ryhmä </a:t>
            </a:r>
            <a:r>
              <a:rPr lang="fi-FI" sz="2000" dirty="0" smtClean="0">
                <a:solidFill>
                  <a:srgbClr val="000000"/>
                </a:solidFill>
                <a:ea typeface="Times New Roman"/>
              </a:rPr>
              <a:t>3.</a:t>
            </a:r>
            <a:endParaRPr lang="fi-FI" sz="2000" dirty="0">
              <a:solidFill>
                <a:srgbClr val="000000"/>
              </a:solidFill>
              <a:ea typeface="Times New Roman"/>
            </a:endParaRPr>
          </a:p>
          <a:p>
            <a:pPr lvl="0"/>
            <a:r>
              <a:rPr lang="fi-FI" sz="2000" dirty="0">
                <a:solidFill>
                  <a:srgbClr val="000000"/>
                </a:solidFill>
              </a:rPr>
              <a:t>a)	</a:t>
            </a:r>
            <a:r>
              <a:rPr lang="fi-FI" sz="1600" dirty="0">
                <a:solidFill>
                  <a:srgbClr val="000000"/>
                </a:solidFill>
              </a:rPr>
              <a:t>Arvioikaa vuoden 2016 toimintasuunnitelman tavoitetta </a:t>
            </a:r>
            <a:r>
              <a:rPr lang="fi-FI" sz="1600" dirty="0" smtClean="0">
                <a:solidFill>
                  <a:srgbClr val="000000"/>
                </a:solidFill>
              </a:rPr>
              <a:t>3. </a:t>
            </a:r>
            <a:r>
              <a:rPr lang="fi-FI" sz="1600" dirty="0">
                <a:solidFill>
                  <a:srgbClr val="000000"/>
                </a:solidFill>
              </a:rPr>
              <a:t>eli</a:t>
            </a:r>
          </a:p>
          <a:p>
            <a:r>
              <a:rPr lang="fi-FI" sz="1600" dirty="0">
                <a:solidFill>
                  <a:srgbClr val="000000"/>
                </a:solidFill>
              </a:rPr>
              <a:t>	</a:t>
            </a:r>
            <a:r>
              <a:rPr lang="fi-FI" sz="1600" dirty="0" err="1"/>
              <a:t>European</a:t>
            </a:r>
            <a:r>
              <a:rPr lang="fi-FI" sz="1600" dirty="0"/>
              <a:t> </a:t>
            </a:r>
            <a:r>
              <a:rPr lang="fi-FI" sz="1600" dirty="0" err="1"/>
              <a:t>Lifelong</a:t>
            </a:r>
            <a:r>
              <a:rPr lang="fi-FI" sz="1600" dirty="0"/>
              <a:t> </a:t>
            </a:r>
            <a:r>
              <a:rPr lang="fi-FI" sz="1600" dirty="0" err="1"/>
              <a:t>Guidance</a:t>
            </a:r>
            <a:r>
              <a:rPr lang="fi-FI" sz="1600" dirty="0"/>
              <a:t> </a:t>
            </a:r>
            <a:r>
              <a:rPr lang="fi-FI" sz="1600" dirty="0" err="1"/>
              <a:t>Policy</a:t>
            </a:r>
            <a:r>
              <a:rPr lang="fi-FI" sz="1600" dirty="0"/>
              <a:t> </a:t>
            </a:r>
            <a:r>
              <a:rPr lang="fi-FI" sz="1600" dirty="0" err="1"/>
              <a:t>Network</a:t>
            </a:r>
            <a:r>
              <a:rPr lang="fi-FI" sz="1600" dirty="0"/>
              <a:t> tulosten ja työkalujen levittäminen ja </a:t>
            </a:r>
            <a:r>
              <a:rPr lang="fi-FI" sz="1600" dirty="0" smtClean="0"/>
              <a:t>	hyödyntäminen </a:t>
            </a:r>
            <a:r>
              <a:rPr lang="fi-FI" sz="1600" dirty="0"/>
              <a:t>Suomen elinikäisen ohjauksen kehittämisessä</a:t>
            </a:r>
          </a:p>
          <a:p>
            <a:pPr lvl="0"/>
            <a:r>
              <a:rPr lang="fi-FI" sz="1600" dirty="0" smtClean="0">
                <a:solidFill>
                  <a:srgbClr val="000000"/>
                </a:solidFill>
              </a:rPr>
              <a:t>	</a:t>
            </a:r>
            <a:r>
              <a:rPr lang="fi-FI" sz="1600" dirty="0">
                <a:solidFill>
                  <a:srgbClr val="000000"/>
                </a:solidFill>
              </a:rPr>
              <a:t>(antakaa arvosana asteikolla 1 – 5 ja perustelkaa)</a:t>
            </a: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r>
              <a:rPr lang="fi-FI" sz="1600" dirty="0">
                <a:solidFill>
                  <a:srgbClr val="000000"/>
                </a:solidFill>
              </a:rPr>
              <a:t>b)	Arvioikaa </a:t>
            </a:r>
            <a:r>
              <a:rPr lang="fi-FI" sz="1600" dirty="0" err="1">
                <a:solidFill>
                  <a:srgbClr val="000000"/>
                </a:solidFill>
              </a:rPr>
              <a:t>ELO-ryhmän</a:t>
            </a:r>
            <a:r>
              <a:rPr lang="fi-FI" sz="1600" dirty="0">
                <a:solidFill>
                  <a:srgbClr val="000000"/>
                </a:solidFill>
              </a:rPr>
              <a:t> toimintatapoja vuonna 2016 (toimintasuunnitelma kohta 2.3.) 	(antakaa arvosana asteikolla 1 – 5 ja perustelkaa)</a:t>
            </a:r>
          </a:p>
          <a:p>
            <a:pPr lvl="0"/>
            <a:endParaRPr lang="fi-FI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17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8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395561" y="1164778"/>
            <a:ext cx="811883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400" dirty="0">
                <a:solidFill>
                  <a:srgbClr val="000000"/>
                </a:solidFill>
              </a:rPr>
              <a:t>Ryhmä </a:t>
            </a:r>
            <a:r>
              <a:rPr lang="fi-FI" sz="2400" dirty="0" smtClean="0">
                <a:solidFill>
                  <a:srgbClr val="000000"/>
                </a:solidFill>
              </a:rPr>
              <a:t>3. </a:t>
            </a:r>
            <a:r>
              <a:rPr lang="fi-FI" sz="2400" dirty="0">
                <a:solidFill>
                  <a:srgbClr val="000000"/>
                </a:solidFill>
              </a:rPr>
              <a:t>jatkoa</a:t>
            </a:r>
          </a:p>
          <a:p>
            <a:pPr lvl="0"/>
            <a:endParaRPr lang="fi-FI" sz="2000" dirty="0">
              <a:solidFill>
                <a:srgbClr val="000000"/>
              </a:solidFill>
            </a:endParaRPr>
          </a:p>
          <a:p>
            <a:r>
              <a:rPr lang="fi-FI" sz="2000" dirty="0">
                <a:solidFill>
                  <a:srgbClr val="000000"/>
                </a:solidFill>
              </a:rPr>
              <a:t>c)	</a:t>
            </a:r>
            <a:r>
              <a:rPr lang="fi-FI" sz="2000" dirty="0">
                <a:solidFill>
                  <a:srgbClr val="000000"/>
                </a:solidFill>
              </a:rPr>
              <a:t>Pohtikaa sitä, mitä vuoden 2016 toimintasuunnitelman   	tavoitteita/painotuksia/toimintoja tulee jatkaa vuonna 2017 ja 	miten + mitä uutta kaivataan?</a:t>
            </a:r>
          </a:p>
          <a:p>
            <a:pPr lvl="0"/>
            <a:endParaRPr lang="fi-FI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6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E673F-6EB7-8443-8693-F2EF12496ED8}" type="datetime1">
              <a:rPr lang="fi-FI" smtClean="0"/>
              <a:pPr/>
              <a:t>24.11.2016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Työ- ja elinkeinoministeriö </a:t>
            </a:r>
            <a:r>
              <a:rPr lang="bg-BG" smtClean="0"/>
              <a:t>•</a:t>
            </a:r>
            <a:r>
              <a:rPr lang="fi-FI" smtClean="0"/>
              <a:t> www.tem.fi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5" name="Suorakulmio 4"/>
          <p:cNvSpPr/>
          <p:nvPr/>
        </p:nvSpPr>
        <p:spPr>
          <a:xfrm>
            <a:off x="299405" y="859066"/>
            <a:ext cx="86584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i-FI" sz="2000" dirty="0">
                <a:solidFill>
                  <a:srgbClr val="000000"/>
                </a:solidFill>
                <a:ea typeface="Times New Roman"/>
              </a:rPr>
              <a:t>Ryhmä </a:t>
            </a:r>
            <a:r>
              <a:rPr lang="fi-FI" sz="2000" dirty="0" smtClean="0">
                <a:solidFill>
                  <a:srgbClr val="000000"/>
                </a:solidFill>
                <a:ea typeface="Times New Roman"/>
              </a:rPr>
              <a:t>4.</a:t>
            </a:r>
            <a:endParaRPr lang="fi-FI" sz="2000" dirty="0">
              <a:solidFill>
                <a:srgbClr val="000000"/>
              </a:solidFill>
              <a:ea typeface="Times New Roman"/>
            </a:endParaRPr>
          </a:p>
          <a:p>
            <a:pPr lvl="0"/>
            <a:r>
              <a:rPr lang="fi-FI" sz="2000" dirty="0">
                <a:solidFill>
                  <a:srgbClr val="000000"/>
                </a:solidFill>
              </a:rPr>
              <a:t>a)	</a:t>
            </a:r>
            <a:r>
              <a:rPr lang="fi-FI" sz="1600" dirty="0">
                <a:solidFill>
                  <a:srgbClr val="000000"/>
                </a:solidFill>
              </a:rPr>
              <a:t>Arvioikaa vuoden 2016 toimintasuunnitelman tavoitetta </a:t>
            </a:r>
            <a:r>
              <a:rPr lang="fi-FI" sz="1600" dirty="0" smtClean="0">
                <a:solidFill>
                  <a:srgbClr val="000000"/>
                </a:solidFill>
              </a:rPr>
              <a:t>4. </a:t>
            </a:r>
            <a:r>
              <a:rPr lang="fi-FI" sz="1600" dirty="0">
                <a:solidFill>
                  <a:srgbClr val="000000"/>
                </a:solidFill>
              </a:rPr>
              <a:t>eli</a:t>
            </a:r>
          </a:p>
          <a:p>
            <a:r>
              <a:rPr lang="fi-FI" sz="1600" dirty="0">
                <a:solidFill>
                  <a:srgbClr val="000000"/>
                </a:solidFill>
              </a:rPr>
              <a:t>	</a:t>
            </a:r>
            <a:r>
              <a:rPr lang="fi-FI" sz="1600" dirty="0"/>
              <a:t>Maahanmuuttajien ohjauspalvelujen kehittäminen</a:t>
            </a:r>
          </a:p>
          <a:p>
            <a:pPr lvl="0"/>
            <a:r>
              <a:rPr lang="fi-FI" sz="1600" dirty="0">
                <a:solidFill>
                  <a:srgbClr val="000000"/>
                </a:solidFill>
              </a:rPr>
              <a:t>	(antakaa arvosana asteikolla 1 – 5 ja perustelkaa)</a:t>
            </a: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endParaRPr lang="fi-FI" sz="1600" dirty="0">
              <a:solidFill>
                <a:srgbClr val="000000"/>
              </a:solidFill>
            </a:endParaRPr>
          </a:p>
          <a:p>
            <a:pPr lvl="0"/>
            <a:r>
              <a:rPr lang="fi-FI" sz="1600" dirty="0">
                <a:solidFill>
                  <a:srgbClr val="000000"/>
                </a:solidFill>
              </a:rPr>
              <a:t>b)	Arvioikaa </a:t>
            </a:r>
            <a:r>
              <a:rPr lang="fi-FI" sz="1600" dirty="0" err="1">
                <a:solidFill>
                  <a:srgbClr val="000000"/>
                </a:solidFill>
              </a:rPr>
              <a:t>ELO-ryhmän</a:t>
            </a:r>
            <a:r>
              <a:rPr lang="fi-FI" sz="1600" dirty="0">
                <a:solidFill>
                  <a:srgbClr val="000000"/>
                </a:solidFill>
              </a:rPr>
              <a:t> toimintatapoja vuonna 2016 (toimintasuunnitelma kohta 2.3.) 	(antakaa arvosana asteikolla 1 – 5 ja perustelkaa)</a:t>
            </a:r>
          </a:p>
        </p:txBody>
      </p:sp>
    </p:spTree>
    <p:extLst>
      <p:ext uri="{BB962C8B-B14F-4D97-AF65-F5344CB8AC3E}">
        <p14:creationId xmlns:p14="http://schemas.microsoft.com/office/powerpoint/2010/main" val="356790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_DB02_normal_FI_V____RGB">
  <a:themeElements>
    <a:clrScheme name="TEM2016">
      <a:dk1>
        <a:srgbClr val="000000"/>
      </a:dk1>
      <a:lt1>
        <a:srgbClr val="FFFFFF"/>
      </a:lt1>
      <a:dk2>
        <a:srgbClr val="001E60"/>
      </a:dk2>
      <a:lt2>
        <a:srgbClr val="D5B37A"/>
      </a:lt2>
      <a:accent1>
        <a:srgbClr val="001E60"/>
      </a:accent1>
      <a:accent2>
        <a:srgbClr val="EE2737"/>
      </a:accent2>
      <a:accent3>
        <a:srgbClr val="FF8200"/>
      </a:accent3>
      <a:accent4>
        <a:srgbClr val="F2A900"/>
      </a:accent4>
      <a:accent5>
        <a:srgbClr val="97D700"/>
      </a:accent5>
      <a:accent6>
        <a:srgbClr val="00BFB3"/>
      </a:accent6>
      <a:hlink>
        <a:srgbClr val="009CDE"/>
      </a:hlink>
      <a:folHlink>
        <a:srgbClr val="485CC7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200" b="1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TEM-ppt-template_normal.potx" id="{DD6C6847-E755-42B4-B35F-08DF389D6E1B}" vid="{51D59CA2-D9B6-4DAA-8489-0CA1CEF09C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xternalKeyword xmlns="59791934-538b-4486-96c6-535b1b77d54e" xsi:nil="true"/>
    <TEMDocumentType xmlns="59791934-538b-4486-96c6-535b1b77d54e">Esitysaineisto</TEMDocumentTyp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Document" ma:contentTypeID="0x01010073A4205F1AB04B778370FAAF380291E000E146ABAF2260CC4397E0AB897BAC756D" ma:contentTypeVersion="6" ma:contentTypeDescription="Luo uusi asiakirja." ma:contentTypeScope="" ma:versionID="2fc0bbfb6107b5915e5fafa5380d5306">
  <xsd:schema xmlns:xsd="http://www.w3.org/2001/XMLSchema" xmlns:xs="http://www.w3.org/2001/XMLSchema" xmlns:p="http://schemas.microsoft.com/office/2006/metadata/properties" xmlns:ns2="59791934-538b-4486-96c6-535b1b77d54e" targetNamespace="http://schemas.microsoft.com/office/2006/metadata/properties" ma:root="true" ma:fieldsID="b3c0343a795085f52425eca36a0c9c22" ns2:_="">
    <xsd:import namespace="59791934-538b-4486-96c6-535b1b77d54e"/>
    <xsd:element name="properties">
      <xsd:complexType>
        <xsd:sequence>
          <xsd:element name="documentManagement">
            <xsd:complexType>
              <xsd:all>
                <xsd:element ref="ns2:TEMDocumentType"/>
                <xsd:element ref="ns2:ExternalKeywor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91934-538b-4486-96c6-535b1b77d54e" elementFormDefault="qualified">
    <xsd:import namespace="http://schemas.microsoft.com/office/2006/documentManagement/types"/>
    <xsd:import namespace="http://schemas.microsoft.com/office/infopath/2007/PartnerControls"/>
    <xsd:element name="TEMDocumentType" ma:index="8" ma:displayName="Tyyppi" ma:default="" ma:description="Tyyppi" ma:format="RadioButtons" ma:internalName="TEMDocumentType">
      <xsd:simpleType>
        <xsd:restriction base="dms:Choice">
          <xsd:enumeration value="Ohje"/>
          <xsd:enumeration value="Muistio"/>
          <xsd:enumeration value="Lomake"/>
          <xsd:enumeration value="Raportti"/>
          <xsd:enumeration value="Esityslista"/>
          <xsd:enumeration value="Pöytäkirja"/>
          <xsd:enumeration value="Sopimus"/>
          <xsd:enumeration value="Kutsu"/>
          <xsd:enumeration value="Työnjako/Vastuunjako"/>
          <xsd:enumeration value="Organisaatiokaavio"/>
          <xsd:enumeration value="Esitysaineisto"/>
          <xsd:enumeration value="Muu"/>
        </xsd:restriction>
      </xsd:simpleType>
    </xsd:element>
    <xsd:element name="ExternalKeyword" ma:index="9" nillable="true" ma:displayName="Ulkoinen asiasana" ma:internalName="ExternalKeyword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D4977A7-889C-4615-BBDA-338D2256BCD9}">
  <ds:schemaRefs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59791934-538b-4486-96c6-535b1b77d54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BD3101D-B760-413F-BA43-EEB60029E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791934-538b-4486-96c6-535b1b77d5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64913E-A1DE-4D05-AF8F-F801DDF0C61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TEM_DB02_normal_FI_V____RGB</Template>
  <TotalTime>284</TotalTime>
  <Words>187</Words>
  <Application>Microsoft Office PowerPoint</Application>
  <PresentationFormat>Näytössä katseltava diaesitys (4:3)</PresentationFormat>
  <Paragraphs>125</Paragraphs>
  <Slides>13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4" baseType="lpstr">
      <vt:lpstr>TEM_DB02_normal_FI_V____RGB</vt:lpstr>
      <vt:lpstr>Valtakunnallinen ELO yhteistyöryhmä 1.12.2016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Riitta Elo</dc:creator>
  <cp:lastModifiedBy>Leminen Ari-Pekka TEM</cp:lastModifiedBy>
  <cp:revision>46</cp:revision>
  <cp:lastPrinted>2016-11-23T08:10:39Z</cp:lastPrinted>
  <dcterms:created xsi:type="dcterms:W3CDTF">2016-06-23T07:16:05Z</dcterms:created>
  <dcterms:modified xsi:type="dcterms:W3CDTF">2016-11-24T14:33:01Z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0x01010073A4205F1AB04B778370FAAF380291E000E146ABAF2260CC4397E0AB897BAC756D</vt:lpwstr>
  </property>
</Properties>
</file>