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9</a:t>
            </a:r>
            <a:r>
              <a:rPr lang="fi-FI" dirty="0" smtClean="0"/>
              <a:t>. Mielenterveys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106-117)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Tieteelliseen näyttöön perustuva toiminta mielenterveydessä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fi-FI" b="1" dirty="0"/>
              <a:t>n</a:t>
            </a:r>
            <a:r>
              <a:rPr lang="fi-FI" b="1" dirty="0" smtClean="0"/>
              <a:t>äyttöön perustuva toiminta </a:t>
            </a:r>
            <a:r>
              <a:rPr lang="fi-FI" dirty="0" smtClean="0"/>
              <a:t>= kliinistä työtä tekevän ammattilaisen työskentely, jossa yhdistyvät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tieteellinen tieto esimerkiksi mielenterveydestä, häiriöistä ja niiden hoidosta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asiakkaasta kerätty taustatieto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työntekijän ammatillinen kokemus sekä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asiakkaan toiveet siitä, kuinka hän haluaisi tulla hoidetuksi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arkoituksena on varmistaa, että hoito perustuu tieteelliseen tutkimustietoon ja huomioi lisäksi asiakkaan yksilöllisen tilanteen</a:t>
            </a:r>
          </a:p>
          <a:p>
            <a:pPr lvl="0"/>
            <a:r>
              <a:rPr lang="fi-FI" dirty="0"/>
              <a:t>n</a:t>
            </a:r>
            <a:r>
              <a:rPr lang="fi-FI" dirty="0" smtClean="0"/>
              <a:t>äyttöön perustuva toiminta auttaa ammattilaisia välttämään päättelyvirheiden vaikutusta työhönsä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itä on myös kritisoitu esimerkiksi siitä, että tieteellinen tieto kertyy liian hitaasti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arpeellinen hoito ei kuitenkaan koskaan viivästy tutkimustiedon odot­telun vuoksi, vaan asiakkaita hoidetaan aina parhaan saatavissa olevan tutkimustiedon avulla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Mielenterveyden määrittely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b="1" dirty="0"/>
              <a:t>m</a:t>
            </a:r>
            <a:r>
              <a:rPr lang="fi-FI" b="1" dirty="0" smtClean="0"/>
              <a:t>ielenterveys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WHO:n määritelmä = hyvinvoinnin tila, jossa ihminen tunnistaa omat kykynsä ja mahdollisuutensa, kykenee selviytymään arkipäiväisestä stressistä ja työskentelemään sekä ottamaan osaa yhteisönsä toimintaan</a:t>
            </a:r>
          </a:p>
          <a:p>
            <a:pPr lvl="1"/>
            <a:r>
              <a:rPr lang="fi-FI" dirty="0" smtClean="0"/>
              <a:t>Suomen Mielenterveysseuran määritelmä = voimavara, joka muodostuu läpi elämän ihmisen ja elinolosuhteiden välisessä yhteydessä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ielenterveys ei siis tarkoita ainoastaan mielenterveyshäiriöiden puuttumista, vaan koostuu lisäksi kyvyistä ja voimavaroista</a:t>
            </a:r>
          </a:p>
          <a:p>
            <a:pPr lvl="0"/>
            <a:r>
              <a:rPr lang="fi-FI" b="1" dirty="0" smtClean="0"/>
              <a:t>mielenterveyden negatiivinen ulottuvuus </a:t>
            </a:r>
            <a:r>
              <a:rPr lang="fi-FI" dirty="0" smtClean="0"/>
              <a:t>= mielenterveyden ongelmat tai häiriöt</a:t>
            </a:r>
          </a:p>
          <a:p>
            <a:pPr lvl="0"/>
            <a:r>
              <a:rPr lang="fi-FI" b="1" dirty="0"/>
              <a:t>m</a:t>
            </a:r>
            <a:r>
              <a:rPr lang="fi-FI" b="1" dirty="0" smtClean="0"/>
              <a:t>ielenterveyden positiivinen ulottuvuus </a:t>
            </a:r>
            <a:r>
              <a:rPr lang="fi-FI" dirty="0" smtClean="0"/>
              <a:t>= mielen ja voinnin tila, jota luonnehtii hyvä toimintakyky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 on dynaamista eli jatkuvasti muuttuvaa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2F7505-7FAD-431A-93FD-FEF17C3F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Kestävä mielenterveys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A41767-420E-4375-B139-316063B52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b="1" dirty="0"/>
              <a:t>k</a:t>
            </a:r>
            <a:r>
              <a:rPr lang="fi-FI" b="1" dirty="0" smtClean="0"/>
              <a:t>estävä mielenterveys =</a:t>
            </a:r>
            <a:r>
              <a:rPr lang="fi-FI" dirty="0" smtClean="0"/>
              <a:t> mielenterveyshäiriöiden puuttuminen elämänkulun aikana </a:t>
            </a:r>
            <a:endParaRPr lang="fi-FI" sz="3200" dirty="0" smtClean="0"/>
          </a:p>
          <a:p>
            <a:r>
              <a:rPr lang="fi-FI" dirty="0"/>
              <a:t>h</a:t>
            </a:r>
            <a:r>
              <a:rPr lang="fi-FI" dirty="0" smtClean="0"/>
              <a:t>uomattavasti harvinaisempaa kuin mielenterveysongelmien kokeminen jossain vaiheessa elämänkulkua</a:t>
            </a:r>
          </a:p>
          <a:p>
            <a:r>
              <a:rPr lang="fi-FI" dirty="0"/>
              <a:t>t</a:t>
            </a:r>
            <a:r>
              <a:rPr lang="fi-FI" dirty="0" smtClean="0"/>
              <a:t>unnetussa pitkittäistutkimuksessa havaittiin, että ainoastaan 17 prosenttia tutkittavista ei ollut täyttänyt yhdenkään mielenterveyshäiriön kriteerejä kertaakaan 38 vuoden ikään mennessä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estävää mielenterveyttä ennustivat lapsuudessa kaksi tekijää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opeutumista ja selviytymistä edistävät temperamentti- ja persoonallisuuspiirteet, kuten vähäinen herkkyys kielteisille tunteille ja korkea itsehillintä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ähäinen mielenterveyshäiriöiden määrä lähisuvussa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estävää mielenterveyttä on toistaiseksi tutkittu vähän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909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818" y="225814"/>
            <a:ext cx="8100536" cy="644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Mielenterveys ja sen häiriöt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b="1" dirty="0"/>
              <a:t>m</a:t>
            </a:r>
            <a:r>
              <a:rPr lang="fi-FI" b="1" dirty="0" smtClean="0"/>
              <a:t>ielenterveyshäiriö </a:t>
            </a:r>
            <a:r>
              <a:rPr lang="fi-FI" dirty="0" smtClean="0"/>
              <a:t>= yleisnimitys psykiatrisille häiriöille, joista seuraa ihmiselle haittaa, kärsimystä tai toimintakyvyn laskua</a:t>
            </a:r>
          </a:p>
          <a:p>
            <a:pPr lvl="1"/>
            <a:r>
              <a:rPr lang="fi-FI" dirty="0" smtClean="0"/>
              <a:t>aiheuttavat kärsimyksen lisäksi huomattavia taloudellisia kustannuksia yhteiskunnalle </a:t>
            </a:r>
          </a:p>
          <a:p>
            <a:pPr lvl="1"/>
            <a:r>
              <a:rPr lang="fi-FI" dirty="0" smtClean="0"/>
              <a:t>aiheuttavat toisinaan ja erityisesti hoitamattomina jopa ennenaikaisia kuolemia </a:t>
            </a:r>
          </a:p>
          <a:p>
            <a:pPr lvl="0"/>
            <a:r>
              <a:rPr lang="fi-FI" b="1" dirty="0"/>
              <a:t>p</a:t>
            </a:r>
            <a:r>
              <a:rPr lang="fi-FI" b="1" dirty="0" smtClean="0"/>
              <a:t>sykiatria </a:t>
            </a:r>
            <a:r>
              <a:rPr lang="fi-FI" dirty="0" smtClean="0"/>
              <a:t>= lääketieteen erikoisala, jossa tutkitaan ja hoidetaan mielenterveyshäiriöitä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onille mielenterveyshäiriöitä ilmaantuu joskus elämässään ja suurimmalla osalla ne ovat ohimeneviä</a:t>
            </a:r>
          </a:p>
          <a:p>
            <a:pPr lvl="0"/>
            <a:r>
              <a:rPr lang="fi-FI" dirty="0"/>
              <a:t>v</a:t>
            </a:r>
            <a:r>
              <a:rPr lang="fi-FI" dirty="0" smtClean="0"/>
              <a:t>ain pienellä osalla mielenterveyshäiriön kriteerit täyttyvät läpi elämän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ielenterveyshäiriöitä esiintyy kaikissa ikävaiheissa lapsuudesta vanhuuteen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uoruusiässä ja varhaisessa aikuisiässä häiriöitä esiintyy enemmän kuin muulloin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Mielenterveyshäiriöiden diagnostiikka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b="1" dirty="0"/>
              <a:t>d</a:t>
            </a:r>
            <a:r>
              <a:rPr lang="fi-FI" b="1" dirty="0" smtClean="0"/>
              <a:t>iagnostinen järjestelmä </a:t>
            </a:r>
            <a:r>
              <a:rPr lang="fi-FI" dirty="0" smtClean="0"/>
              <a:t>= luokitusjärjestelmä, jonka avulla pyritään jäsentämään sairauksia, häiriöitä ja oireyhtymiä</a:t>
            </a:r>
          </a:p>
          <a:p>
            <a:pPr lvl="0"/>
            <a:r>
              <a:rPr lang="fi-FI" b="1" dirty="0"/>
              <a:t>d</a:t>
            </a:r>
            <a:r>
              <a:rPr lang="fi-FI" b="1" dirty="0" smtClean="0"/>
              <a:t>iagnoosi </a:t>
            </a:r>
            <a:r>
              <a:rPr lang="fi-FI" dirty="0" smtClean="0"/>
              <a:t>= nimike, joka kuvaa tiiviisti tiettyä sairautta, häiriötä tai oireyhtymää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ielenterveyshäiriöt ovat oireyhtymiä</a:t>
            </a:r>
          </a:p>
          <a:p>
            <a:pPr lvl="0"/>
            <a:r>
              <a:rPr lang="fi-FI" b="1" dirty="0"/>
              <a:t>o</a:t>
            </a:r>
            <a:r>
              <a:rPr lang="fi-FI" b="1" dirty="0" smtClean="0"/>
              <a:t>ireyhtymä </a:t>
            </a:r>
            <a:r>
              <a:rPr lang="fi-FI" dirty="0" smtClean="0"/>
              <a:t>= tyypillisesti yhdessä esiintyvien oireiden ja piirteiden kokonaisuus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ireyhtymille on määritelty hyvin tarkat kriteerit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unnettuja diagnostisia järjestelmiä </a:t>
            </a:r>
            <a:endParaRPr lang="fi-FI" sz="3200" dirty="0" smtClean="0"/>
          </a:p>
          <a:p>
            <a:pPr lvl="1"/>
            <a:r>
              <a:rPr lang="fi-FI" b="1" dirty="0" smtClean="0"/>
              <a:t>ICD</a:t>
            </a:r>
            <a:r>
              <a:rPr lang="fi-FI" dirty="0" smtClean="0"/>
              <a:t> = WHO:n laatima tautiluokitusjärjestelmä, joka on käytössä Suomessa terveydenhuollossa </a:t>
            </a:r>
            <a:endParaRPr lang="fi-FI" sz="2800" dirty="0" smtClean="0"/>
          </a:p>
          <a:p>
            <a:pPr lvl="1"/>
            <a:r>
              <a:rPr lang="fi-FI" b="1" dirty="0" smtClean="0"/>
              <a:t>DSM </a:t>
            </a:r>
            <a:r>
              <a:rPr lang="fi-FI" dirty="0" smtClean="0"/>
              <a:t>= </a:t>
            </a:r>
            <a:r>
              <a:rPr lang="fi-FI" dirty="0" err="1" smtClean="0"/>
              <a:t>APA:n</a:t>
            </a:r>
            <a:r>
              <a:rPr lang="fi-FI" dirty="0" smtClean="0"/>
              <a:t> eli Amerikan psykiatriyhdistyksen julkaisema mielenterveyshäiriöiden tautiluokitusjärjestelmä, jota käytetään runsaasti kansainvälisesti sekä tutkimuksessa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Diagnostisten järjestelmien hyödyt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s</a:t>
            </a:r>
            <a:r>
              <a:rPr lang="fi-FI" dirty="0" smtClean="0"/>
              <a:t>elkeä ja tarkka luokittelu </a:t>
            </a:r>
          </a:p>
          <a:p>
            <a:pPr lvl="1"/>
            <a:r>
              <a:rPr lang="fi-FI" dirty="0" smtClean="0"/>
              <a:t>helpottaa ja yksinkertaistaa terveydenhuollon ammattilaisten työtä</a:t>
            </a:r>
          </a:p>
          <a:p>
            <a:pPr lvl="1"/>
            <a:r>
              <a:rPr lang="fi-FI" dirty="0" smtClean="0"/>
              <a:t>tukee turvallista ja yhdenvertaista potilaiden tutkimista ja hoitoa  </a:t>
            </a:r>
          </a:p>
          <a:p>
            <a:pPr lvl="1"/>
            <a:r>
              <a:rPr lang="fi-FI" dirty="0" smtClean="0"/>
              <a:t>hyödyttää mielenterveyshäiriöiden tutkimusta  ja siten myös hoitomuotojen kehittymistä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Diagnostisten järjestelmien kritiikki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o</a:t>
            </a:r>
            <a:r>
              <a:rPr lang="fi-FI" dirty="0" smtClean="0"/>
              <a:t>n esitetty kritiikkiä siitä, että</a:t>
            </a:r>
          </a:p>
          <a:p>
            <a:pPr lvl="1"/>
            <a:r>
              <a:rPr lang="fi-FI" dirty="0" smtClean="0"/>
              <a:t>diagnostiikka ei huomioi ihmisen yksilöllisyyttä</a:t>
            </a:r>
          </a:p>
          <a:p>
            <a:pPr lvl="1"/>
            <a:r>
              <a:rPr lang="fi-FI" dirty="0" smtClean="0"/>
              <a:t>diagnoosien avulla luokitellaan ihmisiä eikä ihmisillä esiintyviä mielenterveyshäiriöitä</a:t>
            </a:r>
          </a:p>
          <a:p>
            <a:pPr lvl="1"/>
            <a:r>
              <a:rPr lang="fi-FI" dirty="0" smtClean="0"/>
              <a:t>diagnoosit eivät auta ymmärtämään mielenterveyshäiriöiden syitä tai taustaa</a:t>
            </a:r>
          </a:p>
          <a:p>
            <a:pPr lvl="1"/>
            <a:r>
              <a:rPr lang="fi-FI" dirty="0" smtClean="0"/>
              <a:t>diagnoosit voivat johtaa ihmisten </a:t>
            </a:r>
            <a:r>
              <a:rPr lang="fi-FI" dirty="0" err="1" smtClean="0"/>
              <a:t>stigmatisointiin</a:t>
            </a:r>
            <a:endParaRPr lang="fi-FI" dirty="0" smtClean="0"/>
          </a:p>
          <a:p>
            <a:pPr lvl="0"/>
            <a:r>
              <a:rPr lang="fi-FI" b="1" dirty="0" err="1"/>
              <a:t>s</a:t>
            </a:r>
            <a:r>
              <a:rPr lang="fi-FI" b="1" dirty="0" err="1" smtClean="0"/>
              <a:t>tigmatisointi</a:t>
            </a:r>
            <a:r>
              <a:rPr lang="fi-FI" b="1" dirty="0" smtClean="0"/>
              <a:t> </a:t>
            </a:r>
            <a:r>
              <a:rPr lang="fi-FI" dirty="0" smtClean="0"/>
              <a:t>=  tietyn ominaisuuden perusteella leimaaminen ja siitä aiheutuvat ennakkoluulot ja syrjintä</a:t>
            </a:r>
          </a:p>
          <a:p>
            <a:pPr lvl="0"/>
            <a:r>
              <a:rPr lang="fi-FI" dirty="0"/>
              <a:t>d</a:t>
            </a:r>
            <a:r>
              <a:rPr lang="fi-FI" dirty="0" smtClean="0"/>
              <a:t>iagnooseista voi myös muodostua itseään toteuttavia ennusteita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diagnostisten järjestelmien muutoksia on kritisoitu</a:t>
            </a:r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Psykologi ja diagnostiikka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p</a:t>
            </a:r>
            <a:r>
              <a:rPr lang="fi-FI" dirty="0" smtClean="0"/>
              <a:t>sykologin työnä on kohdata, arvioida ja hoitaa asiakasta omana ainutlaatuisena yksilönään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i ainoastaan jonkin diagnostisen ryhmän edustajana</a:t>
            </a:r>
          </a:p>
          <a:p>
            <a:pPr lvl="0"/>
            <a:r>
              <a:rPr lang="fi-FI" dirty="0"/>
              <a:t>p</a:t>
            </a:r>
            <a:r>
              <a:rPr lang="fi-FI" dirty="0" smtClean="0"/>
              <a:t>sykologin on kuitenkin tärkeä tuntea diagnostinen järjestelmä</a:t>
            </a:r>
          </a:p>
          <a:p>
            <a:pPr lvl="0"/>
            <a:r>
              <a:rPr lang="fi-FI" dirty="0" smtClean="0"/>
              <a:t>Suomessa lääketieteellisiä diagnooseja tekevät ainoastaan lääkärit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537</Words>
  <Application>Microsoft Office PowerPoint</Application>
  <PresentationFormat>Laajakuva</PresentationFormat>
  <Paragraphs>65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9. Mielenterveys</vt:lpstr>
      <vt:lpstr>Mielenterveyden määrittely </vt:lpstr>
      <vt:lpstr>Kestävä mielenterveys </vt:lpstr>
      <vt:lpstr>PowerPoint-esitys</vt:lpstr>
      <vt:lpstr>Mielenterveys ja sen häiriöt </vt:lpstr>
      <vt:lpstr>Mielenterveyshäiriöiden diagnostiikka </vt:lpstr>
      <vt:lpstr>Diagnostisten järjestelmien hyödyt </vt:lpstr>
      <vt:lpstr>Diagnostisten järjestelmien kritiikki </vt:lpstr>
      <vt:lpstr>Psykologi ja diagnostiikka</vt:lpstr>
      <vt:lpstr>Tieteelliseen näyttöön perustuva toiminta mielenterveydessä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Aino Kalpio</dc:creator>
  <cp:lastModifiedBy>Syrjäläinen Jarno Antero</cp:lastModifiedBy>
  <cp:revision>20</cp:revision>
  <dcterms:created xsi:type="dcterms:W3CDTF">2017-07-31T11:40:50Z</dcterms:created>
  <dcterms:modified xsi:type="dcterms:W3CDTF">2019-11-26T07:52:05Z</dcterms:modified>
</cp:coreProperties>
</file>