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0"/>
  </p:notesMasterIdLst>
  <p:sldIdLst>
    <p:sldId id="256" r:id="rId2"/>
    <p:sldId id="275" r:id="rId3"/>
    <p:sldId id="277" r:id="rId4"/>
    <p:sldId id="279" r:id="rId5"/>
    <p:sldId id="280" r:id="rId6"/>
    <p:sldId id="281" r:id="rId7"/>
    <p:sldId id="283" r:id="rId8"/>
    <p:sldId id="28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20" autoAdjust="0"/>
  </p:normalViewPr>
  <p:slideViewPr>
    <p:cSldViewPr snapToGrid="0">
      <p:cViewPr varScale="1">
        <p:scale>
          <a:sx n="102" d="100"/>
          <a:sy n="102" d="100"/>
        </p:scale>
        <p:origin x="918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6A0B5-6382-41DE-A802-733D358FB948}" type="datetimeFigureOut">
              <a:rPr lang="fi-FI" smtClean="0"/>
              <a:t>22.6.2023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C88AE-1373-4458-824B-2FAFCCFF32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0904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8191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7073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99770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9441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56086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04175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7692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22.6.2023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9809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22.6.2023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0917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22.6.2023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6166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22.6.2023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3450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22.6.2023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7990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22.6.2023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4563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22.6.2023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8435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22.6.2023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8652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EAE4B10-524C-4858-BD7B-AAC334FD0DBB}" type="datetimeFigureOut">
              <a:rPr lang="fi-FI" smtClean="0"/>
              <a:t>22.6.2023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397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22.6.2023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3596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22.6.2023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7120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22.6.2023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661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22.6.2023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5869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22.6.2023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5003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22.6.2023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214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22.6.2023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852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22.6.2023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9835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E4B10-524C-4858-BD7B-AAC334FD0DBB}" type="datetimeFigureOut">
              <a:rPr lang="fi-FI" smtClean="0"/>
              <a:t>22.6.2023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42803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B91D06-7FE7-D916-5815-429EC4C570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Jaksollinen järjestelmä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6D98DE4-C2FA-27EE-4022-B037F2059A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KPL 2.3</a:t>
            </a:r>
          </a:p>
        </p:txBody>
      </p:sp>
    </p:spTree>
    <p:extLst>
      <p:ext uri="{BB962C8B-B14F-4D97-AF65-F5344CB8AC3E}">
        <p14:creationId xmlns:p14="http://schemas.microsoft.com/office/powerpoint/2010/main" val="3530574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Järjestysluku </a:t>
            </a:r>
            <a:r>
              <a:rPr lang="fi-FI" i="1" dirty="0"/>
              <a:t>Z</a:t>
            </a:r>
            <a:r>
              <a:rPr lang="fi-FI" dirty="0"/>
              <a:t> ja kemiallinen merkki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Alkuaineet on järjestetty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jaksolliseen järjestelmään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protonien lukumäärän mukaan.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Järjestysluku </a:t>
            </a:r>
            <a:r>
              <a:rPr lang="fi-FI" b="1" i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Z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kuvaa siis protonien lukumäärää sekä sitä, monentena alkuaine on jaksollisessa järjestelmässä.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Jokaisella alkuaineella on myös oma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kemiallinen merkkinsä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, joka koostuu joko yhdestä tai kahdesta kirjaimesta. Ensimmäinen kirjain kirjoitetaan aina isolla, mahdollinen toinen pienellä.</a:t>
            </a:r>
          </a:p>
        </p:txBody>
      </p:sp>
      <p:sp>
        <p:nvSpPr>
          <p:cNvPr id="5" name="Tähti: 10-sakarainen 4">
            <a:extLst>
              <a:ext uri="{FF2B5EF4-FFF2-40B4-BE49-F238E27FC236}">
                <a16:creationId xmlns:a16="http://schemas.microsoft.com/office/drawing/2014/main" id="{2EEC5C45-23D1-A352-DA6E-064A99C937C3}"/>
              </a:ext>
            </a:extLst>
          </p:cNvPr>
          <p:cNvSpPr/>
          <p:nvPr/>
        </p:nvSpPr>
        <p:spPr>
          <a:xfrm>
            <a:off x="9811110" y="711967"/>
            <a:ext cx="2380890" cy="2177447"/>
          </a:xfrm>
          <a:prstGeom prst="star10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MAOL</a:t>
            </a:r>
          </a:p>
          <a:p>
            <a:pPr algn="ctr"/>
            <a:r>
              <a:rPr lang="fi-FI" dirty="0"/>
              <a:t>-Jaksollinen järjestelmä-</a:t>
            </a:r>
          </a:p>
        </p:txBody>
      </p:sp>
      <p:sp>
        <p:nvSpPr>
          <p:cNvPr id="6" name="Tähti: 10-sakarainen 5">
            <a:extLst>
              <a:ext uri="{FF2B5EF4-FFF2-40B4-BE49-F238E27FC236}">
                <a16:creationId xmlns:a16="http://schemas.microsoft.com/office/drawing/2014/main" id="{60EFA26A-334B-C769-A751-AE43A4211F80}"/>
              </a:ext>
            </a:extLst>
          </p:cNvPr>
          <p:cNvSpPr/>
          <p:nvPr/>
        </p:nvSpPr>
        <p:spPr>
          <a:xfrm>
            <a:off x="9811110" y="3225112"/>
            <a:ext cx="2380890" cy="2177447"/>
          </a:xfrm>
          <a:prstGeom prst="star10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MAOL</a:t>
            </a:r>
          </a:p>
          <a:p>
            <a:pPr algn="ctr"/>
            <a:r>
              <a:rPr lang="fi-FI" dirty="0"/>
              <a:t>-Alkuaineet-</a:t>
            </a:r>
          </a:p>
          <a:p>
            <a:pPr algn="ctr"/>
            <a:r>
              <a:rPr lang="fi-FI" dirty="0"/>
              <a:t>Alkuaineiden suhteelliset atomimassat</a:t>
            </a:r>
          </a:p>
        </p:txBody>
      </p:sp>
    </p:spTree>
    <p:extLst>
      <p:ext uri="{BB962C8B-B14F-4D97-AF65-F5344CB8AC3E}">
        <p14:creationId xmlns:p14="http://schemas.microsoft.com/office/powerpoint/2010/main" val="347939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Jaksot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7757826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Jaksollisessa järjestelmässä alkuaineet ovat taulukossa, jonka vaakarivejä kutsutaan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jaksoiksi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Samassa jaksossa olevilla alkuaineilla on yhtä monta elektronikuorta.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934DD427-1920-D237-DDF0-78E2557EE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2082" y="1618497"/>
            <a:ext cx="312420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750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Ryhmät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Pystysarakkeita kutsutaan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ryhmiksi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Pystysarakkeet 1, 2 ja 13 – 18 ovat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pääryhmiä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ja sarakkeet 3 – 12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sivuryhmiä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solidFill>
                  <a:schemeClr val="bg1"/>
                </a:solidFill>
                <a:effectLst/>
              </a:rPr>
              <a:t>Samaan pääryhmään eli samaan pystyriviin kuuluvilla atomeilla on uloimmalla elektronikuorellaan sama määrä</a:t>
            </a:r>
            <a:r>
              <a:rPr lang="fi-FI" b="1" dirty="0">
                <a:solidFill>
                  <a:schemeClr val="bg1"/>
                </a:solidFill>
                <a:effectLst/>
              </a:rPr>
              <a:t> </a:t>
            </a:r>
            <a:r>
              <a:rPr lang="fi-FI" dirty="0">
                <a:solidFill>
                  <a:schemeClr val="bg1"/>
                </a:solidFill>
                <a:effectLst/>
              </a:rPr>
              <a:t>elektroneja.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49460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16" end="2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Ryhmät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2030795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Pääryhmillä on myös omat nimensä.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8D2EB57-04F4-D23E-6C2C-C45E247BB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3076" y="753228"/>
            <a:ext cx="9162462" cy="590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886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Metallit, puolimetallit ja epämetallit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Jaksollinen järjestelmä voidaan jakaa myös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metalleihin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,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puolimetalleihin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ja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epämetalleihin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Metallit ovat helposti muokattavia, kiiltäviä ja johtavat hyvin sähköä ja lämpöä.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Epämetallit ovat usein sähkö- ja lämpöeristeitä ja monet epämetallit ovat kaasuja.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CD8F9CE2-8ED3-2791-DA64-4EAE92A91B87}"/>
              </a:ext>
            </a:extLst>
          </p:cNvPr>
          <p:cNvSpPr txBox="1"/>
          <p:nvPr/>
        </p:nvSpPr>
        <p:spPr>
          <a:xfrm>
            <a:off x="680321" y="5838731"/>
            <a:ext cx="96138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i-FI" sz="2400" dirty="0">
                <a:ln w="3175">
                  <a:noFill/>
                </a:ln>
                <a:solidFill>
                  <a:schemeClr val="bg1"/>
                </a:solidFill>
                <a:effectLst/>
              </a:rPr>
              <a:t>Puolimetalleilla on metallien sekä epämetallie</a:t>
            </a:r>
            <a:r>
              <a:rPr lang="fi-FI" sz="2400" dirty="0">
                <a:ln w="3175">
                  <a:noFill/>
                </a:ln>
                <a:solidFill>
                  <a:schemeClr val="bg1"/>
                </a:solidFill>
              </a:rPr>
              <a:t>n ominaisuuksia.</a:t>
            </a:r>
            <a:endParaRPr lang="fi-FI" sz="2400" dirty="0">
              <a:ln w="3175">
                <a:noFill/>
              </a:ln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8313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Metallit, puolimetallit ja epämetallit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F9B7F140-D05A-F3BE-13FD-79301AB0C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CBF7F44-D4AD-BDED-5AB0-6952608E00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8914" y="1625640"/>
            <a:ext cx="7354172" cy="523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483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Suhteellinen atomimassa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Viimeisenä jaksollisesta järjestelmästä löytyy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suhteellinen atomimassa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kemiallisen merkin alapuolelta.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Suhteellinen atomimassa ottaa huomioon atomin eri isotooppien suhteelliset määrät luonnossa.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Suhteellisen atomimassan yksikkönä on atomimassayksikkö (tunnus u), vaikka sitä ei yleensä merkitä lukuarvon jälkeen.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BF7FDD4E-1740-610A-B115-B243B04C8198}"/>
              </a:ext>
            </a:extLst>
          </p:cNvPr>
          <p:cNvSpPr txBox="1"/>
          <p:nvPr/>
        </p:nvSpPr>
        <p:spPr>
          <a:xfrm>
            <a:off x="9352549" y="478089"/>
            <a:ext cx="2684222" cy="1631216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i-FI" sz="2000" dirty="0">
                <a:solidFill>
                  <a:schemeClr val="bg1"/>
                </a:solidFill>
              </a:rPr>
              <a:t>Atomimassayksikkö on kätevä siksi, että alkuaineiden massat grammoina ovat niin tolkuttoman pieniä.</a:t>
            </a:r>
            <a:endParaRPr lang="fi-FI" sz="2000" dirty="0">
              <a:solidFill>
                <a:schemeClr val="bg1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99182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theme/theme1.xml><?xml version="1.0" encoding="utf-8"?>
<a:theme xmlns:a="http://schemas.openxmlformats.org/drawingml/2006/main" name="Berliini">
  <a:themeElements>
    <a:clrScheme name="Berliini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ini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in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TM04033917[[fn=Berliini]]</Template>
  <TotalTime>477</TotalTime>
  <Words>247</Words>
  <Application>Microsoft Office PowerPoint</Application>
  <PresentationFormat>Laajakuva</PresentationFormat>
  <Paragraphs>47</Paragraphs>
  <Slides>8</Slides>
  <Notes>7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2" baseType="lpstr">
      <vt:lpstr>Arial</vt:lpstr>
      <vt:lpstr>Calibri</vt:lpstr>
      <vt:lpstr>Trebuchet MS</vt:lpstr>
      <vt:lpstr>Berliini</vt:lpstr>
      <vt:lpstr>Jaksollinen järjestelmä</vt:lpstr>
      <vt:lpstr>Järjestysluku Z ja kemiallinen merkki</vt:lpstr>
      <vt:lpstr>Jaksot</vt:lpstr>
      <vt:lpstr>Ryhmät</vt:lpstr>
      <vt:lpstr>Ryhmät</vt:lpstr>
      <vt:lpstr>Metallit, puolimetallit ja epämetallit</vt:lpstr>
      <vt:lpstr>Metallit, puolimetallit ja epämetallit</vt:lpstr>
      <vt:lpstr>Suhteellinen atomimassa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Kemia yhteiskunnassa</dc:title>
  <dc:creator>Harjulampi Esa</dc:creator>
  <cp:lastModifiedBy>Harjulampi Esa</cp:lastModifiedBy>
  <cp:revision>62</cp:revision>
  <dcterms:created xsi:type="dcterms:W3CDTF">2023-06-03T06:03:40Z</dcterms:created>
  <dcterms:modified xsi:type="dcterms:W3CDTF">2023-06-22T17:11:36Z</dcterms:modified>
</cp:coreProperties>
</file>