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661" r:id="rId2"/>
    <p:sldMasterId id="2147483674" r:id="rId3"/>
    <p:sldMasterId id="2147483687" r:id="rId4"/>
    <p:sldMasterId id="2147483702" r:id="rId5"/>
    <p:sldMasterId id="2147483704" r:id="rId6"/>
    <p:sldMasterId id="2147483706" r:id="rId7"/>
    <p:sldMasterId id="2147483708" r:id="rId8"/>
    <p:sldMasterId id="2147483710" r:id="rId9"/>
    <p:sldMasterId id="2147483723" r:id="rId10"/>
    <p:sldMasterId id="2147483737" r:id="rId11"/>
    <p:sldMasterId id="2147483750" r:id="rId12"/>
  </p:sldMasterIdLst>
  <p:notesMasterIdLst>
    <p:notesMasterId r:id="rId38"/>
  </p:notesMasterIdLst>
  <p:sldIdLst>
    <p:sldId id="257" r:id="rId13"/>
    <p:sldId id="285" r:id="rId14"/>
    <p:sldId id="264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86" r:id="rId23"/>
    <p:sldId id="287" r:id="rId24"/>
    <p:sldId id="278" r:id="rId25"/>
    <p:sldId id="279" r:id="rId26"/>
    <p:sldId id="280" r:id="rId27"/>
    <p:sldId id="281" r:id="rId28"/>
    <p:sldId id="282" r:id="rId29"/>
    <p:sldId id="283" r:id="rId30"/>
    <p:sldId id="271" r:id="rId31"/>
    <p:sldId id="272" r:id="rId32"/>
    <p:sldId id="267" r:id="rId33"/>
    <p:sldId id="275" r:id="rId34"/>
    <p:sldId id="273" r:id="rId35"/>
    <p:sldId id="274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CFF"/>
    <a:srgbClr val="5E9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2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6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869440865447901E-2"/>
          <c:y val="2.8859551902261766E-2"/>
          <c:w val="0.94971731467557008"/>
          <c:h val="0.630580176152755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Knowledge</c:v>
                </c:pt>
              </c:strCache>
            </c:strRef>
          </c:tx>
          <c:spPr>
            <a:solidFill>
              <a:srgbClr val="D1D0CF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Sheet1!$A$2:$A$23</c:f>
              <c:strCache>
                <c:ptCount val="22"/>
                <c:pt idx="0">
                  <c:v>Spain</c:v>
                </c:pt>
                <c:pt idx="1">
                  <c:v>Japan</c:v>
                </c:pt>
                <c:pt idx="2">
                  <c:v>France</c:v>
                </c:pt>
                <c:pt idx="3">
                  <c:v>Brazil</c:v>
                </c:pt>
                <c:pt idx="4">
                  <c:v>Finland</c:v>
                </c:pt>
                <c:pt idx="5">
                  <c:v>Flanders</c:v>
                </c:pt>
                <c:pt idx="6">
                  <c:v>Norway</c:v>
                </c:pt>
                <c:pt idx="7">
                  <c:v>Alberta (Canada)</c:v>
                </c:pt>
                <c:pt idx="8">
                  <c:v>Australia</c:v>
                </c:pt>
                <c:pt idx="9">
                  <c:v>Denmark</c:v>
                </c:pt>
                <c:pt idx="10">
                  <c:v>Israel</c:v>
                </c:pt>
                <c:pt idx="11">
                  <c:v>Korea</c:v>
                </c:pt>
                <c:pt idx="12">
                  <c:v>United States</c:v>
                </c:pt>
                <c:pt idx="13">
                  <c:v>Czech Republic</c:v>
                </c:pt>
                <c:pt idx="14">
                  <c:v>Shanghai (China)</c:v>
                </c:pt>
                <c:pt idx="15">
                  <c:v>Latvia</c:v>
                </c:pt>
                <c:pt idx="16">
                  <c:v>Netherlands</c:v>
                </c:pt>
                <c:pt idx="17">
                  <c:v>Poland</c:v>
                </c:pt>
                <c:pt idx="18">
                  <c:v>England</c:v>
                </c:pt>
                <c:pt idx="19">
                  <c:v>New Zealand</c:v>
                </c:pt>
                <c:pt idx="20">
                  <c:v>Singapore</c:v>
                </c:pt>
                <c:pt idx="21">
                  <c:v>Estonia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2.2000000000000002</c:v>
                </c:pt>
                <c:pt idx="1">
                  <c:v>2.4</c:v>
                </c:pt>
                <c:pt idx="2">
                  <c:v>2.7</c:v>
                </c:pt>
                <c:pt idx="3">
                  <c:v>2.4</c:v>
                </c:pt>
                <c:pt idx="4">
                  <c:v>2.5</c:v>
                </c:pt>
                <c:pt idx="5">
                  <c:v>2.7</c:v>
                </c:pt>
                <c:pt idx="6">
                  <c:v>2.4</c:v>
                </c:pt>
                <c:pt idx="7">
                  <c:v>2.6</c:v>
                </c:pt>
                <c:pt idx="8">
                  <c:v>2.8</c:v>
                </c:pt>
                <c:pt idx="9">
                  <c:v>2.5</c:v>
                </c:pt>
                <c:pt idx="10">
                  <c:v>2.6</c:v>
                </c:pt>
                <c:pt idx="11">
                  <c:v>2.6</c:v>
                </c:pt>
                <c:pt idx="12" formatCode="0.0">
                  <c:v>3</c:v>
                </c:pt>
                <c:pt idx="13">
                  <c:v>2.2999999999999998</c:v>
                </c:pt>
                <c:pt idx="14">
                  <c:v>3.3</c:v>
                </c:pt>
                <c:pt idx="15">
                  <c:v>2.9</c:v>
                </c:pt>
                <c:pt idx="16">
                  <c:v>3.1</c:v>
                </c:pt>
                <c:pt idx="17">
                  <c:v>3</c:v>
                </c:pt>
                <c:pt idx="18">
                  <c:v>2.9</c:v>
                </c:pt>
                <c:pt idx="19">
                  <c:v>3</c:v>
                </c:pt>
                <c:pt idx="20">
                  <c:v>3.2</c:v>
                </c:pt>
                <c:pt idx="21">
                  <c:v>3.1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Autonomy</c:v>
                </c:pt>
              </c:strCache>
            </c:strRef>
          </c:tx>
          <c:spPr>
            <a:solidFill>
              <a:srgbClr val="FEEEAC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FDBF59"/>
              </a:solidFill>
              <a:ln>
                <a:solidFill>
                  <a:schemeClr val="tx1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rgbClr val="FDBF59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Sheet1!$A$2:$A$23</c:f>
              <c:strCache>
                <c:ptCount val="22"/>
                <c:pt idx="0">
                  <c:v>Spain</c:v>
                </c:pt>
                <c:pt idx="1">
                  <c:v>Japan</c:v>
                </c:pt>
                <c:pt idx="2">
                  <c:v>France</c:v>
                </c:pt>
                <c:pt idx="3">
                  <c:v>Brazil</c:v>
                </c:pt>
                <c:pt idx="4">
                  <c:v>Finland</c:v>
                </c:pt>
                <c:pt idx="5">
                  <c:v>Flanders</c:v>
                </c:pt>
                <c:pt idx="6">
                  <c:v>Norway</c:v>
                </c:pt>
                <c:pt idx="7">
                  <c:v>Alberta (Canada)</c:v>
                </c:pt>
                <c:pt idx="8">
                  <c:v>Australia</c:v>
                </c:pt>
                <c:pt idx="9">
                  <c:v>Denmark</c:v>
                </c:pt>
                <c:pt idx="10">
                  <c:v>Israel</c:v>
                </c:pt>
                <c:pt idx="11">
                  <c:v>Korea</c:v>
                </c:pt>
                <c:pt idx="12">
                  <c:v>United States</c:v>
                </c:pt>
                <c:pt idx="13">
                  <c:v>Czech Republic</c:v>
                </c:pt>
                <c:pt idx="14">
                  <c:v>Shanghai (China)</c:v>
                </c:pt>
                <c:pt idx="15">
                  <c:v>Latvia</c:v>
                </c:pt>
                <c:pt idx="16">
                  <c:v>Netherlands</c:v>
                </c:pt>
                <c:pt idx="17">
                  <c:v>Poland</c:v>
                </c:pt>
                <c:pt idx="18">
                  <c:v>England</c:v>
                </c:pt>
                <c:pt idx="19">
                  <c:v>New Zealand</c:v>
                </c:pt>
                <c:pt idx="20">
                  <c:v>Singapore</c:v>
                </c:pt>
                <c:pt idx="21">
                  <c:v>Estonia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1.9</c:v>
                </c:pt>
                <c:pt idx="1">
                  <c:v>1.2</c:v>
                </c:pt>
                <c:pt idx="2">
                  <c:v>2</c:v>
                </c:pt>
                <c:pt idx="3">
                  <c:v>1.6</c:v>
                </c:pt>
                <c:pt idx="4">
                  <c:v>2.9</c:v>
                </c:pt>
                <c:pt idx="5">
                  <c:v>2.1</c:v>
                </c:pt>
                <c:pt idx="6">
                  <c:v>2.9</c:v>
                </c:pt>
                <c:pt idx="7">
                  <c:v>2.2999999999999998</c:v>
                </c:pt>
                <c:pt idx="8">
                  <c:v>2.2000000000000002</c:v>
                </c:pt>
                <c:pt idx="9">
                  <c:v>3.4</c:v>
                </c:pt>
                <c:pt idx="10">
                  <c:v>2.4</c:v>
                </c:pt>
                <c:pt idx="11">
                  <c:v>1.9</c:v>
                </c:pt>
                <c:pt idx="12">
                  <c:v>1.93</c:v>
                </c:pt>
                <c:pt idx="13">
                  <c:v>3.5</c:v>
                </c:pt>
                <c:pt idx="14">
                  <c:v>1.1000000000000001</c:v>
                </c:pt>
                <c:pt idx="15">
                  <c:v>3.3</c:v>
                </c:pt>
                <c:pt idx="16">
                  <c:v>3</c:v>
                </c:pt>
                <c:pt idx="17">
                  <c:v>3.1</c:v>
                </c:pt>
                <c:pt idx="18">
                  <c:v>2.9</c:v>
                </c:pt>
                <c:pt idx="19">
                  <c:v>2.9</c:v>
                </c:pt>
                <c:pt idx="20">
                  <c:v>2.4</c:v>
                </c:pt>
                <c:pt idx="21">
                  <c:v>4.0999999999999996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Networks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Sheet1!$A$2:$A$23</c:f>
              <c:strCache>
                <c:ptCount val="22"/>
                <c:pt idx="0">
                  <c:v>Spain</c:v>
                </c:pt>
                <c:pt idx="1">
                  <c:v>Japan</c:v>
                </c:pt>
                <c:pt idx="2">
                  <c:v>France</c:v>
                </c:pt>
                <c:pt idx="3">
                  <c:v>Brazil</c:v>
                </c:pt>
                <c:pt idx="4">
                  <c:v>Finland</c:v>
                </c:pt>
                <c:pt idx="5">
                  <c:v>Flanders</c:v>
                </c:pt>
                <c:pt idx="6">
                  <c:v>Norway</c:v>
                </c:pt>
                <c:pt idx="7">
                  <c:v>Alberta (Canada)</c:v>
                </c:pt>
                <c:pt idx="8">
                  <c:v>Australia</c:v>
                </c:pt>
                <c:pt idx="9">
                  <c:v>Denmark</c:v>
                </c:pt>
                <c:pt idx="10">
                  <c:v>Israel</c:v>
                </c:pt>
                <c:pt idx="11">
                  <c:v>Korea</c:v>
                </c:pt>
                <c:pt idx="12">
                  <c:v>United States</c:v>
                </c:pt>
                <c:pt idx="13">
                  <c:v>Czech Republic</c:v>
                </c:pt>
                <c:pt idx="14">
                  <c:v>Shanghai (China)</c:v>
                </c:pt>
                <c:pt idx="15">
                  <c:v>Latvia</c:v>
                </c:pt>
                <c:pt idx="16">
                  <c:v>Netherlands</c:v>
                </c:pt>
                <c:pt idx="17">
                  <c:v>Poland</c:v>
                </c:pt>
                <c:pt idx="18">
                  <c:v>England</c:v>
                </c:pt>
                <c:pt idx="19">
                  <c:v>New Zealand</c:v>
                </c:pt>
                <c:pt idx="20">
                  <c:v>Singapore</c:v>
                </c:pt>
                <c:pt idx="21">
                  <c:v>Estonia</c:v>
                </c:pt>
              </c:strCache>
            </c:strRef>
          </c:cat>
          <c:val>
            <c:numRef>
              <c:f>Sheet1!$D$2:$D$23</c:f>
              <c:numCache>
                <c:formatCode>General</c:formatCode>
                <c:ptCount val="22"/>
                <c:pt idx="0">
                  <c:v>1.9</c:v>
                </c:pt>
                <c:pt idx="1">
                  <c:v>2.9</c:v>
                </c:pt>
                <c:pt idx="2">
                  <c:v>1.9</c:v>
                </c:pt>
                <c:pt idx="3">
                  <c:v>2.8</c:v>
                </c:pt>
                <c:pt idx="4">
                  <c:v>1.4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3.1</c:v>
                </c:pt>
                <c:pt idx="8">
                  <c:v>3</c:v>
                </c:pt>
                <c:pt idx="9">
                  <c:v>2.1</c:v>
                </c:pt>
                <c:pt idx="10">
                  <c:v>3</c:v>
                </c:pt>
                <c:pt idx="11">
                  <c:v>3.6</c:v>
                </c:pt>
                <c:pt idx="12">
                  <c:v>3.28</c:v>
                </c:pt>
                <c:pt idx="13">
                  <c:v>2.7</c:v>
                </c:pt>
                <c:pt idx="14">
                  <c:v>4.2</c:v>
                </c:pt>
                <c:pt idx="15">
                  <c:v>2.6</c:v>
                </c:pt>
                <c:pt idx="16">
                  <c:v>2.9</c:v>
                </c:pt>
                <c:pt idx="17">
                  <c:v>3.2</c:v>
                </c:pt>
                <c:pt idx="18">
                  <c:v>3.6</c:v>
                </c:pt>
                <c:pt idx="19">
                  <c:v>3.6</c:v>
                </c:pt>
                <c:pt idx="20">
                  <c:v>4</c:v>
                </c:pt>
                <c:pt idx="21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1734656"/>
        <c:axId val="101748736"/>
      </c:barChart>
      <c:catAx>
        <c:axId val="101734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i-FI"/>
          </a:p>
        </c:txPr>
        <c:crossAx val="101748736"/>
        <c:crosses val="autoZero"/>
        <c:auto val="1"/>
        <c:lblAlgn val="ctr"/>
        <c:lblOffset val="100"/>
        <c:noMultiLvlLbl val="0"/>
      </c:catAx>
      <c:valAx>
        <c:axId val="101748736"/>
        <c:scaling>
          <c:orientation val="minMax"/>
          <c:max val="1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0173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3336076861333047E-2"/>
          <c:y val="2.6129359791021309E-2"/>
          <c:w val="0.47776024845105908"/>
          <c:h val="9.382143229728849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0C44-E561-4728-AD79-6F9FB0C51BB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3939488-4802-4CC9-BECD-92C409289C66}">
      <dgm:prSet phldrT="[Teksti]" custT="1"/>
      <dgm:spPr/>
      <dgm:t>
        <a:bodyPr/>
        <a:lstStyle/>
        <a:p>
          <a:r>
            <a:rPr lang="fi-FI" sz="2400" b="1" dirty="0"/>
            <a:t>Useita </a:t>
          </a:r>
          <a:r>
            <a:rPr lang="fi-FI" sz="2400" b="1" dirty="0" err="1" smtClean="0"/>
            <a:t>toimintamal-leja</a:t>
          </a:r>
          <a:r>
            <a:rPr lang="fi-FI" sz="2400" b="1" dirty="0" smtClean="0"/>
            <a:t> </a:t>
          </a:r>
          <a:r>
            <a:rPr lang="fi-FI" sz="2400" b="1" dirty="0"/>
            <a:t>ja menetelmiä</a:t>
          </a:r>
        </a:p>
      </dgm:t>
    </dgm:pt>
    <dgm:pt modelId="{7552E4F4-27B4-4F57-83C2-E9D89A84B810}" type="parTrans" cxnId="{F51512DC-2E6C-4F6F-9D40-299C05564F0C}">
      <dgm:prSet/>
      <dgm:spPr/>
      <dgm:t>
        <a:bodyPr/>
        <a:lstStyle/>
        <a:p>
          <a:endParaRPr lang="fi-FI" sz="2000"/>
        </a:p>
      </dgm:t>
    </dgm:pt>
    <dgm:pt modelId="{EFCCC7FA-A46A-4F80-928C-625813FE7BD2}" type="sibTrans" cxnId="{F51512DC-2E6C-4F6F-9D40-299C05564F0C}">
      <dgm:prSet/>
      <dgm:spPr/>
      <dgm:t>
        <a:bodyPr/>
        <a:lstStyle/>
        <a:p>
          <a:endParaRPr lang="fi-FI" sz="2000"/>
        </a:p>
      </dgm:t>
    </dgm:pt>
    <dgm:pt modelId="{295D2222-3BEA-4D63-960E-2A3F23136B60}">
      <dgm:prSet phldrT="[Teksti]" custT="1"/>
      <dgm:spPr/>
      <dgm:t>
        <a:bodyPr/>
        <a:lstStyle/>
        <a:p>
          <a:r>
            <a:rPr lang="fi-FI" sz="2000" dirty="0" smtClean="0"/>
            <a:t>Osaamisen kehittäminen, avoin vuorovaikutus, sidosryhmien </a:t>
          </a:r>
          <a:r>
            <a:rPr lang="fi-FI" sz="2000" dirty="0" err="1" smtClean="0"/>
            <a:t>osallistaminen</a:t>
          </a:r>
          <a:endParaRPr lang="fi-FI" sz="2000" dirty="0"/>
        </a:p>
      </dgm:t>
    </dgm:pt>
    <dgm:pt modelId="{98AC2A19-7E82-460D-9748-7FDF4E58A133}" type="parTrans" cxnId="{2E049E70-27D2-4E31-A814-EA285469F99E}">
      <dgm:prSet custT="1"/>
      <dgm:spPr/>
      <dgm:t>
        <a:bodyPr/>
        <a:lstStyle/>
        <a:p>
          <a:endParaRPr lang="fi-FI" sz="2800"/>
        </a:p>
      </dgm:t>
    </dgm:pt>
    <dgm:pt modelId="{AD32A2F9-B3D4-4545-98EA-8CA39C430E2E}" type="sibTrans" cxnId="{2E049E70-27D2-4E31-A814-EA285469F99E}">
      <dgm:prSet/>
      <dgm:spPr/>
      <dgm:t>
        <a:bodyPr/>
        <a:lstStyle/>
        <a:p>
          <a:endParaRPr lang="fi-FI" sz="2000"/>
        </a:p>
      </dgm:t>
    </dgm:pt>
    <dgm:pt modelId="{4D9C16A2-B749-459C-9A50-A001443A6033}">
      <dgm:prSet phldrT="[Teksti]" custT="1"/>
      <dgm:spPr/>
      <dgm:t>
        <a:bodyPr/>
        <a:lstStyle/>
        <a:p>
          <a:r>
            <a:rPr lang="fi-FI" sz="2000" dirty="0" smtClean="0"/>
            <a:t>Kansallisen </a:t>
          </a:r>
          <a:r>
            <a:rPr lang="fi-FI" sz="2000" dirty="0"/>
            <a:t>tason strateginen johtaminen</a:t>
          </a:r>
        </a:p>
      </dgm:t>
    </dgm:pt>
    <dgm:pt modelId="{252BF852-124E-4EE7-8E6E-C32B0E39BC95}" type="parTrans" cxnId="{2D898722-8F64-4779-9283-DA42809F23A9}">
      <dgm:prSet custT="1"/>
      <dgm:spPr/>
      <dgm:t>
        <a:bodyPr/>
        <a:lstStyle/>
        <a:p>
          <a:endParaRPr lang="fi-FI" sz="2800"/>
        </a:p>
      </dgm:t>
    </dgm:pt>
    <dgm:pt modelId="{C5B486CF-F1D8-4336-B03F-010087051D11}" type="sibTrans" cxnId="{2D898722-8F64-4779-9283-DA42809F23A9}">
      <dgm:prSet/>
      <dgm:spPr/>
      <dgm:t>
        <a:bodyPr/>
        <a:lstStyle/>
        <a:p>
          <a:endParaRPr lang="fi-FI" sz="2000"/>
        </a:p>
      </dgm:t>
    </dgm:pt>
    <dgm:pt modelId="{935325C0-CEB5-4B00-9A88-4E0DF14D1076}">
      <dgm:prSet phldrT="[Teksti]" custT="1"/>
      <dgm:spPr/>
      <dgm:t>
        <a:bodyPr/>
        <a:lstStyle/>
        <a:p>
          <a:r>
            <a:rPr lang="fi-FI" sz="2000" dirty="0" smtClean="0"/>
            <a:t>Tavoite ja keinot </a:t>
          </a:r>
          <a:r>
            <a:rPr lang="fi-FI" sz="2000" dirty="0"/>
            <a:t>tavoitteen </a:t>
          </a:r>
          <a:r>
            <a:rPr lang="fi-FI" sz="2000" dirty="0" err="1" smtClean="0"/>
            <a:t>saavuttami</a:t>
          </a:r>
          <a:r>
            <a:rPr lang="fi-FI" sz="2000" dirty="0" smtClean="0"/>
            <a:t>-seksi</a:t>
          </a:r>
          <a:endParaRPr lang="fi-FI" sz="2000" dirty="0"/>
        </a:p>
      </dgm:t>
    </dgm:pt>
    <dgm:pt modelId="{CC8C4EB7-881B-45CB-B071-86A2E2FCBF9D}" type="parTrans" cxnId="{A9AD5A2C-EA1F-4704-8C7B-D82540D81CAD}">
      <dgm:prSet custT="1"/>
      <dgm:spPr/>
      <dgm:t>
        <a:bodyPr/>
        <a:lstStyle/>
        <a:p>
          <a:endParaRPr lang="fi-FI" sz="2800"/>
        </a:p>
      </dgm:t>
    </dgm:pt>
    <dgm:pt modelId="{35424B50-9C77-442B-A70C-A654630C1397}" type="sibTrans" cxnId="{A9AD5A2C-EA1F-4704-8C7B-D82540D81CAD}">
      <dgm:prSet/>
      <dgm:spPr/>
      <dgm:t>
        <a:bodyPr/>
        <a:lstStyle/>
        <a:p>
          <a:endParaRPr lang="fi-FI" sz="2000"/>
        </a:p>
      </dgm:t>
    </dgm:pt>
    <dgm:pt modelId="{9115D3C1-DD6D-41DD-B519-2F0FA6C0A00E}">
      <dgm:prSet phldrT="[Teksti]" custT="1"/>
      <dgm:spPr/>
      <dgm:t>
        <a:bodyPr/>
        <a:lstStyle/>
        <a:p>
          <a:r>
            <a:rPr lang="fi-FI" sz="2000" dirty="0" err="1" smtClean="0"/>
            <a:t>Kokonaisval-tainen</a:t>
          </a:r>
          <a:r>
            <a:rPr lang="fi-FI" sz="2000" dirty="0" smtClean="0"/>
            <a:t> </a:t>
          </a:r>
          <a:r>
            <a:rPr lang="fi-FI" sz="2000" dirty="0"/>
            <a:t>lähestyminen</a:t>
          </a:r>
        </a:p>
      </dgm:t>
    </dgm:pt>
    <dgm:pt modelId="{81A2789C-CF01-483C-85BF-E7E7283A7EFC}" type="parTrans" cxnId="{E4A72ACF-A91E-446C-BB1D-2D4EA6752CEF}">
      <dgm:prSet custT="1"/>
      <dgm:spPr/>
      <dgm:t>
        <a:bodyPr/>
        <a:lstStyle/>
        <a:p>
          <a:endParaRPr lang="fi-FI" sz="2800"/>
        </a:p>
      </dgm:t>
    </dgm:pt>
    <dgm:pt modelId="{7E9F2A91-60D9-41BF-96F3-DED553FC6695}" type="sibTrans" cxnId="{E4A72ACF-A91E-446C-BB1D-2D4EA6752CEF}">
      <dgm:prSet/>
      <dgm:spPr/>
      <dgm:t>
        <a:bodyPr/>
        <a:lstStyle/>
        <a:p>
          <a:endParaRPr lang="fi-FI" sz="2000"/>
        </a:p>
      </dgm:t>
    </dgm:pt>
    <dgm:pt modelId="{D291B8F5-CB3A-4F5F-A403-D2295A2669C6}" type="pres">
      <dgm:prSet presAssocID="{439A0C44-E561-4728-AD79-6F9FB0C51B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3FF5862-0657-4BEC-812C-9FD029424715}" type="pres">
      <dgm:prSet presAssocID="{B3939488-4802-4CC9-BECD-92C409289C66}" presName="centerShape" presStyleLbl="node0" presStyleIdx="0" presStyleCnt="1" custScaleX="146649" custScaleY="126057"/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7C0DFE7D-C211-4632-B5C7-21EA5BA2E9D3}" type="pres">
      <dgm:prSet presAssocID="{98AC2A19-7E82-460D-9748-7FDF4E58A133}" presName="parTrans" presStyleLbl="sibTrans2D1" presStyleIdx="0" presStyleCnt="4" custScaleX="78220" custLinFactNeighborY="2590"/>
      <dgm:spPr/>
      <dgm:t>
        <a:bodyPr/>
        <a:lstStyle/>
        <a:p>
          <a:endParaRPr lang="fi-FI"/>
        </a:p>
      </dgm:t>
    </dgm:pt>
    <dgm:pt modelId="{4154651B-F9C1-45F5-B8A0-ED381E00BC34}" type="pres">
      <dgm:prSet presAssocID="{98AC2A19-7E82-460D-9748-7FDF4E58A133}" presName="connectorText" presStyleLbl="sibTrans2D1" presStyleIdx="0" presStyleCnt="4"/>
      <dgm:spPr/>
      <dgm:t>
        <a:bodyPr/>
        <a:lstStyle/>
        <a:p>
          <a:endParaRPr lang="fi-FI"/>
        </a:p>
      </dgm:t>
    </dgm:pt>
    <dgm:pt modelId="{A4BD4E9E-D194-4334-AA1B-48649E056D77}" type="pres">
      <dgm:prSet presAssocID="{295D2222-3BEA-4D63-960E-2A3F23136B60}" presName="node" presStyleLbl="node1" presStyleIdx="0" presStyleCnt="4" custScaleX="115644" custScaleY="113953" custRadScaleRad="965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3DD48ACB-B2DF-449A-A951-B8376BB1086A}" type="pres">
      <dgm:prSet presAssocID="{252BF852-124E-4EE7-8E6E-C32B0E39BC95}" presName="parTrans" presStyleLbl="sibTrans2D1" presStyleIdx="1" presStyleCnt="4"/>
      <dgm:spPr/>
      <dgm:t>
        <a:bodyPr/>
        <a:lstStyle/>
        <a:p>
          <a:endParaRPr lang="fi-FI"/>
        </a:p>
      </dgm:t>
    </dgm:pt>
    <dgm:pt modelId="{4B334F5B-0B53-4F72-AB77-B6C3EE96D6B5}" type="pres">
      <dgm:prSet presAssocID="{252BF852-124E-4EE7-8E6E-C32B0E39BC95}" presName="connectorText" presStyleLbl="sibTrans2D1" presStyleIdx="1" presStyleCnt="4"/>
      <dgm:spPr/>
      <dgm:t>
        <a:bodyPr/>
        <a:lstStyle/>
        <a:p>
          <a:endParaRPr lang="fi-FI"/>
        </a:p>
      </dgm:t>
    </dgm:pt>
    <dgm:pt modelId="{775911A6-DBA8-4485-A46C-CB4875C5F0F5}" type="pres">
      <dgm:prSet presAssocID="{4D9C16A2-B749-459C-9A50-A001443A6033}" presName="node" presStyleLbl="node1" presStyleIdx="1" presStyleCnt="4" custScaleX="98572" custScaleY="954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E254BA61-DD64-4B5C-8069-0180993C703A}" type="pres">
      <dgm:prSet presAssocID="{CC8C4EB7-881B-45CB-B071-86A2E2FCBF9D}" presName="parTrans" presStyleLbl="sibTrans2D1" presStyleIdx="2" presStyleCnt="4" custScaleX="94224"/>
      <dgm:spPr/>
      <dgm:t>
        <a:bodyPr/>
        <a:lstStyle/>
        <a:p>
          <a:endParaRPr lang="fi-FI"/>
        </a:p>
      </dgm:t>
    </dgm:pt>
    <dgm:pt modelId="{D1D1E63E-30F6-45D3-859C-157F5201DA70}" type="pres">
      <dgm:prSet presAssocID="{CC8C4EB7-881B-45CB-B071-86A2E2FCBF9D}" presName="connectorText" presStyleLbl="sibTrans2D1" presStyleIdx="2" presStyleCnt="4"/>
      <dgm:spPr/>
      <dgm:t>
        <a:bodyPr/>
        <a:lstStyle/>
        <a:p>
          <a:endParaRPr lang="fi-FI"/>
        </a:p>
      </dgm:t>
    </dgm:pt>
    <dgm:pt modelId="{AAF092EB-FD21-4C6C-AB04-744AC466A396}" type="pres">
      <dgm:prSet presAssocID="{935325C0-CEB5-4B00-9A88-4E0DF14D1076}" presName="node" presStyleLbl="node1" presStyleIdx="2" presStyleCnt="4" custScaleX="113681" custScaleY="1184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C37C6535-F505-46DD-97FB-01F220E04A5A}" type="pres">
      <dgm:prSet presAssocID="{81A2789C-CF01-483C-85BF-E7E7283A7EFC}" presName="parTrans" presStyleLbl="sibTrans2D1" presStyleIdx="3" presStyleCnt="4"/>
      <dgm:spPr/>
      <dgm:t>
        <a:bodyPr/>
        <a:lstStyle/>
        <a:p>
          <a:endParaRPr lang="fi-FI"/>
        </a:p>
      </dgm:t>
    </dgm:pt>
    <dgm:pt modelId="{C31CD4CE-7096-4914-BA26-2957AEBA6099}" type="pres">
      <dgm:prSet presAssocID="{81A2789C-CF01-483C-85BF-E7E7283A7EFC}" presName="connectorText" presStyleLbl="sibTrans2D1" presStyleIdx="3" presStyleCnt="4"/>
      <dgm:spPr/>
      <dgm:t>
        <a:bodyPr/>
        <a:lstStyle/>
        <a:p>
          <a:endParaRPr lang="fi-FI"/>
        </a:p>
      </dgm:t>
    </dgm:pt>
    <dgm:pt modelId="{3006354F-1E63-4F3F-AFE0-9D4EFBD688BB}" type="pres">
      <dgm:prSet presAssocID="{9115D3C1-DD6D-41DD-B519-2F0FA6C0A00E}" presName="node" presStyleLbl="node1" presStyleIdx="3" presStyleCnt="4" custScaleX="98572" custScaleY="1043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</dgm:ptLst>
  <dgm:cxnLst>
    <dgm:cxn modelId="{BFEC03A1-34B3-4DDB-8690-CA881266F9B5}" type="presOf" srcId="{4D9C16A2-B749-459C-9A50-A001443A6033}" destId="{775911A6-DBA8-4485-A46C-CB4875C5F0F5}" srcOrd="0" destOrd="0" presId="urn:microsoft.com/office/officeart/2005/8/layout/radial5"/>
    <dgm:cxn modelId="{2E049E70-27D2-4E31-A814-EA285469F99E}" srcId="{B3939488-4802-4CC9-BECD-92C409289C66}" destId="{295D2222-3BEA-4D63-960E-2A3F23136B60}" srcOrd="0" destOrd="0" parTransId="{98AC2A19-7E82-460D-9748-7FDF4E58A133}" sibTransId="{AD32A2F9-B3D4-4545-98EA-8CA39C430E2E}"/>
    <dgm:cxn modelId="{41C9BD3B-124E-4D37-BACD-9252503DA41A}" type="presOf" srcId="{CC8C4EB7-881B-45CB-B071-86A2E2FCBF9D}" destId="{D1D1E63E-30F6-45D3-859C-157F5201DA70}" srcOrd="1" destOrd="0" presId="urn:microsoft.com/office/officeart/2005/8/layout/radial5"/>
    <dgm:cxn modelId="{B896041F-B58E-4DE0-BBFC-D4492E0EA984}" type="presOf" srcId="{252BF852-124E-4EE7-8E6E-C32B0E39BC95}" destId="{4B334F5B-0B53-4F72-AB77-B6C3EE96D6B5}" srcOrd="1" destOrd="0" presId="urn:microsoft.com/office/officeart/2005/8/layout/radial5"/>
    <dgm:cxn modelId="{695CBD2D-C72A-41B7-9640-E2B53B90B10C}" type="presOf" srcId="{9115D3C1-DD6D-41DD-B519-2F0FA6C0A00E}" destId="{3006354F-1E63-4F3F-AFE0-9D4EFBD688BB}" srcOrd="0" destOrd="0" presId="urn:microsoft.com/office/officeart/2005/8/layout/radial5"/>
    <dgm:cxn modelId="{F323D7B8-D233-479C-88E0-03C8DE64ECA5}" type="presOf" srcId="{81A2789C-CF01-483C-85BF-E7E7283A7EFC}" destId="{C31CD4CE-7096-4914-BA26-2957AEBA6099}" srcOrd="1" destOrd="0" presId="urn:microsoft.com/office/officeart/2005/8/layout/radial5"/>
    <dgm:cxn modelId="{16C41BEF-86E9-43DF-85A0-FF95506B9059}" type="presOf" srcId="{295D2222-3BEA-4D63-960E-2A3F23136B60}" destId="{A4BD4E9E-D194-4334-AA1B-48649E056D77}" srcOrd="0" destOrd="0" presId="urn:microsoft.com/office/officeart/2005/8/layout/radial5"/>
    <dgm:cxn modelId="{A9AD5A2C-EA1F-4704-8C7B-D82540D81CAD}" srcId="{B3939488-4802-4CC9-BECD-92C409289C66}" destId="{935325C0-CEB5-4B00-9A88-4E0DF14D1076}" srcOrd="2" destOrd="0" parTransId="{CC8C4EB7-881B-45CB-B071-86A2E2FCBF9D}" sibTransId="{35424B50-9C77-442B-A70C-A654630C1397}"/>
    <dgm:cxn modelId="{F605A240-0CBE-4C8D-93A3-78E86AE7145F}" type="presOf" srcId="{98AC2A19-7E82-460D-9748-7FDF4E58A133}" destId="{7C0DFE7D-C211-4632-B5C7-21EA5BA2E9D3}" srcOrd="0" destOrd="0" presId="urn:microsoft.com/office/officeart/2005/8/layout/radial5"/>
    <dgm:cxn modelId="{F51512DC-2E6C-4F6F-9D40-299C05564F0C}" srcId="{439A0C44-E561-4728-AD79-6F9FB0C51BB0}" destId="{B3939488-4802-4CC9-BECD-92C409289C66}" srcOrd="0" destOrd="0" parTransId="{7552E4F4-27B4-4F57-83C2-E9D89A84B810}" sibTransId="{EFCCC7FA-A46A-4F80-928C-625813FE7BD2}"/>
    <dgm:cxn modelId="{5186B722-A165-4276-A2D2-816CF470431B}" type="presOf" srcId="{B3939488-4802-4CC9-BECD-92C409289C66}" destId="{D3FF5862-0657-4BEC-812C-9FD029424715}" srcOrd="0" destOrd="0" presId="urn:microsoft.com/office/officeart/2005/8/layout/radial5"/>
    <dgm:cxn modelId="{43D7C05C-9337-47D1-8874-776D1D99C66C}" type="presOf" srcId="{935325C0-CEB5-4B00-9A88-4E0DF14D1076}" destId="{AAF092EB-FD21-4C6C-AB04-744AC466A396}" srcOrd="0" destOrd="0" presId="urn:microsoft.com/office/officeart/2005/8/layout/radial5"/>
    <dgm:cxn modelId="{73AC72EB-06C3-41FD-AFCA-34E8982D927F}" type="presOf" srcId="{98AC2A19-7E82-460D-9748-7FDF4E58A133}" destId="{4154651B-F9C1-45F5-B8A0-ED381E00BC34}" srcOrd="1" destOrd="0" presId="urn:microsoft.com/office/officeart/2005/8/layout/radial5"/>
    <dgm:cxn modelId="{0B5FDB07-741E-462E-A0CB-CDA0C2B7874A}" type="presOf" srcId="{252BF852-124E-4EE7-8E6E-C32B0E39BC95}" destId="{3DD48ACB-B2DF-449A-A951-B8376BB1086A}" srcOrd="0" destOrd="0" presId="urn:microsoft.com/office/officeart/2005/8/layout/radial5"/>
    <dgm:cxn modelId="{2D898722-8F64-4779-9283-DA42809F23A9}" srcId="{B3939488-4802-4CC9-BECD-92C409289C66}" destId="{4D9C16A2-B749-459C-9A50-A001443A6033}" srcOrd="1" destOrd="0" parTransId="{252BF852-124E-4EE7-8E6E-C32B0E39BC95}" sibTransId="{C5B486CF-F1D8-4336-B03F-010087051D11}"/>
    <dgm:cxn modelId="{3F67A8FB-22C3-43A1-ADB6-AE020A98DE1C}" type="presOf" srcId="{439A0C44-E561-4728-AD79-6F9FB0C51BB0}" destId="{D291B8F5-CB3A-4F5F-A403-D2295A2669C6}" srcOrd="0" destOrd="0" presId="urn:microsoft.com/office/officeart/2005/8/layout/radial5"/>
    <dgm:cxn modelId="{9B79E4DB-42ED-43AB-B768-C0FDE1EFED35}" type="presOf" srcId="{81A2789C-CF01-483C-85BF-E7E7283A7EFC}" destId="{C37C6535-F505-46DD-97FB-01F220E04A5A}" srcOrd="0" destOrd="0" presId="urn:microsoft.com/office/officeart/2005/8/layout/radial5"/>
    <dgm:cxn modelId="{F38E36EA-5F34-493E-ACE2-D96C3DD9C1E6}" type="presOf" srcId="{CC8C4EB7-881B-45CB-B071-86A2E2FCBF9D}" destId="{E254BA61-DD64-4B5C-8069-0180993C703A}" srcOrd="0" destOrd="0" presId="urn:microsoft.com/office/officeart/2005/8/layout/radial5"/>
    <dgm:cxn modelId="{E4A72ACF-A91E-446C-BB1D-2D4EA6752CEF}" srcId="{B3939488-4802-4CC9-BECD-92C409289C66}" destId="{9115D3C1-DD6D-41DD-B519-2F0FA6C0A00E}" srcOrd="3" destOrd="0" parTransId="{81A2789C-CF01-483C-85BF-E7E7283A7EFC}" sibTransId="{7E9F2A91-60D9-41BF-96F3-DED553FC6695}"/>
    <dgm:cxn modelId="{F0881DDB-0865-40E0-A70F-E11E5A461FAE}" type="presParOf" srcId="{D291B8F5-CB3A-4F5F-A403-D2295A2669C6}" destId="{D3FF5862-0657-4BEC-812C-9FD029424715}" srcOrd="0" destOrd="0" presId="urn:microsoft.com/office/officeart/2005/8/layout/radial5"/>
    <dgm:cxn modelId="{02DD6AA1-8872-4334-B1E7-341427E03CA0}" type="presParOf" srcId="{D291B8F5-CB3A-4F5F-A403-D2295A2669C6}" destId="{7C0DFE7D-C211-4632-B5C7-21EA5BA2E9D3}" srcOrd="1" destOrd="0" presId="urn:microsoft.com/office/officeart/2005/8/layout/radial5"/>
    <dgm:cxn modelId="{F33A4A84-301A-49E4-A521-ABE53E51B3EF}" type="presParOf" srcId="{7C0DFE7D-C211-4632-B5C7-21EA5BA2E9D3}" destId="{4154651B-F9C1-45F5-B8A0-ED381E00BC34}" srcOrd="0" destOrd="0" presId="urn:microsoft.com/office/officeart/2005/8/layout/radial5"/>
    <dgm:cxn modelId="{A911B173-AE74-4F50-9743-1A5A7897B0E6}" type="presParOf" srcId="{D291B8F5-CB3A-4F5F-A403-D2295A2669C6}" destId="{A4BD4E9E-D194-4334-AA1B-48649E056D77}" srcOrd="2" destOrd="0" presId="urn:microsoft.com/office/officeart/2005/8/layout/radial5"/>
    <dgm:cxn modelId="{28D5FC5C-7B03-4F0C-B7EF-4905106DDB8C}" type="presParOf" srcId="{D291B8F5-CB3A-4F5F-A403-D2295A2669C6}" destId="{3DD48ACB-B2DF-449A-A951-B8376BB1086A}" srcOrd="3" destOrd="0" presId="urn:microsoft.com/office/officeart/2005/8/layout/radial5"/>
    <dgm:cxn modelId="{E27DE0FA-808F-4B06-ABCE-4430D71B41C0}" type="presParOf" srcId="{3DD48ACB-B2DF-449A-A951-B8376BB1086A}" destId="{4B334F5B-0B53-4F72-AB77-B6C3EE96D6B5}" srcOrd="0" destOrd="0" presId="urn:microsoft.com/office/officeart/2005/8/layout/radial5"/>
    <dgm:cxn modelId="{D627095E-C8CB-4BF2-9ADA-4F3B46E063F5}" type="presParOf" srcId="{D291B8F5-CB3A-4F5F-A403-D2295A2669C6}" destId="{775911A6-DBA8-4485-A46C-CB4875C5F0F5}" srcOrd="4" destOrd="0" presId="urn:microsoft.com/office/officeart/2005/8/layout/radial5"/>
    <dgm:cxn modelId="{DADAFD88-8271-4B93-9ADD-59AD540A37F5}" type="presParOf" srcId="{D291B8F5-CB3A-4F5F-A403-D2295A2669C6}" destId="{E254BA61-DD64-4B5C-8069-0180993C703A}" srcOrd="5" destOrd="0" presId="urn:microsoft.com/office/officeart/2005/8/layout/radial5"/>
    <dgm:cxn modelId="{0D60CD34-99FA-45E5-835D-73EFA7DB779B}" type="presParOf" srcId="{E254BA61-DD64-4B5C-8069-0180993C703A}" destId="{D1D1E63E-30F6-45D3-859C-157F5201DA70}" srcOrd="0" destOrd="0" presId="urn:microsoft.com/office/officeart/2005/8/layout/radial5"/>
    <dgm:cxn modelId="{500FD1E0-D542-4A73-8DB6-BEB65327C85F}" type="presParOf" srcId="{D291B8F5-CB3A-4F5F-A403-D2295A2669C6}" destId="{AAF092EB-FD21-4C6C-AB04-744AC466A396}" srcOrd="6" destOrd="0" presId="urn:microsoft.com/office/officeart/2005/8/layout/radial5"/>
    <dgm:cxn modelId="{062887EC-F253-4EFD-A8C8-452739E14C99}" type="presParOf" srcId="{D291B8F5-CB3A-4F5F-A403-D2295A2669C6}" destId="{C37C6535-F505-46DD-97FB-01F220E04A5A}" srcOrd="7" destOrd="0" presId="urn:microsoft.com/office/officeart/2005/8/layout/radial5"/>
    <dgm:cxn modelId="{D3404212-6ED5-4016-8A48-66B24DAF42DD}" type="presParOf" srcId="{C37C6535-F505-46DD-97FB-01F220E04A5A}" destId="{C31CD4CE-7096-4914-BA26-2957AEBA6099}" srcOrd="0" destOrd="0" presId="urn:microsoft.com/office/officeart/2005/8/layout/radial5"/>
    <dgm:cxn modelId="{258D12CC-2212-499D-B540-5D8B4A9FE288}" type="presParOf" srcId="{D291B8F5-CB3A-4F5F-A403-D2295A2669C6}" destId="{3006354F-1E63-4F3F-AFE0-9D4EFBD688B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404188-65AE-46FD-A84F-D324B4DE037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06B8CCA-E88D-4C89-9F1A-BF30DE3E9F0F}">
      <dgm:prSet phldrT="[Teksti]" custT="1"/>
      <dgm:spPr/>
      <dgm:t>
        <a:bodyPr/>
        <a:lstStyle/>
        <a:p>
          <a:r>
            <a:rPr lang="fi-FI" sz="1900" b="1" dirty="0" smtClean="0">
              <a:latin typeface="+mn-lt"/>
            </a:rPr>
            <a:t>Uutta luova </a:t>
          </a:r>
          <a:r>
            <a:rPr lang="fi-FI" sz="1900" b="1" dirty="0" err="1" smtClean="0">
              <a:latin typeface="+mn-lt"/>
            </a:rPr>
            <a:t>asian-tuntijuus</a:t>
          </a:r>
          <a:r>
            <a:rPr lang="fi-FI" sz="1900" b="1" dirty="0" smtClean="0">
              <a:latin typeface="+mn-lt"/>
            </a:rPr>
            <a:t> ja </a:t>
          </a:r>
          <a:r>
            <a:rPr lang="fi-FI" sz="1900" b="1" dirty="0" err="1" smtClean="0">
              <a:latin typeface="+mn-lt"/>
            </a:rPr>
            <a:t>toimijuus</a:t>
          </a:r>
          <a:endParaRPr lang="fi-FI" sz="1900" b="1" dirty="0" smtClean="0">
            <a:latin typeface="+mn-lt"/>
          </a:endParaRPr>
        </a:p>
      </dgm:t>
    </dgm:pt>
    <dgm:pt modelId="{2F24A949-F624-4404-9BD5-04A7BAD9E059}" type="parTrans" cxnId="{CE1EA5C4-8B26-4AE0-8D31-7A9AD0ED3A84}">
      <dgm:prSet/>
      <dgm:spPr/>
      <dgm:t>
        <a:bodyPr/>
        <a:lstStyle/>
        <a:p>
          <a:endParaRPr lang="fi-FI"/>
        </a:p>
      </dgm:t>
    </dgm:pt>
    <dgm:pt modelId="{C0B5C341-9EBF-4776-B193-637D11A9C0A3}" type="sibTrans" cxnId="{CE1EA5C4-8B26-4AE0-8D31-7A9AD0ED3A84}">
      <dgm:prSet/>
      <dgm:spPr/>
      <dgm:t>
        <a:bodyPr/>
        <a:lstStyle/>
        <a:p>
          <a:endParaRPr lang="fi-FI"/>
        </a:p>
      </dgm:t>
    </dgm:pt>
    <dgm:pt modelId="{C6D69B40-A7CB-48BB-BC0D-5A066675872A}">
      <dgm:prSet phldrT="[Teksti]" custT="1"/>
      <dgm:spPr/>
      <dgm:t>
        <a:bodyPr/>
        <a:lstStyle/>
        <a:p>
          <a:r>
            <a:rPr lang="fi-FI" sz="1900" b="1" dirty="0" smtClean="0"/>
            <a:t>Oman osaamisen ja yhteisön jatkuva kehittäminen</a:t>
          </a:r>
          <a:endParaRPr lang="en-GB" sz="1900" b="1" dirty="0"/>
        </a:p>
      </dgm:t>
    </dgm:pt>
    <dgm:pt modelId="{01303AF1-DE54-4FE3-9B2A-B89AE023CAD1}" type="parTrans" cxnId="{7527EB6D-4B8A-4F21-8DDB-688FED95E722}">
      <dgm:prSet/>
      <dgm:spPr/>
      <dgm:t>
        <a:bodyPr/>
        <a:lstStyle/>
        <a:p>
          <a:endParaRPr lang="fi-FI"/>
        </a:p>
      </dgm:t>
    </dgm:pt>
    <dgm:pt modelId="{9CC3A248-BFDD-4466-9111-33470F6EE6C7}" type="sibTrans" cxnId="{7527EB6D-4B8A-4F21-8DDB-688FED95E722}">
      <dgm:prSet/>
      <dgm:spPr/>
      <dgm:t>
        <a:bodyPr/>
        <a:lstStyle/>
        <a:p>
          <a:endParaRPr lang="fi-FI"/>
        </a:p>
      </dgm:t>
    </dgm:pt>
    <dgm:pt modelId="{64BEE58F-F83B-4F0F-AABD-4177F35589A9}">
      <dgm:prSet phldrT="[Teksti]" custT="1"/>
      <dgm:spPr/>
      <dgm:t>
        <a:bodyPr/>
        <a:lstStyle/>
        <a:p>
          <a:r>
            <a:rPr lang="fi-FI" sz="1900" b="1" dirty="0" smtClean="0"/>
            <a:t>Laaja-alainen perus-osaaminen</a:t>
          </a:r>
          <a:endParaRPr lang="en-GB" sz="1900" b="1" dirty="0"/>
        </a:p>
      </dgm:t>
    </dgm:pt>
    <dgm:pt modelId="{3DB25044-D463-4F83-8709-3F5FC92B1065}" type="parTrans" cxnId="{68DC1395-E2EB-4535-A9F3-5952ECD2689E}">
      <dgm:prSet/>
      <dgm:spPr/>
      <dgm:t>
        <a:bodyPr/>
        <a:lstStyle/>
        <a:p>
          <a:endParaRPr lang="fi-FI"/>
        </a:p>
      </dgm:t>
    </dgm:pt>
    <dgm:pt modelId="{2547A66A-CA08-4EB0-951B-24494F0C2E41}" type="sibTrans" cxnId="{68DC1395-E2EB-4535-A9F3-5952ECD2689E}">
      <dgm:prSet/>
      <dgm:spPr/>
      <dgm:t>
        <a:bodyPr/>
        <a:lstStyle/>
        <a:p>
          <a:endParaRPr lang="fi-FI"/>
        </a:p>
      </dgm:t>
    </dgm:pt>
    <dgm:pt modelId="{D6F9BF83-3DD1-40EA-ADA4-2C1756A3BC0E}" type="pres">
      <dgm:prSet presAssocID="{66404188-65AE-46FD-A84F-D324B4DE037F}" presName="compositeShape" presStyleCnt="0">
        <dgm:presLayoutVars>
          <dgm:chMax val="7"/>
          <dgm:dir/>
          <dgm:resizeHandles val="exact"/>
        </dgm:presLayoutVars>
      </dgm:prSet>
      <dgm:spPr/>
    </dgm:pt>
    <dgm:pt modelId="{811591E6-FF11-4924-84CD-7992D04AD8EF}" type="pres">
      <dgm:prSet presAssocID="{66404188-65AE-46FD-A84F-D324B4DE037F}" presName="wedge1" presStyleLbl="node1" presStyleIdx="0" presStyleCnt="3" custLinFactNeighborX="280" custLinFactNeighborY="-389"/>
      <dgm:spPr/>
      <dgm:t>
        <a:bodyPr/>
        <a:lstStyle/>
        <a:p>
          <a:endParaRPr lang="fi-FI"/>
        </a:p>
      </dgm:t>
    </dgm:pt>
    <dgm:pt modelId="{7C0376C0-40DF-49FD-9DC7-90CC30E586DA}" type="pres">
      <dgm:prSet presAssocID="{66404188-65AE-46FD-A84F-D324B4DE037F}" presName="dummy1a" presStyleCnt="0"/>
      <dgm:spPr/>
    </dgm:pt>
    <dgm:pt modelId="{F02BAA8A-DC80-4115-9789-14C5D6781107}" type="pres">
      <dgm:prSet presAssocID="{66404188-65AE-46FD-A84F-D324B4DE037F}" presName="dummy1b" presStyleCnt="0"/>
      <dgm:spPr/>
    </dgm:pt>
    <dgm:pt modelId="{92E99823-ED13-4A6F-A3B0-9954BFB2153E}" type="pres">
      <dgm:prSet presAssocID="{66404188-65AE-46FD-A84F-D324B4DE037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CA38ED3-FDF3-4CE7-8FC8-5C130DE49529}" type="pres">
      <dgm:prSet presAssocID="{66404188-65AE-46FD-A84F-D324B4DE037F}" presName="wedge2" presStyleLbl="node1" presStyleIdx="1" presStyleCnt="3"/>
      <dgm:spPr/>
      <dgm:t>
        <a:bodyPr/>
        <a:lstStyle/>
        <a:p>
          <a:endParaRPr lang="fi-FI"/>
        </a:p>
      </dgm:t>
    </dgm:pt>
    <dgm:pt modelId="{7F6D411A-8491-4F1D-A5D1-A33EE944C5E7}" type="pres">
      <dgm:prSet presAssocID="{66404188-65AE-46FD-A84F-D324B4DE037F}" presName="dummy2a" presStyleCnt="0"/>
      <dgm:spPr/>
    </dgm:pt>
    <dgm:pt modelId="{D6DBE78D-222A-4AB2-8FC0-C82677C145B3}" type="pres">
      <dgm:prSet presAssocID="{66404188-65AE-46FD-A84F-D324B4DE037F}" presName="dummy2b" presStyleCnt="0"/>
      <dgm:spPr/>
    </dgm:pt>
    <dgm:pt modelId="{62DDA8AB-968B-4E1E-A359-9C9F30086C3A}" type="pres">
      <dgm:prSet presAssocID="{66404188-65AE-46FD-A84F-D324B4DE037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6DC2521-D152-40D9-9C08-83D6198A1A3E}" type="pres">
      <dgm:prSet presAssocID="{66404188-65AE-46FD-A84F-D324B4DE037F}" presName="wedge3" presStyleLbl="node1" presStyleIdx="2" presStyleCnt="3"/>
      <dgm:spPr/>
      <dgm:t>
        <a:bodyPr/>
        <a:lstStyle/>
        <a:p>
          <a:endParaRPr lang="fi-FI"/>
        </a:p>
      </dgm:t>
    </dgm:pt>
    <dgm:pt modelId="{1B84B3EC-F4E8-46EE-A1B8-86AEC136EC30}" type="pres">
      <dgm:prSet presAssocID="{66404188-65AE-46FD-A84F-D324B4DE037F}" presName="dummy3a" presStyleCnt="0"/>
      <dgm:spPr/>
    </dgm:pt>
    <dgm:pt modelId="{0C07AFB4-842F-4DED-B613-27E6FE53B868}" type="pres">
      <dgm:prSet presAssocID="{66404188-65AE-46FD-A84F-D324B4DE037F}" presName="dummy3b" presStyleCnt="0"/>
      <dgm:spPr/>
    </dgm:pt>
    <dgm:pt modelId="{4C6D7278-1C6E-46F7-AA10-D56D41645528}" type="pres">
      <dgm:prSet presAssocID="{66404188-65AE-46FD-A84F-D324B4DE037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6D08FBA-68A1-419B-A715-F66C288E05C0}" type="pres">
      <dgm:prSet presAssocID="{C0B5C341-9EBF-4776-B193-637D11A9C0A3}" presName="arrowWedge1" presStyleLbl="fgSibTrans2D1" presStyleIdx="0" presStyleCnt="3" custLinFactNeighborX="116" custLinFactNeighborY="-268"/>
      <dgm:spPr/>
    </dgm:pt>
    <dgm:pt modelId="{B52F135F-0ED1-4B83-9207-6C0461C1CCC5}" type="pres">
      <dgm:prSet presAssocID="{9CC3A248-BFDD-4466-9111-33470F6EE6C7}" presName="arrowWedge2" presStyleLbl="fgSibTrans2D1" presStyleIdx="1" presStyleCnt="3"/>
      <dgm:spPr/>
    </dgm:pt>
    <dgm:pt modelId="{09EEE2AF-285A-4EA9-B0DA-99B6910643C1}" type="pres">
      <dgm:prSet presAssocID="{2547A66A-CA08-4EB0-951B-24494F0C2E41}" presName="arrowWedge3" presStyleLbl="fgSibTrans2D1" presStyleIdx="2" presStyleCnt="3" custLinFactNeighborX="1118" custLinFactNeighborY="-614"/>
      <dgm:spPr/>
    </dgm:pt>
  </dgm:ptLst>
  <dgm:cxnLst>
    <dgm:cxn modelId="{DBC090B0-4709-4102-AF05-D70AFCA1AF9C}" type="presOf" srcId="{64BEE58F-F83B-4F0F-AABD-4177F35589A9}" destId="{4C6D7278-1C6E-46F7-AA10-D56D41645528}" srcOrd="1" destOrd="0" presId="urn:microsoft.com/office/officeart/2005/8/layout/cycle8"/>
    <dgm:cxn modelId="{CE1EA5C4-8B26-4AE0-8D31-7A9AD0ED3A84}" srcId="{66404188-65AE-46FD-A84F-D324B4DE037F}" destId="{206B8CCA-E88D-4C89-9F1A-BF30DE3E9F0F}" srcOrd="0" destOrd="0" parTransId="{2F24A949-F624-4404-9BD5-04A7BAD9E059}" sibTransId="{C0B5C341-9EBF-4776-B193-637D11A9C0A3}"/>
    <dgm:cxn modelId="{3A791E03-1319-40DE-8ECE-08F75D530B32}" type="presOf" srcId="{C6D69B40-A7CB-48BB-BC0D-5A066675872A}" destId="{4CA38ED3-FDF3-4CE7-8FC8-5C130DE49529}" srcOrd="0" destOrd="0" presId="urn:microsoft.com/office/officeart/2005/8/layout/cycle8"/>
    <dgm:cxn modelId="{513A40EF-2C2F-4D4C-82A3-B7C7FDEB9B13}" type="presOf" srcId="{206B8CCA-E88D-4C89-9F1A-BF30DE3E9F0F}" destId="{92E99823-ED13-4A6F-A3B0-9954BFB2153E}" srcOrd="1" destOrd="0" presId="urn:microsoft.com/office/officeart/2005/8/layout/cycle8"/>
    <dgm:cxn modelId="{68DC1395-E2EB-4535-A9F3-5952ECD2689E}" srcId="{66404188-65AE-46FD-A84F-D324B4DE037F}" destId="{64BEE58F-F83B-4F0F-AABD-4177F35589A9}" srcOrd="2" destOrd="0" parTransId="{3DB25044-D463-4F83-8709-3F5FC92B1065}" sibTransId="{2547A66A-CA08-4EB0-951B-24494F0C2E41}"/>
    <dgm:cxn modelId="{C3B9A10A-29C8-4B48-84E0-E8D838B7B801}" type="presOf" srcId="{206B8CCA-E88D-4C89-9F1A-BF30DE3E9F0F}" destId="{811591E6-FF11-4924-84CD-7992D04AD8EF}" srcOrd="0" destOrd="0" presId="urn:microsoft.com/office/officeart/2005/8/layout/cycle8"/>
    <dgm:cxn modelId="{7527EB6D-4B8A-4F21-8DDB-688FED95E722}" srcId="{66404188-65AE-46FD-A84F-D324B4DE037F}" destId="{C6D69B40-A7CB-48BB-BC0D-5A066675872A}" srcOrd="1" destOrd="0" parTransId="{01303AF1-DE54-4FE3-9B2A-B89AE023CAD1}" sibTransId="{9CC3A248-BFDD-4466-9111-33470F6EE6C7}"/>
    <dgm:cxn modelId="{409E891D-1DA0-4CA3-A307-2D91BFF3E6D8}" type="presOf" srcId="{C6D69B40-A7CB-48BB-BC0D-5A066675872A}" destId="{62DDA8AB-968B-4E1E-A359-9C9F30086C3A}" srcOrd="1" destOrd="0" presId="urn:microsoft.com/office/officeart/2005/8/layout/cycle8"/>
    <dgm:cxn modelId="{1FC68958-528B-44FC-A3B1-B9173ED7E211}" type="presOf" srcId="{66404188-65AE-46FD-A84F-D324B4DE037F}" destId="{D6F9BF83-3DD1-40EA-ADA4-2C1756A3BC0E}" srcOrd="0" destOrd="0" presId="urn:microsoft.com/office/officeart/2005/8/layout/cycle8"/>
    <dgm:cxn modelId="{090E32BE-6F5F-4CD7-B1B8-978EB1022F26}" type="presOf" srcId="{64BEE58F-F83B-4F0F-AABD-4177F35589A9}" destId="{C6DC2521-D152-40D9-9C08-83D6198A1A3E}" srcOrd="0" destOrd="0" presId="urn:microsoft.com/office/officeart/2005/8/layout/cycle8"/>
    <dgm:cxn modelId="{FC9130B1-E6ED-4BB6-B211-3E9DBA342343}" type="presParOf" srcId="{D6F9BF83-3DD1-40EA-ADA4-2C1756A3BC0E}" destId="{811591E6-FF11-4924-84CD-7992D04AD8EF}" srcOrd="0" destOrd="0" presId="urn:microsoft.com/office/officeart/2005/8/layout/cycle8"/>
    <dgm:cxn modelId="{A317046E-25BF-4B79-998F-39D27FEBEB4E}" type="presParOf" srcId="{D6F9BF83-3DD1-40EA-ADA4-2C1756A3BC0E}" destId="{7C0376C0-40DF-49FD-9DC7-90CC30E586DA}" srcOrd="1" destOrd="0" presId="urn:microsoft.com/office/officeart/2005/8/layout/cycle8"/>
    <dgm:cxn modelId="{12F596E4-5299-46FC-85A8-FCA6FCF3B594}" type="presParOf" srcId="{D6F9BF83-3DD1-40EA-ADA4-2C1756A3BC0E}" destId="{F02BAA8A-DC80-4115-9789-14C5D6781107}" srcOrd="2" destOrd="0" presId="urn:microsoft.com/office/officeart/2005/8/layout/cycle8"/>
    <dgm:cxn modelId="{9393B139-5533-422A-8EB1-E6BFCE55CC96}" type="presParOf" srcId="{D6F9BF83-3DD1-40EA-ADA4-2C1756A3BC0E}" destId="{92E99823-ED13-4A6F-A3B0-9954BFB2153E}" srcOrd="3" destOrd="0" presId="urn:microsoft.com/office/officeart/2005/8/layout/cycle8"/>
    <dgm:cxn modelId="{36CE69C7-05F8-434E-9A84-FC5802C29D3B}" type="presParOf" srcId="{D6F9BF83-3DD1-40EA-ADA4-2C1756A3BC0E}" destId="{4CA38ED3-FDF3-4CE7-8FC8-5C130DE49529}" srcOrd="4" destOrd="0" presId="urn:microsoft.com/office/officeart/2005/8/layout/cycle8"/>
    <dgm:cxn modelId="{E51B5F7D-726E-4932-B26D-581165593D00}" type="presParOf" srcId="{D6F9BF83-3DD1-40EA-ADA4-2C1756A3BC0E}" destId="{7F6D411A-8491-4F1D-A5D1-A33EE944C5E7}" srcOrd="5" destOrd="0" presId="urn:microsoft.com/office/officeart/2005/8/layout/cycle8"/>
    <dgm:cxn modelId="{29032341-73EF-4553-971C-C2B03AF905F0}" type="presParOf" srcId="{D6F9BF83-3DD1-40EA-ADA4-2C1756A3BC0E}" destId="{D6DBE78D-222A-4AB2-8FC0-C82677C145B3}" srcOrd="6" destOrd="0" presId="urn:microsoft.com/office/officeart/2005/8/layout/cycle8"/>
    <dgm:cxn modelId="{1603AF63-2536-4E72-B56A-A6105D856271}" type="presParOf" srcId="{D6F9BF83-3DD1-40EA-ADA4-2C1756A3BC0E}" destId="{62DDA8AB-968B-4E1E-A359-9C9F30086C3A}" srcOrd="7" destOrd="0" presId="urn:microsoft.com/office/officeart/2005/8/layout/cycle8"/>
    <dgm:cxn modelId="{0345332E-8D95-4BD7-AA79-6AB00BDAD350}" type="presParOf" srcId="{D6F9BF83-3DD1-40EA-ADA4-2C1756A3BC0E}" destId="{C6DC2521-D152-40D9-9C08-83D6198A1A3E}" srcOrd="8" destOrd="0" presId="urn:microsoft.com/office/officeart/2005/8/layout/cycle8"/>
    <dgm:cxn modelId="{9A99F5F6-EBCE-4EC2-B702-74C45A1F4280}" type="presParOf" srcId="{D6F9BF83-3DD1-40EA-ADA4-2C1756A3BC0E}" destId="{1B84B3EC-F4E8-46EE-A1B8-86AEC136EC30}" srcOrd="9" destOrd="0" presId="urn:microsoft.com/office/officeart/2005/8/layout/cycle8"/>
    <dgm:cxn modelId="{EEB3C119-D2AC-4E1E-B107-A7FAFA56EEC8}" type="presParOf" srcId="{D6F9BF83-3DD1-40EA-ADA4-2C1756A3BC0E}" destId="{0C07AFB4-842F-4DED-B613-27E6FE53B868}" srcOrd="10" destOrd="0" presId="urn:microsoft.com/office/officeart/2005/8/layout/cycle8"/>
    <dgm:cxn modelId="{453B787E-9105-4F30-A4A8-2D76C636C8A4}" type="presParOf" srcId="{D6F9BF83-3DD1-40EA-ADA4-2C1756A3BC0E}" destId="{4C6D7278-1C6E-46F7-AA10-D56D41645528}" srcOrd="11" destOrd="0" presId="urn:microsoft.com/office/officeart/2005/8/layout/cycle8"/>
    <dgm:cxn modelId="{C87CA154-7BBD-4C99-9C09-3394274DA48E}" type="presParOf" srcId="{D6F9BF83-3DD1-40EA-ADA4-2C1756A3BC0E}" destId="{36D08FBA-68A1-419B-A715-F66C288E05C0}" srcOrd="12" destOrd="0" presId="urn:microsoft.com/office/officeart/2005/8/layout/cycle8"/>
    <dgm:cxn modelId="{1096CDFF-BEE8-43D0-BE89-ABD0301E087C}" type="presParOf" srcId="{D6F9BF83-3DD1-40EA-ADA4-2C1756A3BC0E}" destId="{B52F135F-0ED1-4B83-9207-6C0461C1CCC5}" srcOrd="13" destOrd="0" presId="urn:microsoft.com/office/officeart/2005/8/layout/cycle8"/>
    <dgm:cxn modelId="{730383ED-2730-438C-817C-69E0A19D0B3F}" type="presParOf" srcId="{D6F9BF83-3DD1-40EA-ADA4-2C1756A3BC0E}" destId="{09EEE2AF-285A-4EA9-B0DA-99B6910643C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F5862-0657-4BEC-812C-9FD029424715}">
      <dsp:nvSpPr>
        <dsp:cNvPr id="0" name=""/>
        <dsp:cNvSpPr/>
      </dsp:nvSpPr>
      <dsp:spPr>
        <a:xfrm>
          <a:off x="3109243" y="2317939"/>
          <a:ext cx="1921223" cy="1651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/>
            <a:t>Useita </a:t>
          </a:r>
          <a:r>
            <a:rPr lang="fi-FI" sz="2400" b="1" kern="1200" dirty="0" err="1" smtClean="0"/>
            <a:t>toimintamal-leja</a:t>
          </a:r>
          <a:r>
            <a:rPr lang="fi-FI" sz="2400" b="1" kern="1200" dirty="0" smtClean="0"/>
            <a:t> </a:t>
          </a:r>
          <a:r>
            <a:rPr lang="fi-FI" sz="2400" b="1" kern="1200" dirty="0"/>
            <a:t>ja menetelmiä</a:t>
          </a:r>
        </a:p>
      </dsp:txBody>
      <dsp:txXfrm>
        <a:off x="3189860" y="2398556"/>
        <a:ext cx="1759989" cy="1490217"/>
      </dsp:txXfrm>
    </dsp:sp>
    <dsp:sp modelId="{7C0DFE7D-C211-4632-B5C7-21EA5BA2E9D3}">
      <dsp:nvSpPr>
        <dsp:cNvPr id="0" name=""/>
        <dsp:cNvSpPr/>
      </dsp:nvSpPr>
      <dsp:spPr>
        <a:xfrm rot="16200000">
          <a:off x="3968442" y="1812859"/>
          <a:ext cx="202824" cy="564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800" kern="1200"/>
        </a:p>
      </dsp:txBody>
      <dsp:txXfrm>
        <a:off x="3998866" y="1956253"/>
        <a:ext cx="141977" cy="338911"/>
      </dsp:txXfrm>
    </dsp:sp>
    <dsp:sp modelId="{A4BD4E9E-D194-4334-AA1B-48649E056D77}">
      <dsp:nvSpPr>
        <dsp:cNvPr id="0" name=""/>
        <dsp:cNvSpPr/>
      </dsp:nvSpPr>
      <dsp:spPr>
        <a:xfrm>
          <a:off x="3122959" y="-37404"/>
          <a:ext cx="1893790" cy="1866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Osaamisen kehittäminen, avoin vuorovaikutus, sidosryhmien </a:t>
          </a:r>
          <a:r>
            <a:rPr lang="fi-FI" sz="2000" kern="1200" dirty="0" err="1" smtClean="0"/>
            <a:t>osallistaminen</a:t>
          </a:r>
          <a:endParaRPr lang="fi-FI" sz="2000" kern="1200" dirty="0"/>
        </a:p>
      </dsp:txBody>
      <dsp:txXfrm>
        <a:off x="3214054" y="53691"/>
        <a:ext cx="1711600" cy="1683908"/>
      </dsp:txXfrm>
    </dsp:sp>
    <dsp:sp modelId="{3DD48ACB-B2DF-449A-A951-B8376BB1086A}">
      <dsp:nvSpPr>
        <dsp:cNvPr id="0" name=""/>
        <dsp:cNvSpPr/>
      </dsp:nvSpPr>
      <dsp:spPr>
        <a:xfrm>
          <a:off x="5153868" y="2861239"/>
          <a:ext cx="297285" cy="564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800" kern="1200"/>
        </a:p>
      </dsp:txBody>
      <dsp:txXfrm>
        <a:off x="5153868" y="2974209"/>
        <a:ext cx="208100" cy="338911"/>
      </dsp:txXfrm>
    </dsp:sp>
    <dsp:sp modelId="{775911A6-DBA8-4485-A46C-CB4875C5F0F5}">
      <dsp:nvSpPr>
        <dsp:cNvPr id="0" name=""/>
        <dsp:cNvSpPr/>
      </dsp:nvSpPr>
      <dsp:spPr>
        <a:xfrm>
          <a:off x="5591383" y="2362495"/>
          <a:ext cx="1614218" cy="1562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Kansallisen </a:t>
          </a:r>
          <a:r>
            <a:rPr lang="fi-FI" sz="2000" kern="1200" dirty="0"/>
            <a:t>tason strateginen johtaminen</a:t>
          </a:r>
        </a:p>
      </dsp:txBody>
      <dsp:txXfrm>
        <a:off x="5667650" y="2438762"/>
        <a:ext cx="1461684" cy="1409805"/>
      </dsp:txXfrm>
    </dsp:sp>
    <dsp:sp modelId="{E254BA61-DD64-4B5C-8069-0180993C703A}">
      <dsp:nvSpPr>
        <dsp:cNvPr id="0" name=""/>
        <dsp:cNvSpPr/>
      </dsp:nvSpPr>
      <dsp:spPr>
        <a:xfrm rot="5400000">
          <a:off x="3936811" y="3945386"/>
          <a:ext cx="266087" cy="564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800" kern="1200"/>
        </a:p>
      </dsp:txBody>
      <dsp:txXfrm>
        <a:off x="3976724" y="4018443"/>
        <a:ext cx="186261" cy="338911"/>
      </dsp:txXfrm>
    </dsp:sp>
    <dsp:sp modelId="{AAF092EB-FD21-4C6C-AB04-744AC466A396}">
      <dsp:nvSpPr>
        <dsp:cNvPr id="0" name=""/>
        <dsp:cNvSpPr/>
      </dsp:nvSpPr>
      <dsp:spPr>
        <a:xfrm>
          <a:off x="3139032" y="4502219"/>
          <a:ext cx="1861644" cy="1940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Tavoite ja keinot </a:t>
          </a:r>
          <a:r>
            <a:rPr lang="fi-FI" sz="2000" kern="1200" dirty="0"/>
            <a:t>tavoitteen </a:t>
          </a:r>
          <a:r>
            <a:rPr lang="fi-FI" sz="2000" kern="1200" dirty="0" err="1" smtClean="0"/>
            <a:t>saavuttami</a:t>
          </a:r>
          <a:r>
            <a:rPr lang="fi-FI" sz="2000" kern="1200" dirty="0" smtClean="0"/>
            <a:t>-seksi</a:t>
          </a:r>
          <a:endParaRPr lang="fi-FI" sz="2000" kern="1200" dirty="0"/>
        </a:p>
      </dsp:txBody>
      <dsp:txXfrm>
        <a:off x="3229910" y="4593097"/>
        <a:ext cx="1679888" cy="1758411"/>
      </dsp:txXfrm>
    </dsp:sp>
    <dsp:sp modelId="{C37C6535-F505-46DD-97FB-01F220E04A5A}">
      <dsp:nvSpPr>
        <dsp:cNvPr id="0" name=""/>
        <dsp:cNvSpPr/>
      </dsp:nvSpPr>
      <dsp:spPr>
        <a:xfrm rot="10800000">
          <a:off x="2688555" y="2861239"/>
          <a:ext cx="297285" cy="5648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800" kern="1200"/>
        </a:p>
      </dsp:txBody>
      <dsp:txXfrm rot="10800000">
        <a:off x="2777740" y="2974209"/>
        <a:ext cx="208100" cy="338911"/>
      </dsp:txXfrm>
    </dsp:sp>
    <dsp:sp modelId="{3006354F-1E63-4F3F-AFE0-9D4EFBD688BB}">
      <dsp:nvSpPr>
        <dsp:cNvPr id="0" name=""/>
        <dsp:cNvSpPr/>
      </dsp:nvSpPr>
      <dsp:spPr>
        <a:xfrm>
          <a:off x="934108" y="2289089"/>
          <a:ext cx="1614218" cy="1709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/>
            <a:t>Kokonaisval-tainen</a:t>
          </a:r>
          <a:r>
            <a:rPr lang="fi-FI" sz="2000" kern="1200" dirty="0" smtClean="0"/>
            <a:t> </a:t>
          </a:r>
          <a:r>
            <a:rPr lang="fi-FI" sz="2000" kern="1200" dirty="0"/>
            <a:t>lähestyminen</a:t>
          </a:r>
        </a:p>
      </dsp:txBody>
      <dsp:txXfrm>
        <a:off x="1012908" y="2367889"/>
        <a:ext cx="1456618" cy="1551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591E6-FF11-4924-84CD-7992D04AD8EF}">
      <dsp:nvSpPr>
        <dsp:cNvPr id="0" name=""/>
        <dsp:cNvSpPr/>
      </dsp:nvSpPr>
      <dsp:spPr>
        <a:xfrm>
          <a:off x="1069958" y="278453"/>
          <a:ext cx="3788946" cy="37889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1" kern="1200" dirty="0" smtClean="0">
              <a:latin typeface="+mn-lt"/>
            </a:rPr>
            <a:t>Uutta luova </a:t>
          </a:r>
          <a:r>
            <a:rPr lang="fi-FI" sz="1900" b="1" kern="1200" dirty="0" err="1" smtClean="0">
              <a:latin typeface="+mn-lt"/>
            </a:rPr>
            <a:t>asian-tuntijuus</a:t>
          </a:r>
          <a:r>
            <a:rPr lang="fi-FI" sz="1900" b="1" kern="1200" dirty="0" smtClean="0">
              <a:latin typeface="+mn-lt"/>
            </a:rPr>
            <a:t> ja </a:t>
          </a:r>
          <a:r>
            <a:rPr lang="fi-FI" sz="1900" b="1" kern="1200" dirty="0" err="1" smtClean="0">
              <a:latin typeface="+mn-lt"/>
            </a:rPr>
            <a:t>toimijuus</a:t>
          </a:r>
          <a:endParaRPr lang="fi-FI" sz="1900" b="1" kern="1200" dirty="0" smtClean="0">
            <a:latin typeface="+mn-lt"/>
          </a:endParaRPr>
        </a:p>
      </dsp:txBody>
      <dsp:txXfrm>
        <a:off x="3066823" y="1081348"/>
        <a:ext cx="1353195" cy="1127662"/>
      </dsp:txXfrm>
    </dsp:sp>
    <dsp:sp modelId="{4CA38ED3-FDF3-4CE7-8FC8-5C130DE49529}">
      <dsp:nvSpPr>
        <dsp:cNvPr id="0" name=""/>
        <dsp:cNvSpPr/>
      </dsp:nvSpPr>
      <dsp:spPr>
        <a:xfrm>
          <a:off x="981314" y="428511"/>
          <a:ext cx="3788946" cy="37889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1" kern="1200" dirty="0" smtClean="0"/>
            <a:t>Oman osaamisen ja yhteisön jatkuva kehittäminen</a:t>
          </a:r>
          <a:endParaRPr lang="en-GB" sz="1900" b="1" kern="1200" dirty="0"/>
        </a:p>
      </dsp:txBody>
      <dsp:txXfrm>
        <a:off x="1883444" y="2886816"/>
        <a:ext cx="2029792" cy="992343"/>
      </dsp:txXfrm>
    </dsp:sp>
    <dsp:sp modelId="{C6DC2521-D152-40D9-9C08-83D6198A1A3E}">
      <dsp:nvSpPr>
        <dsp:cNvPr id="0" name=""/>
        <dsp:cNvSpPr/>
      </dsp:nvSpPr>
      <dsp:spPr>
        <a:xfrm>
          <a:off x="903280" y="293192"/>
          <a:ext cx="3788946" cy="37889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1" kern="1200" dirty="0" smtClean="0"/>
            <a:t>Laaja-alainen perus-osaaminen</a:t>
          </a:r>
          <a:endParaRPr lang="en-GB" sz="1900" b="1" kern="1200" dirty="0"/>
        </a:p>
      </dsp:txBody>
      <dsp:txXfrm>
        <a:off x="1342166" y="1096087"/>
        <a:ext cx="1353195" cy="1127662"/>
      </dsp:txXfrm>
    </dsp:sp>
    <dsp:sp modelId="{36D08FBA-68A1-419B-A715-F66C288E05C0}">
      <dsp:nvSpPr>
        <dsp:cNvPr id="0" name=""/>
        <dsp:cNvSpPr/>
      </dsp:nvSpPr>
      <dsp:spPr>
        <a:xfrm>
          <a:off x="840656" y="32487"/>
          <a:ext cx="4258053" cy="425805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F135F-0ED1-4B83-9207-6C0461C1CCC5}">
      <dsp:nvSpPr>
        <dsp:cNvPr id="0" name=""/>
        <dsp:cNvSpPr/>
      </dsp:nvSpPr>
      <dsp:spPr>
        <a:xfrm>
          <a:off x="746761" y="193718"/>
          <a:ext cx="4258053" cy="425805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EE2AF-285A-4EA9-B0DA-99B6910643C1}">
      <dsp:nvSpPr>
        <dsp:cNvPr id="0" name=""/>
        <dsp:cNvSpPr/>
      </dsp:nvSpPr>
      <dsp:spPr>
        <a:xfrm>
          <a:off x="716019" y="32493"/>
          <a:ext cx="4258053" cy="425805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4F12E-95A1-D547-85B1-25053D2CA6D9}" type="datetimeFigureOut">
              <a:t>1.12.2016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14F9C-4342-3743-974B-08C78F8526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7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1946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482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F47DA61-1405-4B4A-BE20-6D4A3A77611A}" type="slidenum">
              <a:rPr lang="fi-FI" altLang="fi-FI" sz="1300">
                <a:latin typeface="Calibri" charset="0"/>
              </a:rPr>
              <a:pPr eaLnBrk="1" hangingPunct="1"/>
              <a:t>3</a:t>
            </a:fld>
            <a:endParaRPr lang="fi-FI" altLang="fi-FI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37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5A41-0E7C-43B6-8236-E81EED74C70A}" type="slidenum">
              <a:rPr lang="fi-FI" altLang="fi-FI" smtClean="0">
                <a:solidFill>
                  <a:prstClr val="black"/>
                </a:solidFill>
              </a:rPr>
              <a:pPr/>
              <a:t>21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9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5A41-0E7C-43B6-8236-E81EED74C70A}" type="slidenum">
              <a:rPr lang="fi-FI" altLang="fi-FI" smtClean="0">
                <a:solidFill>
                  <a:prstClr val="black"/>
                </a:solidFill>
              </a:rPr>
              <a:pPr/>
              <a:t>5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9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5A41-0E7C-43B6-8236-E81EED74C70A}" type="slidenum">
              <a:rPr lang="fi-FI" altLang="fi-FI" smtClean="0">
                <a:solidFill>
                  <a:prstClr val="black"/>
                </a:solidFill>
              </a:rPr>
              <a:pPr/>
              <a:t>6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9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5A41-0E7C-43B6-8236-E81EED74C70A}" type="slidenum">
              <a:rPr lang="fi-FI" altLang="fi-FI" smtClean="0">
                <a:solidFill>
                  <a:prstClr val="black"/>
                </a:solidFill>
              </a:rPr>
              <a:pPr/>
              <a:t>13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9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5A41-0E7C-43B6-8236-E81EED74C70A}" type="slidenum">
              <a:rPr lang="fi-FI" altLang="fi-FI" smtClean="0">
                <a:solidFill>
                  <a:prstClr val="black"/>
                </a:solidFill>
              </a:rPr>
              <a:pPr/>
              <a:t>14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9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5A41-0E7C-43B6-8236-E81EED74C70A}" type="slidenum">
              <a:rPr lang="fi-FI" altLang="fi-FI" smtClean="0">
                <a:solidFill>
                  <a:prstClr val="black"/>
                </a:solidFill>
              </a:rPr>
              <a:pPr/>
              <a:t>15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9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5A41-0E7C-43B6-8236-E81EED74C70A}" type="slidenum">
              <a:rPr lang="fi-FI" altLang="fi-FI" smtClean="0">
                <a:solidFill>
                  <a:prstClr val="black"/>
                </a:solidFill>
              </a:rPr>
              <a:pPr/>
              <a:t>16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9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5A41-0E7C-43B6-8236-E81EED74C70A}" type="slidenum">
              <a:rPr lang="fi-FI" altLang="fi-FI" smtClean="0">
                <a:solidFill>
                  <a:prstClr val="black"/>
                </a:solidFill>
              </a:rPr>
              <a:pPr/>
              <a:t>17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91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5A41-0E7C-43B6-8236-E81EED74C70A}" type="slidenum">
              <a:rPr lang="fi-FI" altLang="fi-FI" smtClean="0">
                <a:solidFill>
                  <a:prstClr val="black"/>
                </a:solidFill>
              </a:rPr>
              <a:pPr/>
              <a:t>18</a:t>
            </a:fld>
            <a:endParaRPr lang="fi-FI" alt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9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84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20" y="339084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0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7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800600"/>
            <a:ext cx="8378019" cy="566738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19" y="363746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19" y="5367338"/>
            <a:ext cx="8378019" cy="804862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78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413068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19" y="1600200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8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1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1"/>
            <a:ext cx="6019800" cy="5768582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9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81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19" y="2130425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19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9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80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0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9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19" y="1600200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83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1664578"/>
            <a:ext cx="4115169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19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4578"/>
            <a:ext cx="4115213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7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88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84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84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20" y="339084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0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11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800600"/>
            <a:ext cx="8378019" cy="566738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19" y="363746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19" y="5367338"/>
            <a:ext cx="8378019" cy="804862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67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413068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19" y="1600200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88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1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1"/>
            <a:ext cx="6019800" cy="5768582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72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63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48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04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8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19" y="2130425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19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12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51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59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19" y="2130425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19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17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71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0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7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19" y="1600200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18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1664578"/>
            <a:ext cx="4115169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19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4578"/>
            <a:ext cx="4115213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1.12.2016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53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1.12.2016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40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1.12.2016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58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84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20" y="339084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0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3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892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800600"/>
            <a:ext cx="8378019" cy="566738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19" y="363746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19" y="5367338"/>
            <a:ext cx="8378019" cy="804862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82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413068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19" y="1600200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08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1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1"/>
            <a:ext cx="6019800" cy="5768582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63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52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19" y="2130425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19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19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87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0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57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19" y="1600200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56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1664578"/>
            <a:ext cx="4115169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19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4578"/>
            <a:ext cx="4115213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03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0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0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37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93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84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20" y="339084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0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9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800600"/>
            <a:ext cx="8378019" cy="566738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19" y="363746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19" y="5367338"/>
            <a:ext cx="8378019" cy="804862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60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413068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19" y="1600200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30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1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1"/>
            <a:ext cx="6019800" cy="5768582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50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781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80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19" y="2130425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19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50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316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0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6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19" y="1600200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374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19" y="1600200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253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1664578"/>
            <a:ext cx="4115169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19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4578"/>
            <a:ext cx="4115213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047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900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81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84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20" y="339084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0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0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800600"/>
            <a:ext cx="8378019" cy="566738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19" y="363746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19" y="5367338"/>
            <a:ext cx="8378019" cy="804862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906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413068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19" y="1600200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069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1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1"/>
            <a:ext cx="6019800" cy="5768582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819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356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19" y="2130425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19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1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1664578"/>
            <a:ext cx="4115169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19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4578"/>
            <a:ext cx="4115213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270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702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0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748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19" y="1600200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224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1664578"/>
            <a:ext cx="4115169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19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4578"/>
            <a:ext cx="4115213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27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099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91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84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20" y="339084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0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816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800600"/>
            <a:ext cx="8378019" cy="566738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19" y="363746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19" y="5367338"/>
            <a:ext cx="8378019" cy="804862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42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413068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19" y="1600200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583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1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1"/>
            <a:ext cx="6019800" cy="5768582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1.12.2016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0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17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1.12.2016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4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-bg3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19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7070F5-9F18-4040-85D1-7CDAD270B5F1}" type="datetimeFigureOut">
              <a:rPr lang="en-US">
                <a:solidFill>
                  <a:srgbClr val="5E9578"/>
                </a:solidFill>
              </a:rPr>
              <a:pPr/>
              <a:t>12/1/2016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55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55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A34BA6-592F-2443-BE00-B7A4CE77BBFF}" type="slidenum">
              <a:rPr lang="uk-UA">
                <a:solidFill>
                  <a:srgbClr val="5E9578"/>
                </a:solidFill>
              </a:rPr>
              <a:pPr/>
              <a:t>‹#›</a:t>
            </a:fld>
            <a:endParaRPr lang="uk-UA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-bg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19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7070F5-9F18-4040-85D1-7CDAD270B5F1}" type="datetimeFigureOut">
              <a:rPr lang="en-US">
                <a:solidFill>
                  <a:srgbClr val="5E9578"/>
                </a:solidFill>
              </a:rPr>
              <a:pPr/>
              <a:t>12/1/2016</a:t>
            </a:fld>
            <a:endParaRPr lang="en-US" dirty="0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55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55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A34BA6-592F-2443-BE00-B7A4CE77BBFF}" type="slidenum">
              <a:rPr lang="uk-UA">
                <a:solidFill>
                  <a:srgbClr val="5E9578"/>
                </a:solidFill>
              </a:rPr>
              <a:pPr/>
              <a:t>‹#›</a:t>
            </a:fld>
            <a:endParaRPr lang="uk-UA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8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-bg3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19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7070F5-9F18-4040-85D1-7CDAD270B5F1}" type="datetimeFigureOut">
              <a:rPr lang="en-US">
                <a:solidFill>
                  <a:srgbClr val="5E9578"/>
                </a:solidFill>
              </a:rPr>
              <a:pPr/>
              <a:t>12/1/2016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55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55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A34BA6-592F-2443-BE00-B7A4CE77BBFF}" type="slidenum">
              <a:rPr lang="uk-UA">
                <a:solidFill>
                  <a:srgbClr val="5E9578"/>
                </a:solidFill>
              </a:rPr>
              <a:pPr/>
              <a:t>‹#›</a:t>
            </a:fld>
            <a:endParaRPr lang="uk-UA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3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H-bg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19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fld id="{647070F5-9F18-4040-85D1-7CDAD270B5F1}" type="datetimeFigureOut">
              <a:rPr lang="en-US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55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55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07A34BA6-592F-2443-BE00-B7A4CE77BBFF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22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-bg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19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7070F5-9F18-4040-85D1-7CDAD270B5F1}" type="datetimeFigureOut">
              <a:rPr lang="en-US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55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55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A34BA6-592F-2443-BE00-B7A4CE77BBFF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60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H-bg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19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fld id="{647070F5-9F18-4040-85D1-7CDAD270B5F1}" type="datetimeFigureOut">
              <a:rPr lang="en-US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55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55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07A34BA6-592F-2443-BE00-B7A4CE77BBFF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993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1-kieli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1-oppimisy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6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1-oppimisy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9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1-liikun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9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-bg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19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5E9578"/>
                </a:solidFill>
              </a:defRPr>
            </a:lvl1pPr>
          </a:lstStyle>
          <a:p>
            <a:fld id="{647070F5-9F18-4040-85D1-7CDAD270B5F1}" type="datetimeFigureOut">
              <a:rPr lang="en-US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55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55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4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rgbClr val="5E9578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323850" y="5305425"/>
            <a:ext cx="432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 smtClean="0">
                <a:solidFill>
                  <a:schemeClr val="bg1"/>
                </a:solidFill>
              </a:rPr>
              <a:t>ELO-ryhmä</a:t>
            </a:r>
            <a:r>
              <a:rPr lang="fi-FI" sz="2000" dirty="0" smtClean="0">
                <a:solidFill>
                  <a:schemeClr val="bg1"/>
                </a:solidFill>
              </a:rPr>
              <a:t> 1.12.2016, TEM</a:t>
            </a:r>
            <a:endParaRPr lang="fi-F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029744" y="5102162"/>
            <a:ext cx="288032" cy="1673163"/>
          </a:xfrm>
          <a:prstGeom prst="rect">
            <a:avLst/>
          </a:prstGeom>
          <a:solidFill>
            <a:srgbClr val="FEEE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23728" y="5085184"/>
            <a:ext cx="288032" cy="792088"/>
          </a:xfrm>
          <a:prstGeom prst="rect">
            <a:avLst/>
          </a:prstGeom>
          <a:solidFill>
            <a:srgbClr val="FEEE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TALIS Teacher professionalism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index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(based on teachers’ self-evaluations)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>
                <a:solidFill>
                  <a:srgbClr val="5E9578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5E9578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00074" y="1662397"/>
          <a:ext cx="9024876" cy="5112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97979" y="4221088"/>
            <a:ext cx="9217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07504" y="3298624"/>
            <a:ext cx="9217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984300" y="1907916"/>
            <a:ext cx="190624" cy="1995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611716" y="1908856"/>
            <a:ext cx="190624" cy="199540"/>
          </a:xfrm>
          <a:prstGeom prst="rect">
            <a:avLst/>
          </a:prstGeom>
          <a:solidFill>
            <a:srgbClr val="D1D0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72808" y="1908856"/>
            <a:ext cx="190624" cy="199540"/>
          </a:xfrm>
          <a:prstGeom prst="rect">
            <a:avLst/>
          </a:prstGeom>
          <a:solidFill>
            <a:srgbClr val="FEEEA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7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382219" y="2130425"/>
            <a:ext cx="8378019" cy="236537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2" descr="\\minedu.root\Verkko\Omat\vesteol1\My Pictures\kuvia01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4489" b="-2566"/>
          <a:stretch/>
        </p:blipFill>
        <p:spPr bwMode="auto">
          <a:xfrm>
            <a:off x="-1419225" y="-1112838"/>
            <a:ext cx="11020425" cy="757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isällön paikkamerkki 4"/>
          <p:cNvSpPr>
            <a:spLocks noGrp="1"/>
          </p:cNvSpPr>
          <p:nvPr>
            <p:ph type="subTitle" idx="1"/>
          </p:nvPr>
        </p:nvSpPr>
        <p:spPr>
          <a:xfrm>
            <a:off x="266700" y="4013199"/>
            <a:ext cx="8493538" cy="20875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i-FI" sz="4800" spc="-150" dirty="0" smtClean="0">
                <a:solidFill>
                  <a:schemeClr val="tx2"/>
                </a:solidFill>
                <a:latin typeface="Arial Black"/>
              </a:rPr>
              <a:t>VISIO</a:t>
            </a:r>
            <a:br>
              <a:rPr lang="fi-FI" sz="4800" spc="-150" dirty="0" smtClean="0">
                <a:solidFill>
                  <a:schemeClr val="tx2"/>
                </a:solidFill>
                <a:latin typeface="Arial Black"/>
              </a:rPr>
            </a:br>
            <a:r>
              <a:rPr lang="en-US" sz="4800" spc="-150" dirty="0" smtClean="0">
                <a:solidFill>
                  <a:schemeClr val="tx2"/>
                </a:solidFill>
                <a:latin typeface="Arial Black"/>
              </a:rPr>
              <a:t>”</a:t>
            </a:r>
            <a:r>
              <a:rPr lang="en-US" sz="4800" spc="-150" dirty="0" err="1" smtClean="0">
                <a:solidFill>
                  <a:schemeClr val="tx2"/>
                </a:solidFill>
                <a:latin typeface="Arial Black"/>
              </a:rPr>
              <a:t>Luomme</a:t>
            </a:r>
            <a:r>
              <a:rPr lang="en-US" sz="4800" spc="-150" dirty="0" smtClean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4800" spc="-150" dirty="0" err="1" smtClean="0">
                <a:solidFill>
                  <a:schemeClr val="tx2"/>
                </a:solidFill>
                <a:latin typeface="Arial Black"/>
              </a:rPr>
              <a:t>yhdessä</a:t>
            </a:r>
            <a:r>
              <a:rPr lang="en-US" sz="4800" spc="-150" dirty="0" smtClean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4800" spc="-150" dirty="0" err="1" smtClean="0">
                <a:solidFill>
                  <a:schemeClr val="tx2"/>
                </a:solidFill>
                <a:latin typeface="Arial Black"/>
              </a:rPr>
              <a:t>parasta</a:t>
            </a:r>
            <a:r>
              <a:rPr lang="en-US" sz="4800" spc="-150" dirty="0" smtClean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4800" spc="-150" dirty="0" err="1" smtClean="0">
                <a:solidFill>
                  <a:schemeClr val="tx2"/>
                </a:solidFill>
                <a:latin typeface="Arial Black"/>
              </a:rPr>
              <a:t>osaamista</a:t>
            </a:r>
            <a:r>
              <a:rPr lang="en-US" sz="4800" spc="-150" dirty="0" smtClean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4800" spc="-150" dirty="0" err="1" smtClean="0">
                <a:solidFill>
                  <a:schemeClr val="tx2"/>
                </a:solidFill>
                <a:latin typeface="Arial Black"/>
              </a:rPr>
              <a:t>maailmaan</a:t>
            </a:r>
            <a:r>
              <a:rPr lang="en-US" sz="4800" spc="-150" dirty="0" smtClean="0">
                <a:solidFill>
                  <a:schemeClr val="tx2"/>
                </a:solidFill>
                <a:latin typeface="Arial Black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61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fi-FI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Kaaviokuva 5"/>
          <p:cNvGraphicFramePr/>
          <p:nvPr>
            <p:extLst>
              <p:ext uri="{D42A27DB-BD31-4B8C-83A1-F6EECF244321}">
                <p14:modId xmlns:p14="http://schemas.microsoft.com/office/powerpoint/2010/main" val="2847008325"/>
              </p:ext>
            </p:extLst>
          </p:nvPr>
        </p:nvGraphicFramePr>
        <p:xfrm>
          <a:off x="1719619" y="1153171"/>
          <a:ext cx="5751576" cy="451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Kuvaselitesuorakulmio 6"/>
          <p:cNvSpPr/>
          <p:nvPr/>
        </p:nvSpPr>
        <p:spPr bwMode="auto">
          <a:xfrm>
            <a:off x="122950" y="3314700"/>
            <a:ext cx="2239250" cy="2858878"/>
          </a:xfrm>
          <a:prstGeom prst="wedgeRectCallout">
            <a:avLst>
              <a:gd name="adj1" fmla="val 65732"/>
              <a:gd name="adj2" fmla="val -35564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Syvällinen </a:t>
            </a:r>
            <a:r>
              <a:rPr lang="fi-FI" sz="1400" b="1" dirty="0">
                <a:solidFill>
                  <a:srgbClr val="293F33"/>
                </a:solidFill>
              </a:rPr>
              <a:t>oman </a:t>
            </a:r>
            <a:r>
              <a:rPr lang="fi-FI" sz="1400" b="1" dirty="0" smtClean="0">
                <a:solidFill>
                  <a:srgbClr val="293F33"/>
                </a:solidFill>
              </a:rPr>
              <a:t>alan osaaminen</a:t>
            </a:r>
            <a:endParaRPr lang="fi-FI" sz="1400" b="1" dirty="0">
              <a:solidFill>
                <a:srgbClr val="293F33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Pedagoginen </a:t>
            </a:r>
            <a:r>
              <a:rPr lang="fi-FI" sz="1400" b="1" dirty="0">
                <a:solidFill>
                  <a:srgbClr val="293F33"/>
                </a:solidFill>
              </a:rPr>
              <a:t>taitavuus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Yhteiskunnalliset, globaalit </a:t>
            </a:r>
            <a:r>
              <a:rPr lang="fi-FI" sz="1400" b="1" dirty="0">
                <a:solidFill>
                  <a:srgbClr val="293F33"/>
                </a:solidFill>
              </a:rPr>
              <a:t>ja </a:t>
            </a:r>
            <a:r>
              <a:rPr lang="fi-FI" sz="1400" b="1" dirty="0" smtClean="0">
                <a:solidFill>
                  <a:srgbClr val="293F33"/>
                </a:solidFill>
              </a:rPr>
              <a:t>eettiset kysymykset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Arvo-osaaminen</a:t>
            </a:r>
            <a:endParaRPr lang="fi-FI" sz="1400" b="1" dirty="0">
              <a:solidFill>
                <a:srgbClr val="293F33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Tunne-</a:t>
            </a:r>
            <a:r>
              <a:rPr lang="fi-FI" sz="1400" b="1" dirty="0">
                <a:solidFill>
                  <a:srgbClr val="293F33"/>
                </a:solidFill>
              </a:rPr>
              <a:t>, vuorovaikutus- </a:t>
            </a:r>
            <a:r>
              <a:rPr lang="fi-FI" sz="1400" b="1" dirty="0" smtClean="0">
                <a:solidFill>
                  <a:srgbClr val="293F33"/>
                </a:solidFill>
              </a:rPr>
              <a:t> </a:t>
            </a:r>
            <a:r>
              <a:rPr lang="fi-FI" sz="1400" b="1" dirty="0">
                <a:solidFill>
                  <a:srgbClr val="293F33"/>
                </a:solidFill>
              </a:rPr>
              <a:t>ja </a:t>
            </a:r>
            <a:r>
              <a:rPr lang="fi-FI" sz="1400" b="1" dirty="0" smtClean="0">
                <a:solidFill>
                  <a:srgbClr val="293F33"/>
                </a:solidFill>
              </a:rPr>
              <a:t>yhteistyötaidot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Yritteliäisyys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Muutososaaminen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Tutkimusosaaminen</a:t>
            </a:r>
            <a:endParaRPr lang="fi-FI" sz="1400" b="1" dirty="0">
              <a:solidFill>
                <a:srgbClr val="293F33"/>
              </a:solidFill>
            </a:endParaRPr>
          </a:p>
        </p:txBody>
      </p:sp>
      <p:sp>
        <p:nvSpPr>
          <p:cNvPr id="8" name="Kuvaselitesuorakulmio 7"/>
          <p:cNvSpPr/>
          <p:nvPr/>
        </p:nvSpPr>
        <p:spPr bwMode="auto">
          <a:xfrm>
            <a:off x="6320821" y="123826"/>
            <a:ext cx="2738119" cy="2457448"/>
          </a:xfrm>
          <a:prstGeom prst="wedgeRectCallout">
            <a:avLst>
              <a:gd name="adj1" fmla="val -43213"/>
              <a:gd name="adj2" fmla="val 77328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Opetussuunnitelmaosaaminen </a:t>
            </a:r>
            <a:endParaRPr lang="fi-FI" sz="1400" b="1" dirty="0">
              <a:solidFill>
                <a:srgbClr val="293F33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Luovuus</a:t>
            </a:r>
            <a:r>
              <a:rPr lang="fi-FI" sz="1400" b="1" dirty="0">
                <a:solidFill>
                  <a:srgbClr val="293F33"/>
                </a:solidFill>
              </a:rPr>
              <a:t>, uteliaisuus, </a:t>
            </a:r>
            <a:r>
              <a:rPr lang="fi-FI" sz="1400" b="1" dirty="0" smtClean="0">
                <a:solidFill>
                  <a:srgbClr val="293F33"/>
                </a:solidFill>
              </a:rPr>
              <a:t>kokeilu- </a:t>
            </a:r>
            <a:r>
              <a:rPr lang="fi-FI" sz="1400" b="1" dirty="0">
                <a:solidFill>
                  <a:srgbClr val="293F33"/>
                </a:solidFill>
              </a:rPr>
              <a:t>ja kehittämisrohkeus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Taito </a:t>
            </a:r>
            <a:r>
              <a:rPr lang="fi-FI" sz="1400" b="1" dirty="0">
                <a:solidFill>
                  <a:srgbClr val="293F33"/>
                </a:solidFill>
              </a:rPr>
              <a:t>luoda yhdessä ja </a:t>
            </a:r>
            <a:r>
              <a:rPr lang="fi-FI" sz="1400" b="1" dirty="0" smtClean="0">
                <a:solidFill>
                  <a:srgbClr val="293F33"/>
                </a:solidFill>
              </a:rPr>
              <a:t>ottaa käyttöön </a:t>
            </a:r>
            <a:r>
              <a:rPr lang="fi-FI" sz="1400" b="1" dirty="0">
                <a:solidFill>
                  <a:srgbClr val="293F33"/>
                </a:solidFill>
              </a:rPr>
              <a:t>uusia </a:t>
            </a:r>
            <a:r>
              <a:rPr lang="fi-FI" sz="1400" b="1" dirty="0" smtClean="0">
                <a:solidFill>
                  <a:srgbClr val="293F33"/>
                </a:solidFill>
              </a:rPr>
              <a:t>opetuksen innovaatioita </a:t>
            </a:r>
            <a:r>
              <a:rPr lang="fi-FI" sz="1400" b="1" dirty="0">
                <a:solidFill>
                  <a:srgbClr val="293F33"/>
                </a:solidFill>
              </a:rPr>
              <a:t>(</a:t>
            </a:r>
            <a:r>
              <a:rPr lang="fi-FI" sz="1400" b="1" dirty="0" smtClean="0">
                <a:solidFill>
                  <a:srgbClr val="293F33"/>
                </a:solidFill>
              </a:rPr>
              <a:t>mm. </a:t>
            </a:r>
            <a:r>
              <a:rPr lang="fi-FI" sz="1400" b="1" dirty="0" err="1" smtClean="0">
                <a:solidFill>
                  <a:srgbClr val="293F33"/>
                </a:solidFill>
              </a:rPr>
              <a:t>digisosaaminen</a:t>
            </a:r>
            <a:r>
              <a:rPr lang="fi-FI" sz="1400" b="1" dirty="0">
                <a:solidFill>
                  <a:srgbClr val="293F33"/>
                </a:solidFill>
              </a:rPr>
              <a:t>) </a:t>
            </a:r>
            <a:endParaRPr lang="fi-FI" sz="1400" b="1" dirty="0" smtClean="0">
              <a:solidFill>
                <a:srgbClr val="293F33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Taito </a:t>
            </a:r>
            <a:r>
              <a:rPr lang="fi-FI" sz="1400" b="1" dirty="0">
                <a:solidFill>
                  <a:srgbClr val="293F33"/>
                </a:solidFill>
              </a:rPr>
              <a:t>reflektoida ja </a:t>
            </a:r>
            <a:r>
              <a:rPr lang="fi-FI" sz="1400" b="1" dirty="0" smtClean="0">
                <a:solidFill>
                  <a:srgbClr val="293F33"/>
                </a:solidFill>
              </a:rPr>
              <a:t>arvioida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Taito </a:t>
            </a:r>
            <a:r>
              <a:rPr lang="fi-FI" sz="1400" b="1" dirty="0">
                <a:solidFill>
                  <a:srgbClr val="293F33"/>
                </a:solidFill>
              </a:rPr>
              <a:t>muuttaa oma </a:t>
            </a:r>
            <a:r>
              <a:rPr lang="fi-FI" sz="1400" b="1" dirty="0" smtClean="0">
                <a:solidFill>
                  <a:srgbClr val="293F33"/>
                </a:solidFill>
              </a:rPr>
              <a:t>toimintaa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Pystyvyys </a:t>
            </a:r>
            <a:r>
              <a:rPr lang="fi-FI" sz="1400" b="1" dirty="0">
                <a:solidFill>
                  <a:srgbClr val="293F33"/>
                </a:solidFill>
              </a:rPr>
              <a:t>ja </a:t>
            </a:r>
            <a:r>
              <a:rPr lang="fi-FI" sz="1400" b="1" dirty="0" err="1">
                <a:solidFill>
                  <a:srgbClr val="293F33"/>
                </a:solidFill>
              </a:rPr>
              <a:t>toimijuus</a:t>
            </a:r>
            <a:r>
              <a:rPr lang="fi-FI" sz="1400" b="1" dirty="0">
                <a:solidFill>
                  <a:srgbClr val="293F33"/>
                </a:solidFill>
              </a:rPr>
              <a:t> </a:t>
            </a:r>
          </a:p>
        </p:txBody>
      </p:sp>
      <p:sp>
        <p:nvSpPr>
          <p:cNvPr id="9" name="Kuvaselitesuorakulmio 8"/>
          <p:cNvSpPr/>
          <p:nvPr/>
        </p:nvSpPr>
        <p:spPr bwMode="auto">
          <a:xfrm>
            <a:off x="6320820" y="4509380"/>
            <a:ext cx="2738120" cy="1664198"/>
          </a:xfrm>
          <a:prstGeom prst="wedgeRectCallout">
            <a:avLst>
              <a:gd name="adj1" fmla="val -64025"/>
              <a:gd name="adj2" fmla="val -3518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Koulun toimintakulttuurin kehittäminen </a:t>
            </a:r>
            <a:r>
              <a:rPr lang="fi-FI" sz="1400" b="1" dirty="0">
                <a:solidFill>
                  <a:srgbClr val="293F33"/>
                </a:solidFill>
              </a:rPr>
              <a:t>verkostoissa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Oman osaamisen kehittäminen </a:t>
            </a:r>
            <a:r>
              <a:rPr lang="fi-FI" sz="1400" b="1" dirty="0" err="1" smtClean="0">
                <a:solidFill>
                  <a:srgbClr val="293F33"/>
                </a:solidFill>
              </a:rPr>
              <a:t>itsearviointeihin</a:t>
            </a:r>
            <a:r>
              <a:rPr lang="fi-FI" sz="1400" b="1" dirty="0" smtClean="0">
                <a:solidFill>
                  <a:srgbClr val="293F33"/>
                </a:solidFill>
              </a:rPr>
              <a:t> ja tutkimukseen perustuen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400" b="1" dirty="0" smtClean="0">
                <a:solidFill>
                  <a:srgbClr val="293F33"/>
                </a:solidFill>
              </a:rPr>
              <a:t>Verkostoituminen ja yhteisöosaaminen</a:t>
            </a:r>
            <a:endParaRPr lang="fi-FI" sz="1400" b="1" dirty="0">
              <a:solidFill>
                <a:srgbClr val="293F33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19075" y="323850"/>
            <a:ext cx="386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381000" y="339239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>
                <a:solidFill>
                  <a:srgbClr val="5E9578"/>
                </a:solidFill>
                <a:latin typeface="Arial Black" panose="020B0A04020102020204" pitchFamily="34" charset="0"/>
              </a:rPr>
              <a:t>Tavoitteet</a:t>
            </a:r>
            <a:endParaRPr lang="fi-FI" dirty="0">
              <a:solidFill>
                <a:srgbClr val="5E95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1"/>
          <p:cNvSpPr txBox="1">
            <a:spLocks noChangeArrowheads="1"/>
          </p:cNvSpPr>
          <p:nvPr/>
        </p:nvSpPr>
        <p:spPr bwMode="auto">
          <a:xfrm>
            <a:off x="323528" y="353887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4000" b="1" dirty="0" smtClean="0">
                <a:solidFill>
                  <a:prstClr val="white"/>
                </a:solidFill>
              </a:rPr>
              <a:t>Kärkihanke 1 eteneminen</a:t>
            </a:r>
            <a:endParaRPr lang="fi-FI" sz="4000" b="1" dirty="0">
              <a:solidFill>
                <a:prstClr val="white"/>
              </a:solidFill>
            </a:endParaRPr>
          </a:p>
        </p:txBody>
      </p:sp>
      <p:pic>
        <p:nvPicPr>
          <p:cNvPr id="88" name="Picture 2" descr="\\minedu.root\Verkko\Omat\metsate1\2013\kalvot\PIAAC\PISA kuvia, Jussi Aho\OKM-kalvokuvia\Oppilas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26" y="-111116"/>
            <a:ext cx="9328667" cy="69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iruutu 15"/>
          <p:cNvSpPr txBox="1"/>
          <p:nvPr/>
        </p:nvSpPr>
        <p:spPr>
          <a:xfrm>
            <a:off x="323528" y="357179"/>
            <a:ext cx="851863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spc="-150" dirty="0">
                <a:solidFill>
                  <a:prstClr val="white"/>
                </a:solidFill>
                <a:latin typeface="Arial Black"/>
                <a:cs typeface="Arial"/>
              </a:rPr>
              <a:t>Strategiset </a:t>
            </a:r>
            <a:r>
              <a:rPr lang="fi-FI" sz="4400" spc="-150" dirty="0" smtClean="0">
                <a:solidFill>
                  <a:prstClr val="white"/>
                </a:solidFill>
                <a:latin typeface="Arial Black"/>
                <a:cs typeface="Arial"/>
              </a:rPr>
              <a:t/>
            </a:r>
            <a:br>
              <a:rPr lang="fi-FI" sz="4400" spc="-150" dirty="0" smtClean="0">
                <a:solidFill>
                  <a:prstClr val="white"/>
                </a:solidFill>
                <a:latin typeface="Arial Black"/>
                <a:cs typeface="Arial"/>
              </a:rPr>
            </a:br>
            <a:r>
              <a:rPr lang="fi-FI" sz="4400" spc="-150" dirty="0" smtClean="0">
                <a:solidFill>
                  <a:prstClr val="white"/>
                </a:solidFill>
                <a:latin typeface="Arial Black"/>
                <a:cs typeface="Arial"/>
              </a:rPr>
              <a:t>linjaukset</a:t>
            </a:r>
            <a:endParaRPr lang="fi-FI" sz="4400" spc="-150" dirty="0">
              <a:solidFill>
                <a:prstClr val="white"/>
              </a:solidFill>
              <a:latin typeface="Arial Black"/>
              <a:cs typeface="Arial"/>
            </a:endParaRPr>
          </a:p>
          <a:p>
            <a:endParaRPr lang="fi-FI" sz="4000" b="1" dirty="0">
              <a:solidFill>
                <a:prstClr val="black"/>
              </a:solidFill>
            </a:endParaRPr>
          </a:p>
          <a:p>
            <a:endParaRPr lang="fi-FI" sz="4000" b="1" dirty="0" smtClean="0">
              <a:solidFill>
                <a:prstClr val="black"/>
              </a:solidFill>
            </a:endParaRPr>
          </a:p>
          <a:p>
            <a:r>
              <a:rPr lang="fi-FI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Osaaminen kokonaisuudeksi</a:t>
            </a:r>
            <a:endParaRPr lang="fi-FI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Opettajankoulutuksen </a:t>
            </a:r>
            <a:r>
              <a:rPr lang="fi-F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uranaikaista oppimista tukevat rakenteet </a:t>
            </a:r>
            <a:r>
              <a:rPr lang="fi-F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uudistetaan niin, että </a:t>
            </a:r>
            <a:r>
              <a:rPr lang="fi-F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koulutuksesta muodostuu tavoitteellinen kokonaisuus. </a:t>
            </a:r>
            <a:br>
              <a:rPr lang="fi-F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mmatillisen </a:t>
            </a: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osaamisen </a:t>
            </a:r>
            <a:r>
              <a:rPr lang="fi-FI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kehittymissuunnitelmat, jotka perustuvat osaamiskartoituksiin ja tavoitteisiin. 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25579" y="709357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Uudistetaan opettajankoulutuksen rakenteita, tavoitteita ja toimintatapoja</a:t>
            </a:r>
            <a:r>
              <a:rPr lang="fi-FI" u="sng" dirty="0">
                <a:solidFill>
                  <a:prstClr val="black"/>
                </a:solidFill>
              </a:rPr>
              <a:t> </a:t>
            </a:r>
            <a:r>
              <a:rPr lang="fi-FI" dirty="0">
                <a:solidFill>
                  <a:prstClr val="black"/>
                </a:solidFill>
              </a:rPr>
              <a:t>niin, että </a:t>
            </a:r>
            <a:r>
              <a:rPr lang="fi-FI" u="sng" dirty="0">
                <a:solidFill>
                  <a:prstClr val="black"/>
                </a:solidFill>
              </a:rPr>
              <a:t>opettajan ammatillista kehittymistä tukeva toiminta muodostavat kokonaisuuden, johon kuuluvat valinnat, perus-, </a:t>
            </a:r>
            <a:r>
              <a:rPr lang="fi-FI" u="sng" dirty="0" err="1">
                <a:solidFill>
                  <a:prstClr val="black"/>
                </a:solidFill>
              </a:rPr>
              <a:t>perehdyttämis</a:t>
            </a:r>
            <a:r>
              <a:rPr lang="fi-FI" u="sng" dirty="0">
                <a:solidFill>
                  <a:prstClr val="black"/>
                </a:solidFill>
              </a:rPr>
              <a:t>- ja ammatillinen kehittyminen.</a:t>
            </a:r>
            <a:endParaRPr lang="fi-FI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u="sng" dirty="0">
                <a:solidFill>
                  <a:prstClr val="black"/>
                </a:solidFill>
              </a:rPr>
              <a:t>Opetuksen järjestäjien, opettajankoulutusta järjestävien yksiköiden, opettajien ja johtajien osaamisen kehittämissuunnitelmat</a:t>
            </a:r>
            <a:r>
              <a:rPr lang="fi-FI" dirty="0">
                <a:solidFill>
                  <a:prstClr val="black"/>
                </a:solidFill>
              </a:rPr>
              <a:t>, jotka ovat tarvelähtöisiä, perustuvat visioon ja vuosittain päivitettäviin osaamiskartoituksiin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u="sng" dirty="0">
                <a:solidFill>
                  <a:prstClr val="black"/>
                </a:solidFill>
              </a:rPr>
              <a:t>Opettajankouluttajien pedagogisen osaamisen vahvistaminen </a:t>
            </a:r>
            <a:r>
              <a:rPr lang="fi-FI" dirty="0">
                <a:solidFill>
                  <a:prstClr val="black"/>
                </a:solidFill>
              </a:rPr>
              <a:t>(digitaalisuuden hyödyntäminen opetuksessa, ohjaus, monikulttuurisuus, erityisopetus)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u="sng" dirty="0">
                <a:solidFill>
                  <a:prstClr val="black"/>
                </a:solidFill>
              </a:rPr>
              <a:t>Kaikille opettajille kuuluvan pedagogisen osaamisen kuvaaminen</a:t>
            </a:r>
          </a:p>
        </p:txBody>
      </p:sp>
    </p:spTree>
    <p:extLst>
      <p:ext uri="{BB962C8B-B14F-4D97-AF65-F5344CB8AC3E}">
        <p14:creationId xmlns:p14="http://schemas.microsoft.com/office/powerpoint/2010/main" val="30324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1"/>
          <p:cNvSpPr txBox="1">
            <a:spLocks noChangeArrowheads="1"/>
          </p:cNvSpPr>
          <p:nvPr/>
        </p:nvSpPr>
        <p:spPr bwMode="auto">
          <a:xfrm>
            <a:off x="323528" y="353887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4000" b="1" dirty="0" smtClean="0">
                <a:solidFill>
                  <a:prstClr val="white"/>
                </a:solidFill>
              </a:rPr>
              <a:t>Kärkihanke 1 eteneminen</a:t>
            </a:r>
            <a:endParaRPr lang="fi-FI" sz="4000" b="1" dirty="0">
              <a:solidFill>
                <a:prstClr val="white"/>
              </a:solidFill>
            </a:endParaRPr>
          </a:p>
        </p:txBody>
      </p:sp>
      <p:pic>
        <p:nvPicPr>
          <p:cNvPr id="88" name="Picture 2" descr="\\minedu.root\Verkko\Omat\metsate1\2013\kalvot\PIAAC\PISA kuvia, Jussi Aho\OKM-kalvokuvia\Oppilas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26" y="-111116"/>
            <a:ext cx="9328667" cy="69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iruutu 15"/>
          <p:cNvSpPr txBox="1"/>
          <p:nvPr/>
        </p:nvSpPr>
        <p:spPr>
          <a:xfrm>
            <a:off x="645396" y="834258"/>
            <a:ext cx="849860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600" b="1" dirty="0" smtClean="0">
              <a:solidFill>
                <a:prstClr val="black"/>
              </a:solidFill>
            </a:endParaRPr>
          </a:p>
          <a:p>
            <a:endParaRPr lang="fi-FI" sz="3600" b="1" dirty="0" smtClean="0">
              <a:solidFill>
                <a:prstClr val="black"/>
              </a:solidFill>
            </a:endParaRPr>
          </a:p>
          <a:p>
            <a:endParaRPr lang="fi-FI" sz="4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Ennakoinnilla ja valinnoilla </a:t>
            </a:r>
            <a:br>
              <a:rPr lang="fi-FI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vetovoimaa</a:t>
            </a:r>
            <a:endParaRPr lang="fi-FI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Opiskelijavalinnoilla osaavat </a:t>
            </a:r>
            <a:r>
              <a:rPr lang="fi-F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tulevaisuuden opettajat. </a:t>
            </a:r>
            <a:r>
              <a:rPr lang="fi-F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Opettajankoulutuksen opinnot ja ammatillista kehittymistä tukeva toiminta innostavaksi ja ajankohtaiseksi. </a:t>
            </a:r>
          </a:p>
          <a:p>
            <a:pPr lvl="1"/>
            <a:endParaRPr lang="fi-FI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Valmius </a:t>
            </a: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pätevyys toimia opettajana erilaisissa toimintaympäristöissä</a:t>
            </a:r>
            <a:r>
              <a:rPr lang="fi-F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1"/>
          <p:cNvSpPr txBox="1">
            <a:spLocks noChangeArrowheads="1"/>
          </p:cNvSpPr>
          <p:nvPr/>
        </p:nvSpPr>
        <p:spPr bwMode="auto">
          <a:xfrm>
            <a:off x="323528" y="353887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4000" b="1" dirty="0" smtClean="0">
                <a:solidFill>
                  <a:prstClr val="white"/>
                </a:solidFill>
              </a:rPr>
              <a:t>Kärkihanke 1 eteneminen</a:t>
            </a:r>
            <a:endParaRPr lang="fi-FI" sz="4000" b="1" dirty="0">
              <a:solidFill>
                <a:prstClr val="white"/>
              </a:solidFill>
            </a:endParaRPr>
          </a:p>
        </p:txBody>
      </p:sp>
      <p:pic>
        <p:nvPicPr>
          <p:cNvPr id="88" name="Picture 2" descr="\\minedu.root\Verkko\Omat\metsate1\2013\kalvot\PIAAC\PISA kuvia, Jussi Aho\OKM-kalvokuvia\Oppilas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26" y="-29350"/>
            <a:ext cx="9328667" cy="69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iruutu 15"/>
          <p:cNvSpPr txBox="1"/>
          <p:nvPr/>
        </p:nvSpPr>
        <p:spPr>
          <a:xfrm>
            <a:off x="902195" y="527526"/>
            <a:ext cx="834704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600" b="1" dirty="0" smtClean="0">
              <a:solidFill>
                <a:prstClr val="black"/>
              </a:solidFill>
            </a:endParaRPr>
          </a:p>
          <a:p>
            <a:endParaRPr lang="fi-FI" sz="3600" b="1" dirty="0" smtClean="0">
              <a:solidFill>
                <a:prstClr val="black"/>
              </a:solidFill>
            </a:endParaRPr>
          </a:p>
          <a:p>
            <a:endParaRPr lang="fi-FI" sz="4000" b="1" dirty="0" smtClean="0">
              <a:solidFill>
                <a:prstClr val="black"/>
              </a:solidFill>
            </a:endParaRPr>
          </a:p>
          <a:p>
            <a:r>
              <a:rPr lang="fi-FI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i-FI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Opettajat uutta luoviksi</a:t>
            </a:r>
          </a:p>
          <a:p>
            <a:r>
              <a:rPr lang="fi-FI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osaajiksi ja oppijat keskiöön</a:t>
            </a:r>
            <a:endParaRPr lang="fi-FI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Opettajankouluttajat </a:t>
            </a:r>
            <a:r>
              <a:rPr lang="fi-F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kehittävät opettajan-koulutuksen ohjelmia, oppimisympäristöjä ja työtapoja. </a:t>
            </a:r>
          </a:p>
          <a:p>
            <a:pPr lvl="1"/>
            <a:r>
              <a:rPr lang="fi-FI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Opiskelijat </a:t>
            </a: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omaksuvat </a:t>
            </a:r>
            <a:r>
              <a:rPr lang="fi-FI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laaja-alaisen perusosaamisen, uutta luovaa asiantuntijuutta ja saavat </a:t>
            </a: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valmiuksia oman osaamisen ja oppilaitoksen jatkuvaan </a:t>
            </a:r>
            <a:r>
              <a:rPr lang="fi-FI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kehittämiseen. </a:t>
            </a:r>
            <a:br>
              <a:rPr lang="fi-FI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Oppijalähtöiset </a:t>
            </a:r>
            <a:r>
              <a:rPr lang="fi-FI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fi-F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yhteisölliset työtavat moninaisten </a:t>
            </a:r>
            <a:r>
              <a:rPr lang="fi-FI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oppijoiden</a:t>
            </a: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tarpeisiin.</a:t>
            </a:r>
            <a:endParaRPr lang="fi-FI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2400" dirty="0">
              <a:solidFill>
                <a:prstClr val="black"/>
              </a:solidFill>
            </a:endParaRP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1"/>
          <p:cNvSpPr txBox="1">
            <a:spLocks noChangeArrowheads="1"/>
          </p:cNvSpPr>
          <p:nvPr/>
        </p:nvSpPr>
        <p:spPr bwMode="auto">
          <a:xfrm>
            <a:off x="323528" y="353887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4000" b="1" dirty="0" smtClean="0">
                <a:solidFill>
                  <a:prstClr val="white"/>
                </a:solidFill>
              </a:rPr>
              <a:t>Kärkihanke 1 eteneminen</a:t>
            </a:r>
            <a:endParaRPr lang="fi-FI" sz="4000" b="1" dirty="0">
              <a:solidFill>
                <a:prstClr val="white"/>
              </a:solidFill>
            </a:endParaRPr>
          </a:p>
        </p:txBody>
      </p:sp>
      <p:pic>
        <p:nvPicPr>
          <p:cNvPr id="88" name="Picture 2" descr="\\minedu.root\Verkko\Omat\metsate1\2013\kalvot\PIAAC\PISA kuvia, Jussi Aho\OKM-kalvokuvia\Oppilas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26" y="-111116"/>
            <a:ext cx="9328667" cy="69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iruutu 15"/>
          <p:cNvSpPr txBox="1"/>
          <p:nvPr/>
        </p:nvSpPr>
        <p:spPr>
          <a:xfrm>
            <a:off x="425027" y="1502688"/>
            <a:ext cx="83197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600" b="1" dirty="0" smtClean="0">
              <a:solidFill>
                <a:prstClr val="black"/>
              </a:solidFill>
            </a:endParaRPr>
          </a:p>
          <a:p>
            <a:endParaRPr lang="fi-FI" sz="4000" b="1" dirty="0" smtClean="0">
              <a:solidFill>
                <a:prstClr val="black"/>
              </a:solidFill>
            </a:endParaRPr>
          </a:p>
          <a:p>
            <a:r>
              <a:rPr lang="fi-FI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Opettajankoulutus </a:t>
            </a:r>
            <a:br>
              <a:rPr lang="fi-FI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i-FI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vahvaksi </a:t>
            </a:r>
            <a:r>
              <a:rPr lang="fi-FI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yhteistyöllä</a:t>
            </a:r>
          </a:p>
          <a:p>
            <a:endParaRPr lang="fi-FI" sz="2400" b="1" dirty="0">
              <a:solidFill>
                <a:prstClr val="black"/>
              </a:solidFill>
            </a:endParaRPr>
          </a:p>
          <a:p>
            <a:pPr lvl="1"/>
            <a:r>
              <a:rPr lang="fi-F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Yhteisöllisyys ja verkostoituminen avain opettajankoulutuksen kehittämiseen ja uudistamiseen. </a:t>
            </a:r>
          </a:p>
          <a:p>
            <a:pPr lvl="1"/>
            <a:endParaRPr lang="fi-FI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Vertaistuki ja </a:t>
            </a:r>
            <a:r>
              <a:rPr lang="fi-FI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mentorointi</a:t>
            </a: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vauhdittamaan osaamista ja yhteistä tekemistä. 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1"/>
          <p:cNvSpPr txBox="1">
            <a:spLocks noChangeArrowheads="1"/>
          </p:cNvSpPr>
          <p:nvPr/>
        </p:nvSpPr>
        <p:spPr bwMode="auto">
          <a:xfrm>
            <a:off x="323528" y="353887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4000" b="1" dirty="0" smtClean="0">
                <a:solidFill>
                  <a:prstClr val="white"/>
                </a:solidFill>
              </a:rPr>
              <a:t>Kärkihanke 1 eteneminen</a:t>
            </a:r>
            <a:endParaRPr lang="fi-FI" sz="4000" b="1" dirty="0">
              <a:solidFill>
                <a:prstClr val="white"/>
              </a:solidFill>
            </a:endParaRPr>
          </a:p>
        </p:txBody>
      </p:sp>
      <p:pic>
        <p:nvPicPr>
          <p:cNvPr id="88" name="Picture 2" descr="\\minedu.root\Verkko\Omat\metsate1\2013\kalvot\PIAAC\PISA kuvia, Jussi Aho\OKM-kalvokuvia\Oppilas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26" y="-111116"/>
            <a:ext cx="9328667" cy="69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iruutu 15"/>
          <p:cNvSpPr txBox="1"/>
          <p:nvPr/>
        </p:nvSpPr>
        <p:spPr>
          <a:xfrm>
            <a:off x="929481" y="1126831"/>
            <a:ext cx="804709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600" b="1" dirty="0" smtClean="0">
              <a:solidFill>
                <a:prstClr val="black"/>
              </a:solidFill>
            </a:endParaRPr>
          </a:p>
          <a:p>
            <a:endParaRPr lang="fi-FI" sz="3600" b="1" dirty="0" smtClean="0">
              <a:solidFill>
                <a:prstClr val="black"/>
              </a:solidFill>
            </a:endParaRPr>
          </a:p>
          <a:p>
            <a:endParaRPr lang="fi-FI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Osaavalla johtamisella </a:t>
            </a:r>
            <a:r>
              <a:rPr lang="fi-FI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i-FI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oppilaitos </a:t>
            </a:r>
            <a:r>
              <a:rPr lang="fi-FI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oppivaksi ja </a:t>
            </a:r>
            <a:r>
              <a:rPr lang="fi-FI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kehittyväksi </a:t>
            </a:r>
            <a:r>
              <a:rPr lang="fi-FI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organisaatioksi</a:t>
            </a:r>
          </a:p>
          <a:p>
            <a:pPr lvl="1"/>
            <a:endParaRPr lang="fi-FI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Oppilaitosten pedagoginen johtaminen ja johtamisosaaminen vahvaksi. </a:t>
            </a:r>
            <a:r>
              <a:rPr lang="fi-F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Opetustyön </a:t>
            </a: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vetovoima säilyy ja opettajien </a:t>
            </a:r>
            <a:r>
              <a:rPr lang="fi-FI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työhyvinvointi</a:t>
            </a: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lisääntyy.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1"/>
          <p:cNvSpPr txBox="1">
            <a:spLocks noChangeArrowheads="1"/>
          </p:cNvSpPr>
          <p:nvPr/>
        </p:nvSpPr>
        <p:spPr bwMode="auto">
          <a:xfrm>
            <a:off x="323528" y="353887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4000" b="1" dirty="0" smtClean="0">
                <a:solidFill>
                  <a:prstClr val="white"/>
                </a:solidFill>
              </a:rPr>
              <a:t>Kärkihanke 1 eteneminen</a:t>
            </a:r>
            <a:endParaRPr lang="fi-FI" sz="4000" b="1" dirty="0">
              <a:solidFill>
                <a:prstClr val="white"/>
              </a:solidFill>
            </a:endParaRPr>
          </a:p>
        </p:txBody>
      </p:sp>
      <p:pic>
        <p:nvPicPr>
          <p:cNvPr id="88" name="Picture 2" descr="\\minedu.root\Verkko\Omat\metsate1\2013\kalvot\PIAAC\PISA kuvia, Jussi Aho\OKM-kalvokuvia\Oppilas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26" y="7270"/>
            <a:ext cx="9328667" cy="69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iruutu 15"/>
          <p:cNvSpPr txBox="1"/>
          <p:nvPr/>
        </p:nvSpPr>
        <p:spPr>
          <a:xfrm>
            <a:off x="806652" y="2277194"/>
            <a:ext cx="804709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600" b="1" dirty="0" smtClean="0">
              <a:solidFill>
                <a:prstClr val="black"/>
              </a:solidFill>
            </a:endParaRPr>
          </a:p>
          <a:p>
            <a:r>
              <a:rPr lang="fi-FI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Tutkimustieto käyttöön</a:t>
            </a:r>
          </a:p>
          <a:p>
            <a:endParaRPr lang="fi-FI" sz="2400" b="1" dirty="0">
              <a:solidFill>
                <a:prstClr val="black"/>
              </a:solidFill>
            </a:endParaRPr>
          </a:p>
          <a:p>
            <a:pPr lvl="1"/>
            <a:r>
              <a:rPr lang="fi-F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Opettajankoulutus perustuu vahvasti opetuksen, oppimisen, ja kasvatustieteen uusimpaan tutkimustietoon. </a:t>
            </a:r>
          </a:p>
          <a:p>
            <a:pPr lvl="1"/>
            <a:endParaRPr lang="fi-FI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Koulutetaan pedagogisesti taitavia, omaa työtään tutkivia ja kehittäviä opettajia, jotka soveltavat työssään ajankohtaista tieteellistä tutkimusta ja ovat mukana </a:t>
            </a:r>
            <a:r>
              <a:rPr lang="fi-FI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tutkimus- ja kehittämishankkeissa</a:t>
            </a: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sz="2400" b="1" dirty="0">
              <a:solidFill>
                <a:prstClr val="black"/>
              </a:solidFill>
            </a:endParaRPr>
          </a:p>
          <a:p>
            <a:endParaRPr lang="fi-FI" sz="2400" dirty="0">
              <a:solidFill>
                <a:prstClr val="black"/>
              </a:solidFill>
            </a:endParaRPr>
          </a:p>
          <a:p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sz="4000" dirty="0" smtClean="0"/>
              <a:t>Strategiasta käytäntöön!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fi-FI" sz="2800" dirty="0" smtClean="0"/>
              <a:t>Kehittämishankkeissa hyödynnetään opettajan-kouluttajien ja opettajien osaamista ja  kokemuksia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8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fi-FI" sz="2800" dirty="0" smtClean="0"/>
              <a:t>Kannustetaan olemassa olevien hyvin ratkaisujen paketointiin, </a:t>
            </a:r>
            <a:r>
              <a:rPr lang="fi-FI" sz="2800" dirty="0"/>
              <a:t>luovuuteen ja </a:t>
            </a:r>
            <a:r>
              <a:rPr lang="fi-FI" sz="2800" dirty="0" smtClean="0"/>
              <a:t>kokeiluihin ja levittämiseen</a:t>
            </a:r>
          </a:p>
          <a:p>
            <a:pPr>
              <a:spcBef>
                <a:spcPts val="0"/>
              </a:spcBef>
            </a:pPr>
            <a:endParaRPr lang="fi-FI" sz="2800" dirty="0"/>
          </a:p>
          <a:p>
            <a:pPr>
              <a:spcBef>
                <a:spcPts val="0"/>
              </a:spcBef>
            </a:pPr>
            <a:r>
              <a:rPr lang="fi-FI" sz="2800" dirty="0"/>
              <a:t>Hyödynnetään olemassa olevia verkostoja sekä </a:t>
            </a:r>
            <a:r>
              <a:rPr lang="fi-FI" sz="2800" dirty="0" smtClean="0"/>
              <a:t>vertaisoppimista</a:t>
            </a:r>
          </a:p>
          <a:p>
            <a:pPr marL="0" indent="0">
              <a:spcBef>
                <a:spcPts val="0"/>
              </a:spcBef>
              <a:buNone/>
            </a:pPr>
            <a:endParaRPr lang="fi-FI" sz="2800" dirty="0"/>
          </a:p>
          <a:p>
            <a:pPr>
              <a:spcBef>
                <a:spcPts val="0"/>
              </a:spcBef>
            </a:pPr>
            <a:r>
              <a:rPr lang="fi-FI" sz="2800" dirty="0"/>
              <a:t>Vauhditetaan digitaalisten välineiden ja </a:t>
            </a:r>
            <a:r>
              <a:rPr lang="fi-FI" sz="2800" dirty="0" smtClean="0"/>
              <a:t>ympäristöjen </a:t>
            </a:r>
            <a:r>
              <a:rPr lang="fi-FI" sz="2800" dirty="0"/>
              <a:t>pedagogisesti tarkoituksenmukaista </a:t>
            </a:r>
            <a:r>
              <a:rPr lang="fi-FI" sz="2800" dirty="0" smtClean="0"/>
              <a:t>käyttöä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2783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minedu.root\Verkko\Omat\metsate1\2013\kalvot\PIAAC\PISA kuvia, Jussi Aho\OKM-kalvokuvia\Pojat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8476" r="1129"/>
          <a:stretch/>
        </p:blipFill>
        <p:spPr bwMode="auto">
          <a:xfrm>
            <a:off x="-1" y="-1"/>
            <a:ext cx="9144001" cy="628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0279" y="182525"/>
            <a:ext cx="4955879" cy="1284768"/>
          </a:xfrm>
        </p:spPr>
        <p:txBody>
          <a:bodyPr>
            <a:noAutofit/>
          </a:bodyPr>
          <a:lstStyle/>
          <a:p>
            <a:pPr algn="l"/>
            <a:r>
              <a:rPr lang="fi-FI" sz="4000" dirty="0"/>
              <a:t>Opettajankoulutus-</a:t>
            </a:r>
            <a:br>
              <a:rPr lang="fi-FI" sz="4000" dirty="0"/>
            </a:br>
            <a:r>
              <a:rPr lang="fi-FI" sz="4000" dirty="0"/>
              <a:t>foorumin tehtävät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82219" y="1360967"/>
            <a:ext cx="7953707" cy="4957627"/>
          </a:xfrm>
        </p:spPr>
        <p:txBody>
          <a:bodyPr>
            <a:noAutofit/>
          </a:bodyPr>
          <a:lstStyle/>
          <a:p>
            <a:pPr marL="514350" lvl="0" indent="-514350" algn="l">
              <a:spcBef>
                <a:spcPts val="600"/>
              </a:spcBef>
              <a:buFont typeface="+mj-lt"/>
              <a:buAutoNum type="arabicPeriod"/>
            </a:pPr>
            <a:r>
              <a:rPr lang="fi-FI" sz="2000" b="1" dirty="0">
                <a:solidFill>
                  <a:prstClr val="black"/>
                </a:solidFill>
              </a:rPr>
              <a:t>Laaditaan opettajien perus-, </a:t>
            </a:r>
            <a:r>
              <a:rPr lang="fi-FI" sz="2000" b="1" dirty="0" smtClean="0">
                <a:solidFill>
                  <a:prstClr val="black"/>
                </a:solidFill>
              </a:rPr>
              <a:t/>
            </a:r>
            <a:br>
              <a:rPr lang="fi-FI" sz="2000" b="1" dirty="0" smtClean="0">
                <a:solidFill>
                  <a:prstClr val="black"/>
                </a:solidFill>
              </a:rPr>
            </a:br>
            <a:r>
              <a:rPr lang="fi-FI" sz="2000" b="1" dirty="0" smtClean="0">
                <a:solidFill>
                  <a:prstClr val="black"/>
                </a:solidFill>
              </a:rPr>
              <a:t>perehdyttämis- ja </a:t>
            </a:r>
            <a:br>
              <a:rPr lang="fi-FI" sz="2000" b="1" dirty="0" smtClean="0">
                <a:solidFill>
                  <a:prstClr val="black"/>
                </a:solidFill>
              </a:rPr>
            </a:br>
            <a:r>
              <a:rPr lang="fi-FI" sz="2000" b="1" dirty="0" smtClean="0">
                <a:solidFill>
                  <a:prstClr val="black"/>
                </a:solidFill>
              </a:rPr>
              <a:t>täydennyskoulutusohjelma </a:t>
            </a:r>
            <a:endParaRPr lang="fi-FI" sz="2000" b="1" dirty="0">
              <a:solidFill>
                <a:prstClr val="black"/>
              </a:solidFill>
            </a:endParaRPr>
          </a:p>
          <a:p>
            <a:pPr marL="1143000" lvl="2" indent="-228600" algn="l">
              <a:spcBef>
                <a:spcPts val="600"/>
              </a:spcBef>
              <a:buFont typeface="Arial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nykytila ja haasteet</a:t>
            </a:r>
          </a:p>
          <a:p>
            <a:pPr marL="1143000" lvl="2" indent="-228600" algn="l">
              <a:spcBef>
                <a:spcPts val="600"/>
              </a:spcBef>
              <a:buFont typeface="Arial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visio opettajankoulutukselle</a:t>
            </a:r>
          </a:p>
          <a:p>
            <a:pPr marL="1143000" lvl="2" indent="-228600" algn="l">
              <a:spcBef>
                <a:spcPts val="600"/>
              </a:spcBef>
              <a:buFont typeface="Arial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tavoitteet tulevaisuuden opettajuudelle</a:t>
            </a:r>
          </a:p>
          <a:p>
            <a:pPr marL="1143000" lvl="2" indent="-228600" algn="l">
              <a:spcBef>
                <a:spcPts val="600"/>
              </a:spcBef>
              <a:buFont typeface="Arial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kuusi strategista linjausta ja niihin liittyvät toimenpiteet </a:t>
            </a:r>
          </a:p>
          <a:p>
            <a:pPr marL="514350" lvl="0" indent="-514350" algn="l">
              <a:spcBef>
                <a:spcPts val="600"/>
              </a:spcBef>
              <a:buFont typeface="+mj-lt"/>
              <a:buAutoNum type="arabicPeriod"/>
            </a:pPr>
            <a:r>
              <a:rPr lang="fi-FI" sz="2000" b="1" dirty="0">
                <a:solidFill>
                  <a:prstClr val="black"/>
                </a:solidFill>
              </a:rPr>
              <a:t>Tuetaan paikallista visiointi- ja kehittämistyötä</a:t>
            </a:r>
          </a:p>
          <a:p>
            <a:pPr marL="514350" lvl="0" indent="-514350" algn="l">
              <a:spcBef>
                <a:spcPts val="600"/>
              </a:spcBef>
              <a:buFont typeface="+mj-lt"/>
              <a:buAutoNum type="arabicPeriod"/>
            </a:pPr>
            <a:r>
              <a:rPr lang="fi-FI" sz="2000" b="1" dirty="0">
                <a:solidFill>
                  <a:prstClr val="black"/>
                </a:solidFill>
              </a:rPr>
              <a:t>Käynnistetään ja tuetaan kehittämishankkeita</a:t>
            </a:r>
            <a:endParaRPr lang="fi-FI" sz="2000" dirty="0">
              <a:solidFill>
                <a:prstClr val="black"/>
              </a:solidFill>
            </a:endParaRPr>
          </a:p>
          <a:p>
            <a:pPr marL="1143000" lvl="2" indent="-228600" algn="l">
              <a:spcBef>
                <a:spcPts val="600"/>
              </a:spcBef>
              <a:buFont typeface="Arial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opettajien perus-, perehdyttämis- ja </a:t>
            </a:r>
            <a:r>
              <a:rPr lang="fi-FI" sz="1800" dirty="0" smtClean="0">
                <a:solidFill>
                  <a:prstClr val="black"/>
                </a:solidFill>
              </a:rPr>
              <a:t/>
            </a:r>
            <a:br>
              <a:rPr lang="fi-FI" sz="1800" dirty="0" smtClean="0">
                <a:solidFill>
                  <a:prstClr val="black"/>
                </a:solidFill>
              </a:rPr>
            </a:br>
            <a:r>
              <a:rPr lang="fi-FI" sz="1800" dirty="0" smtClean="0">
                <a:solidFill>
                  <a:prstClr val="black"/>
                </a:solidFill>
              </a:rPr>
              <a:t>täydennyskoulutuksen </a:t>
            </a:r>
            <a:r>
              <a:rPr lang="fi-FI" sz="1800" dirty="0">
                <a:solidFill>
                  <a:prstClr val="black"/>
                </a:solidFill>
              </a:rPr>
              <a:t>uudistaminen</a:t>
            </a:r>
          </a:p>
          <a:p>
            <a:pPr marL="1143000" lvl="2" indent="-228600" algn="l">
              <a:spcBef>
                <a:spcPts val="600"/>
              </a:spcBef>
              <a:buFont typeface="Arial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opetuksen järjestäjien, koulujen, johtajien, </a:t>
            </a:r>
            <a:r>
              <a:rPr lang="fi-FI" sz="1800" dirty="0" smtClean="0">
                <a:solidFill>
                  <a:prstClr val="black"/>
                </a:solidFill>
              </a:rPr>
              <a:t/>
            </a:r>
            <a:br>
              <a:rPr lang="fi-FI" sz="1800" dirty="0" smtClean="0">
                <a:solidFill>
                  <a:prstClr val="black"/>
                </a:solidFill>
              </a:rPr>
            </a:br>
            <a:r>
              <a:rPr lang="fi-FI" sz="1800" dirty="0" smtClean="0">
                <a:solidFill>
                  <a:prstClr val="black"/>
                </a:solidFill>
              </a:rPr>
              <a:t>opettajien </a:t>
            </a:r>
            <a:r>
              <a:rPr lang="fi-FI" sz="1800" dirty="0">
                <a:solidFill>
                  <a:prstClr val="black"/>
                </a:solidFill>
              </a:rPr>
              <a:t>ja verkostojen tarpeet huomioon</a:t>
            </a:r>
          </a:p>
          <a:p>
            <a:pPr marL="514350" lvl="0" indent="-514350" algn="l">
              <a:spcBef>
                <a:spcPts val="600"/>
              </a:spcBef>
              <a:buFont typeface="+mj-lt"/>
              <a:buAutoNum type="arabicPeriod"/>
            </a:pPr>
            <a:r>
              <a:rPr lang="fi-FI" sz="2000" b="1" dirty="0">
                <a:solidFill>
                  <a:prstClr val="black"/>
                </a:solidFill>
              </a:rPr>
              <a:t>Arvioidaan ohjelman toteutumista</a:t>
            </a:r>
          </a:p>
        </p:txBody>
      </p:sp>
      <p:sp>
        <p:nvSpPr>
          <p:cNvPr id="5" name="Rectangle 3"/>
          <p:cNvSpPr/>
          <p:nvPr/>
        </p:nvSpPr>
        <p:spPr>
          <a:xfrm rot="19868872">
            <a:off x="6210300" y="4379993"/>
            <a:ext cx="2593236" cy="1118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fi-FI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Opettajankoulutusfoorumin </a:t>
            </a:r>
            <a:r>
              <a:rPr lang="fi-FI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toimikausi </a:t>
            </a:r>
            <a:r>
              <a:rPr lang="fi-FI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ja kehittämisohjelman </a:t>
            </a:r>
            <a:r>
              <a:rPr lang="fi-FI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toteutus ja arviointi päättyvät joulukuussa 2018</a:t>
            </a:r>
          </a:p>
        </p:txBody>
      </p:sp>
    </p:spTree>
    <p:extLst>
      <p:ext uri="{BB962C8B-B14F-4D97-AF65-F5344CB8AC3E}">
        <p14:creationId xmlns:p14="http://schemas.microsoft.com/office/powerpoint/2010/main" val="21915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0281" y="0"/>
            <a:ext cx="8378019" cy="1183715"/>
          </a:xfrm>
        </p:spPr>
        <p:txBody>
          <a:bodyPr>
            <a:noAutofit/>
          </a:bodyPr>
          <a:lstStyle/>
          <a:p>
            <a:r>
              <a:rPr lang="fi-FI" sz="3200" dirty="0"/>
              <a:t> </a:t>
            </a: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/>
              <a:t>OPETTAJANKOULUTUKSEN </a:t>
            </a:r>
            <a:r>
              <a:rPr lang="fi-FI" sz="3200" dirty="0"/>
              <a:t>KEHITTÄMISOHJELMAN </a:t>
            </a:r>
            <a:r>
              <a:rPr lang="fi-FI" sz="3200" dirty="0" smtClean="0"/>
              <a:t>TOIMEENPANO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0161" y="1141855"/>
            <a:ext cx="8787639" cy="586632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i-FI" dirty="0" smtClean="0"/>
          </a:p>
          <a:p>
            <a:pPr>
              <a:spcAft>
                <a:spcPts val="600"/>
              </a:spcAft>
            </a:pPr>
            <a:r>
              <a:rPr lang="fi-FI" sz="3800" dirty="0" smtClean="0"/>
              <a:t>Erityisavustus </a:t>
            </a:r>
            <a:r>
              <a:rPr lang="fi-FI" sz="3800" dirty="0"/>
              <a:t>haettavaksi  niille yliopistoille ja ammattikorkeakouluille, jotka antavat </a:t>
            </a:r>
            <a:r>
              <a:rPr lang="fi-FI" sz="3800" dirty="0" smtClean="0"/>
              <a:t>opettajankoulutusta kehittämisohjelman 1) keskeisten </a:t>
            </a:r>
            <a:r>
              <a:rPr lang="fi-FI" sz="3800" dirty="0"/>
              <a:t>linjausten </a:t>
            </a:r>
            <a:r>
              <a:rPr lang="fi-FI" sz="3800" dirty="0" smtClean="0"/>
              <a:t>toteutukseen ja 2) kehittämispilotteihin</a:t>
            </a:r>
            <a:endParaRPr lang="fi-FI" sz="3800" dirty="0"/>
          </a:p>
          <a:p>
            <a:pPr lvl="0">
              <a:spcAft>
                <a:spcPts val="600"/>
              </a:spcAft>
            </a:pPr>
            <a:r>
              <a:rPr lang="fi-FI" sz="3800" dirty="0" smtClean="0"/>
              <a:t>Hanke </a:t>
            </a:r>
            <a:r>
              <a:rPr lang="fi-FI" sz="3800" dirty="0"/>
              <a:t>voi olla </a:t>
            </a:r>
            <a:r>
              <a:rPr lang="fi-FI" sz="3800" dirty="0" smtClean="0"/>
              <a:t>korkeakoulujen </a:t>
            </a:r>
            <a:r>
              <a:rPr lang="fi-FI" sz="3800" dirty="0"/>
              <a:t>yhteistyössä toteuttama, </a:t>
            </a:r>
            <a:r>
              <a:rPr lang="fi-FI" sz="3800" dirty="0" smtClean="0"/>
              <a:t/>
            </a:r>
            <a:br>
              <a:rPr lang="fi-FI" sz="3800" dirty="0" smtClean="0"/>
            </a:br>
            <a:r>
              <a:rPr lang="fi-FI" sz="3800" dirty="0" smtClean="0"/>
              <a:t>alueellinen </a:t>
            </a:r>
            <a:r>
              <a:rPr lang="fi-FI" sz="3800" dirty="0"/>
              <a:t>tai valtakunnallinen </a:t>
            </a:r>
          </a:p>
          <a:p>
            <a:pPr lvl="0">
              <a:spcAft>
                <a:spcPts val="600"/>
              </a:spcAft>
            </a:pPr>
            <a:r>
              <a:rPr lang="fi-FI" sz="3800" dirty="0" smtClean="0"/>
              <a:t>Yhteistyö </a:t>
            </a:r>
            <a:r>
              <a:rPr lang="fi-FI" sz="3800" dirty="0"/>
              <a:t>keskeisten sidosryhmien, </a:t>
            </a:r>
            <a:r>
              <a:rPr lang="fi-FI" sz="3800" dirty="0" smtClean="0"/>
              <a:t>kuntien</a:t>
            </a:r>
            <a:r>
              <a:rPr lang="fi-FI" sz="3800" dirty="0"/>
              <a:t>, oppilaitosten, </a:t>
            </a:r>
            <a:r>
              <a:rPr lang="fi-FI" sz="3800" dirty="0" smtClean="0"/>
              <a:t/>
            </a:r>
            <a:br>
              <a:rPr lang="fi-FI" sz="3800" dirty="0" smtClean="0"/>
            </a:br>
            <a:r>
              <a:rPr lang="fi-FI" sz="3800" dirty="0" smtClean="0"/>
              <a:t>kolmannen </a:t>
            </a:r>
            <a:r>
              <a:rPr lang="fi-FI" sz="3800" dirty="0"/>
              <a:t>sektorin, yritysten ja muun työelämän kanssa</a:t>
            </a:r>
          </a:p>
          <a:p>
            <a:pPr lvl="0">
              <a:spcAft>
                <a:spcPts val="600"/>
              </a:spcAft>
            </a:pPr>
            <a:r>
              <a:rPr lang="fi-FI" sz="3800" dirty="0"/>
              <a:t>Yhteistyö kotimaisten ja kansainvälisten </a:t>
            </a:r>
            <a:r>
              <a:rPr lang="fi-FI" sz="3800" dirty="0" smtClean="0"/>
              <a:t>asiantuntijaverkostojen </a:t>
            </a:r>
            <a:r>
              <a:rPr lang="fi-FI" sz="3800" dirty="0"/>
              <a:t>kanssa</a:t>
            </a:r>
          </a:p>
          <a:p>
            <a:pPr lvl="0">
              <a:spcAft>
                <a:spcPts val="600"/>
              </a:spcAft>
            </a:pPr>
            <a:r>
              <a:rPr lang="fi-FI" sz="3800" dirty="0"/>
              <a:t>Suunnitelmallisuus, </a:t>
            </a:r>
            <a:r>
              <a:rPr lang="fi-FI" sz="3800" dirty="0" smtClean="0"/>
              <a:t>tutkimusperustaisuus, kokeilut ja  </a:t>
            </a:r>
            <a:br>
              <a:rPr lang="fi-FI" sz="3800" dirty="0" smtClean="0"/>
            </a:br>
            <a:r>
              <a:rPr lang="fi-FI" sz="3800" dirty="0" smtClean="0"/>
              <a:t>hankkeen </a:t>
            </a:r>
            <a:r>
              <a:rPr lang="fi-FI" sz="3800" dirty="0"/>
              <a:t>tulosten </a:t>
            </a:r>
            <a:r>
              <a:rPr lang="fi-FI" sz="3800" dirty="0" smtClean="0"/>
              <a:t>levittäminen ja juurruttaminen</a:t>
            </a:r>
            <a:endParaRPr lang="fi-FI" sz="3800" dirty="0"/>
          </a:p>
          <a:p>
            <a:pPr lvl="0">
              <a:spcAft>
                <a:spcPts val="600"/>
              </a:spcAft>
            </a:pPr>
            <a:r>
              <a:rPr lang="fi-FI" sz="3800" dirty="0"/>
              <a:t>Opiskelijoilla aktiivinen rooli osana </a:t>
            </a:r>
            <a:r>
              <a:rPr lang="fi-FI" sz="3800" dirty="0" smtClean="0"/>
              <a:t>hanketta</a:t>
            </a:r>
          </a:p>
          <a:p>
            <a:pPr lvl="0">
              <a:spcAft>
                <a:spcPts val="600"/>
              </a:spcAft>
            </a:pPr>
            <a:r>
              <a:rPr lang="fi-FI" sz="3800" dirty="0" smtClean="0"/>
              <a:t>Haku auki joulukuussa 2016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fi-FI" sz="3800" dirty="0"/>
              <a:t>	</a:t>
            </a:r>
            <a:r>
              <a:rPr lang="fi-FI" sz="3400" dirty="0" smtClean="0"/>
              <a:t>Kehittämisohjelma ja materiaalit osoitteessa:</a:t>
            </a:r>
            <a:r>
              <a:rPr lang="fi-FI" sz="3400" b="1" dirty="0" smtClean="0">
                <a:solidFill>
                  <a:srgbClr val="00B0F0"/>
                </a:solidFill>
              </a:rPr>
              <a:t/>
            </a:r>
            <a:br>
              <a:rPr lang="fi-FI" sz="3400" b="1" dirty="0" smtClean="0">
                <a:solidFill>
                  <a:srgbClr val="00B0F0"/>
                </a:solidFill>
              </a:rPr>
            </a:br>
            <a:r>
              <a:rPr lang="fi-FI" sz="3400" b="1" dirty="0" smtClean="0">
                <a:solidFill>
                  <a:srgbClr val="00B0F0"/>
                </a:solidFill>
              </a:rPr>
              <a:t>	</a:t>
            </a:r>
            <a:r>
              <a:rPr lang="fi-FI" sz="2900" u="sng" dirty="0" smtClean="0">
                <a:solidFill>
                  <a:srgbClr val="00B0F0"/>
                </a:solidFill>
              </a:rPr>
              <a:t>http</a:t>
            </a:r>
            <a:r>
              <a:rPr lang="fi-FI" sz="2900" u="sng" dirty="0">
                <a:solidFill>
                  <a:srgbClr val="00B0F0"/>
                </a:solidFill>
              </a:rPr>
              <a:t>://</a:t>
            </a:r>
            <a:r>
              <a:rPr lang="fi-FI" sz="2900" u="sng" dirty="0" smtClean="0">
                <a:solidFill>
                  <a:srgbClr val="00B0F0"/>
                </a:solidFill>
              </a:rPr>
              <a:t>okm.fi/osaaminenjakoulutus/peruskouluuudistus/opettajankoulutusfoorumi/index.html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fi-FI" sz="3800" u="sng" dirty="0" smtClean="0">
                <a:solidFill>
                  <a:srgbClr val="0070C0"/>
                </a:solidFill>
              </a:rPr>
              <a:t>l</a:t>
            </a:r>
            <a:endParaRPr lang="fi-FI" sz="3800" u="sng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i-FI" dirty="0"/>
          </a:p>
          <a:p>
            <a:pPr lvl="0">
              <a:spcAft>
                <a:spcPts val="600"/>
              </a:spcAft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0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\\minedu.root\Verkko\Omat\metsate1\2013\kalvot\PIAAC\PISA kuvia, Jussi Aho\OKM-kalvokuvia\Oppilas-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" b="8707"/>
          <a:stretch/>
        </p:blipFill>
        <p:spPr bwMode="auto">
          <a:xfrm>
            <a:off x="-73128" y="-81664"/>
            <a:ext cx="9217128" cy="630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TextBox 19"/>
          <p:cNvSpPr txBox="1">
            <a:spLocks noChangeArrowheads="1"/>
          </p:cNvSpPr>
          <p:nvPr/>
        </p:nvSpPr>
        <p:spPr bwMode="auto">
          <a:xfrm>
            <a:off x="8779060" y="3184470"/>
            <a:ext cx="470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8DE13C">
                    <a:lumMod val="50000"/>
                  </a:srgbClr>
                </a:solidFill>
              </a:rPr>
              <a:t>kk</a:t>
            </a:r>
          </a:p>
        </p:txBody>
      </p:sp>
      <p:sp>
        <p:nvSpPr>
          <p:cNvPr id="11281" name="TextBox 21"/>
          <p:cNvSpPr txBox="1">
            <a:spLocks noChangeArrowheads="1"/>
          </p:cNvSpPr>
          <p:nvPr/>
        </p:nvSpPr>
        <p:spPr bwMode="auto">
          <a:xfrm>
            <a:off x="33347" y="0"/>
            <a:ext cx="49282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36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Peruskoulun </a:t>
            </a:r>
            <a:br>
              <a:rPr lang="fi-FI" sz="36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fi-FI" sz="36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uudistamisen </a:t>
            </a:r>
            <a:br>
              <a:rPr lang="fi-FI" sz="36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fi-FI" sz="36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kärkihanke etenee</a:t>
            </a:r>
            <a:endParaRPr lang="fi-FI" sz="36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TextBox 19"/>
          <p:cNvSpPr txBox="1">
            <a:spLocks noChangeArrowheads="1"/>
          </p:cNvSpPr>
          <p:nvPr/>
        </p:nvSpPr>
        <p:spPr bwMode="auto">
          <a:xfrm>
            <a:off x="8762852" y="4698819"/>
            <a:ext cx="486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8DE13C">
                    <a:lumMod val="50000"/>
                  </a:srgbClr>
                </a:solidFill>
              </a:rPr>
              <a:t>kk</a:t>
            </a:r>
          </a:p>
        </p:txBody>
      </p:sp>
      <p:grpSp>
        <p:nvGrpSpPr>
          <p:cNvPr id="17" name="Ryhmä 16"/>
          <p:cNvGrpSpPr/>
          <p:nvPr/>
        </p:nvGrpSpPr>
        <p:grpSpPr>
          <a:xfrm>
            <a:off x="33346" y="4698819"/>
            <a:ext cx="8729506" cy="1572532"/>
            <a:chOff x="-6880" y="4801811"/>
            <a:chExt cx="8729506" cy="1572532"/>
          </a:xfrm>
        </p:grpSpPr>
        <p:sp>
          <p:nvSpPr>
            <p:cNvPr id="11282" name="TextBox 22"/>
            <p:cNvSpPr txBox="1">
              <a:spLocks noChangeArrowheads="1"/>
            </p:cNvSpPr>
            <p:nvPr/>
          </p:nvSpPr>
          <p:spPr bwMode="auto">
            <a:xfrm>
              <a:off x="-6880" y="5125247"/>
              <a:ext cx="8572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sz="1400" dirty="0" smtClean="0">
                  <a:solidFill>
                    <a:prstClr val="black"/>
                  </a:solidFill>
                </a:rPr>
                <a:t>2017</a:t>
              </a:r>
              <a:endParaRPr lang="fi-FI" sz="1400" dirty="0">
                <a:solidFill>
                  <a:prstClr val="black"/>
                </a:solidFill>
              </a:endParaRPr>
            </a:p>
          </p:txBody>
        </p:sp>
        <p:sp>
          <p:nvSpPr>
            <p:cNvPr id="36" name="TextBox 26"/>
            <p:cNvSpPr txBox="1">
              <a:spLocks noChangeArrowheads="1"/>
            </p:cNvSpPr>
            <p:nvPr/>
          </p:nvSpPr>
          <p:spPr bwMode="auto">
            <a:xfrm>
              <a:off x="2257058" y="6097344"/>
              <a:ext cx="2283888" cy="276999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sz="1200" dirty="0" smtClean="0">
                  <a:solidFill>
                    <a:prstClr val="black"/>
                  </a:solidFill>
                </a:rPr>
                <a:t>Väliarviointi</a:t>
              </a:r>
              <a:endParaRPr lang="fi-FI" sz="1200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Ryhmä 2"/>
            <p:cNvGrpSpPr/>
            <p:nvPr/>
          </p:nvGrpSpPr>
          <p:grpSpPr>
            <a:xfrm>
              <a:off x="185051" y="4801811"/>
              <a:ext cx="8537575" cy="369332"/>
              <a:chOff x="350489" y="4801810"/>
              <a:chExt cx="9249040" cy="369332"/>
            </a:xfrm>
          </p:grpSpPr>
          <p:sp>
            <p:nvSpPr>
              <p:cNvPr id="37" name="TextBox 3"/>
              <p:cNvSpPr txBox="1"/>
              <p:nvPr/>
            </p:nvSpPr>
            <p:spPr>
              <a:xfrm>
                <a:off x="350489" y="4801810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prstClr val="black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1</a:t>
                </a:r>
              </a:p>
            </p:txBody>
          </p:sp>
          <p:sp>
            <p:nvSpPr>
              <p:cNvPr id="38" name="TextBox 4"/>
              <p:cNvSpPr txBox="1"/>
              <p:nvPr/>
            </p:nvSpPr>
            <p:spPr>
              <a:xfrm>
                <a:off x="1124396" y="4801810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prstClr val="black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2</a:t>
                </a:r>
              </a:p>
            </p:txBody>
          </p:sp>
          <p:sp>
            <p:nvSpPr>
              <p:cNvPr id="39" name="TextBox 5"/>
              <p:cNvSpPr txBox="1"/>
              <p:nvPr/>
            </p:nvSpPr>
            <p:spPr>
              <a:xfrm>
                <a:off x="8818744" y="4801810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prstClr val="black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12</a:t>
                </a:r>
              </a:p>
            </p:txBody>
          </p:sp>
          <p:sp>
            <p:nvSpPr>
              <p:cNvPr id="40" name="TextBox 6"/>
              <p:cNvSpPr txBox="1"/>
              <p:nvPr/>
            </p:nvSpPr>
            <p:spPr>
              <a:xfrm>
                <a:off x="8082673" y="4801810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prstClr val="black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11</a:t>
                </a:r>
              </a:p>
            </p:txBody>
          </p:sp>
          <p:sp>
            <p:nvSpPr>
              <p:cNvPr id="41" name="TextBox 7"/>
              <p:cNvSpPr txBox="1"/>
              <p:nvPr/>
            </p:nvSpPr>
            <p:spPr>
              <a:xfrm>
                <a:off x="7308767" y="4801810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prstClr val="black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10</a:t>
                </a:r>
              </a:p>
            </p:txBody>
          </p:sp>
          <p:sp>
            <p:nvSpPr>
              <p:cNvPr id="42" name="TextBox 8"/>
              <p:cNvSpPr txBox="1"/>
              <p:nvPr/>
            </p:nvSpPr>
            <p:spPr>
              <a:xfrm>
                <a:off x="6534860" y="4801810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prstClr val="black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9</a:t>
                </a:r>
              </a:p>
            </p:txBody>
          </p:sp>
          <p:sp>
            <p:nvSpPr>
              <p:cNvPr id="43" name="TextBox 9"/>
              <p:cNvSpPr txBox="1"/>
              <p:nvPr/>
            </p:nvSpPr>
            <p:spPr>
              <a:xfrm>
                <a:off x="5760954" y="4801810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prstClr val="black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8</a:t>
                </a:r>
              </a:p>
            </p:txBody>
          </p:sp>
          <p:sp>
            <p:nvSpPr>
              <p:cNvPr id="44" name="TextBox 10"/>
              <p:cNvSpPr txBox="1"/>
              <p:nvPr/>
            </p:nvSpPr>
            <p:spPr>
              <a:xfrm>
                <a:off x="4987048" y="4801810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prstClr val="black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7</a:t>
                </a:r>
              </a:p>
            </p:txBody>
          </p:sp>
          <p:sp>
            <p:nvSpPr>
              <p:cNvPr id="45" name="TextBox 11"/>
              <p:cNvSpPr txBox="1"/>
              <p:nvPr/>
            </p:nvSpPr>
            <p:spPr>
              <a:xfrm>
                <a:off x="4220022" y="4801810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prstClr val="black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6</a:t>
                </a:r>
              </a:p>
            </p:txBody>
          </p:sp>
          <p:sp>
            <p:nvSpPr>
              <p:cNvPr id="46" name="TextBox 12"/>
              <p:cNvSpPr txBox="1"/>
              <p:nvPr/>
            </p:nvSpPr>
            <p:spPr>
              <a:xfrm>
                <a:off x="3446114" y="4801810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prstClr val="black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5</a:t>
                </a:r>
              </a:p>
            </p:txBody>
          </p:sp>
          <p:sp>
            <p:nvSpPr>
              <p:cNvPr id="47" name="TextBox 13"/>
              <p:cNvSpPr txBox="1"/>
              <p:nvPr/>
            </p:nvSpPr>
            <p:spPr>
              <a:xfrm>
                <a:off x="2672208" y="4801810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prstClr val="black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4</a:t>
                </a:r>
              </a:p>
            </p:txBody>
          </p:sp>
          <p:sp>
            <p:nvSpPr>
              <p:cNvPr id="48" name="TextBox 14"/>
              <p:cNvSpPr txBox="1"/>
              <p:nvPr/>
            </p:nvSpPr>
            <p:spPr>
              <a:xfrm>
                <a:off x="1898302" y="4801810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prstClr val="black"/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3</a:t>
                </a:r>
              </a:p>
            </p:txBody>
          </p:sp>
        </p:grpSp>
        <p:sp>
          <p:nvSpPr>
            <p:cNvPr id="54" name="TextBox 35"/>
            <p:cNvSpPr txBox="1">
              <a:spLocks noChangeArrowheads="1"/>
            </p:cNvSpPr>
            <p:nvPr/>
          </p:nvSpPr>
          <p:spPr bwMode="auto">
            <a:xfrm>
              <a:off x="464710" y="5268395"/>
              <a:ext cx="5320371" cy="276999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sz="1200" dirty="0" smtClean="0">
                  <a:solidFill>
                    <a:prstClr val="black"/>
                  </a:solidFill>
                </a:rPr>
                <a:t>Kokeilu-, kehittämis- ja innovaatiotoimintaa sekä </a:t>
              </a:r>
              <a:r>
                <a:rPr lang="fi-FI" sz="1200" dirty="0">
                  <a:solidFill>
                    <a:prstClr val="black"/>
                  </a:solidFill>
                </a:rPr>
                <a:t>Opetushallituksen Kokeilukeskus</a:t>
              </a:r>
            </a:p>
          </p:txBody>
        </p:sp>
        <p:sp>
          <p:nvSpPr>
            <p:cNvPr id="66" name="TextBox 35"/>
            <p:cNvSpPr txBox="1">
              <a:spLocks noChangeArrowheads="1"/>
            </p:cNvSpPr>
            <p:nvPr/>
          </p:nvSpPr>
          <p:spPr bwMode="auto">
            <a:xfrm>
              <a:off x="602531" y="5565069"/>
              <a:ext cx="4537029" cy="276999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i-FI" sz="1200" dirty="0" smtClean="0">
                  <a:solidFill>
                    <a:prstClr val="black"/>
                  </a:solidFill>
                </a:rPr>
                <a:t>Opettajankoulutuksen kehittämisohjelman toimeenpanoa</a:t>
              </a:r>
              <a:endParaRPr lang="fi-FI" sz="1200" dirty="0">
                <a:solidFill>
                  <a:prstClr val="black"/>
                </a:solidFill>
              </a:endParaRPr>
            </a:p>
          </p:txBody>
        </p:sp>
        <p:sp>
          <p:nvSpPr>
            <p:cNvPr id="74" name="TextBox 35"/>
            <p:cNvSpPr txBox="1">
              <a:spLocks noChangeArrowheads="1"/>
            </p:cNvSpPr>
            <p:nvPr/>
          </p:nvSpPr>
          <p:spPr bwMode="auto">
            <a:xfrm>
              <a:off x="351569" y="5866512"/>
              <a:ext cx="1688194" cy="461665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i-FI" sz="1200" dirty="0" smtClean="0">
                  <a:solidFill>
                    <a:prstClr val="black"/>
                  </a:solidFill>
                </a:rPr>
                <a:t>Opettajankoulutuksen konferenssi 9.2.</a:t>
              </a:r>
              <a:endParaRPr lang="fi-FI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63469" y="1989990"/>
            <a:ext cx="8851505" cy="2590245"/>
            <a:chOff x="53944" y="1793810"/>
            <a:chExt cx="8851505" cy="2590245"/>
          </a:xfrm>
        </p:grpSpPr>
        <p:grpSp>
          <p:nvGrpSpPr>
            <p:cNvPr id="2" name="Ryhmä 1"/>
            <p:cNvGrpSpPr/>
            <p:nvPr/>
          </p:nvGrpSpPr>
          <p:grpSpPr>
            <a:xfrm>
              <a:off x="251521" y="2983324"/>
              <a:ext cx="8537574" cy="369332"/>
              <a:chOff x="309563" y="3286125"/>
              <a:chExt cx="9249039" cy="36933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09563" y="3286125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srgbClr val="8DE13C">
                        <a:lumMod val="50000"/>
                      </a:srgbClr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1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083470" y="3286125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srgbClr val="8DE13C">
                        <a:lumMod val="50000"/>
                      </a:srgbClr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2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777817" y="3286125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srgbClr val="8DE13C">
                        <a:lumMod val="50000"/>
                      </a:srgbClr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12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041747" y="3286125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srgbClr val="8DE13C">
                        <a:lumMod val="50000"/>
                      </a:srgbClr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11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267840" y="3286125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srgbClr val="8DE13C">
                        <a:lumMod val="50000"/>
                      </a:srgbClr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10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93934" y="3286125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srgbClr val="8DE13C">
                        <a:lumMod val="50000"/>
                      </a:srgbClr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9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720028" y="3286125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srgbClr val="8DE13C">
                        <a:lumMod val="50000"/>
                      </a:srgbClr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8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946122" y="3286125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srgbClr val="8DE13C">
                        <a:lumMod val="50000"/>
                      </a:srgbClr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7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79094" y="3286125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srgbClr val="8DE13C">
                        <a:lumMod val="50000"/>
                      </a:srgbClr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6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405188" y="3286125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srgbClr val="8DE13C">
                        <a:lumMod val="50000"/>
                      </a:srgbClr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5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31282" y="3286125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srgbClr val="8DE13C">
                        <a:lumMod val="50000"/>
                      </a:srgbClr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4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57376" y="3286125"/>
                <a:ext cx="780785" cy="3693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i-FI" dirty="0">
                    <a:solidFill>
                      <a:srgbClr val="8DE13C">
                        <a:lumMod val="50000"/>
                      </a:srgbClr>
                    </a:solidFill>
                    <a:latin typeface="Arial" pitchFamily="-123" charset="0"/>
                    <a:ea typeface="ＭＳ Ｐゴシック" pitchFamily="-123" charset="-128"/>
                    <a:cs typeface="ＭＳ Ｐゴシック" pitchFamily="-123" charset="-128"/>
                  </a:rPr>
                  <a:t>3</a:t>
                </a:r>
              </a:p>
            </p:txBody>
          </p:sp>
        </p:grpSp>
        <p:sp>
          <p:nvSpPr>
            <p:cNvPr id="11293" name="TextBox 32"/>
            <p:cNvSpPr txBox="1">
              <a:spLocks noChangeArrowheads="1"/>
            </p:cNvSpPr>
            <p:nvPr/>
          </p:nvSpPr>
          <p:spPr bwMode="auto">
            <a:xfrm>
              <a:off x="3266753" y="2670974"/>
              <a:ext cx="2789588" cy="276999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sz="1200" dirty="0" smtClean="0">
                  <a:solidFill>
                    <a:prstClr val="black"/>
                  </a:solidFill>
                </a:rPr>
                <a:t>Opettajankoulutuksen verkkoaivoriihi</a:t>
              </a:r>
              <a:endParaRPr lang="fi-FI" sz="1200" dirty="0">
                <a:solidFill>
                  <a:prstClr val="black"/>
                </a:solidFill>
              </a:endParaRPr>
            </a:p>
          </p:txBody>
        </p:sp>
        <p:sp>
          <p:nvSpPr>
            <p:cNvPr id="35" name="TextBox 35"/>
            <p:cNvSpPr txBox="1">
              <a:spLocks noChangeArrowheads="1"/>
            </p:cNvSpPr>
            <p:nvPr/>
          </p:nvSpPr>
          <p:spPr bwMode="auto">
            <a:xfrm>
              <a:off x="6320533" y="1793810"/>
              <a:ext cx="964889" cy="1015663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i-FI" sz="1200" dirty="0" smtClean="0">
                  <a:solidFill>
                    <a:prstClr val="black"/>
                  </a:solidFill>
                </a:rPr>
                <a:t>Opettajan-koulutuksen kehittämis-ohjelman julkistus</a:t>
              </a:r>
              <a:endParaRPr lang="fi-FI" sz="1200" dirty="0">
                <a:solidFill>
                  <a:prstClr val="black"/>
                </a:solidFill>
              </a:endParaRPr>
            </a:p>
          </p:txBody>
        </p:sp>
        <p:sp>
          <p:nvSpPr>
            <p:cNvPr id="49" name="TextBox 22"/>
            <p:cNvSpPr txBox="1">
              <a:spLocks noChangeArrowheads="1"/>
            </p:cNvSpPr>
            <p:nvPr/>
          </p:nvSpPr>
          <p:spPr bwMode="auto">
            <a:xfrm>
              <a:off x="53944" y="3352655"/>
              <a:ext cx="656651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sz="1400" dirty="0" smtClean="0">
                  <a:solidFill>
                    <a:prstClr val="black"/>
                  </a:solidFill>
                </a:rPr>
                <a:t>2016</a:t>
              </a:r>
              <a:endParaRPr lang="fi-FI" sz="1400" dirty="0">
                <a:solidFill>
                  <a:prstClr val="black"/>
                </a:solidFill>
              </a:endParaRPr>
            </a:p>
          </p:txBody>
        </p:sp>
        <p:sp>
          <p:nvSpPr>
            <p:cNvPr id="50" name="TextBox 35"/>
            <p:cNvSpPr txBox="1">
              <a:spLocks noChangeArrowheads="1"/>
            </p:cNvSpPr>
            <p:nvPr/>
          </p:nvSpPr>
          <p:spPr bwMode="auto">
            <a:xfrm>
              <a:off x="8247260" y="2472750"/>
              <a:ext cx="658189" cy="41549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i-FI" sz="1050" dirty="0" smtClean="0">
                  <a:solidFill>
                    <a:prstClr val="black"/>
                  </a:solidFill>
                </a:rPr>
                <a:t>PISA-</a:t>
              </a:r>
            </a:p>
            <a:p>
              <a:pPr algn="ctr"/>
              <a:r>
                <a:rPr lang="fi-FI" sz="1050" dirty="0" smtClean="0">
                  <a:solidFill>
                    <a:prstClr val="black"/>
                  </a:solidFill>
                </a:rPr>
                <a:t>julkistus</a:t>
              </a:r>
              <a:endParaRPr lang="fi-FI" sz="1050" dirty="0">
                <a:solidFill>
                  <a:prstClr val="black"/>
                </a:solidFill>
              </a:endParaRPr>
            </a:p>
          </p:txBody>
        </p:sp>
        <p:sp>
          <p:nvSpPr>
            <p:cNvPr id="65" name="TextBox 35"/>
            <p:cNvSpPr txBox="1">
              <a:spLocks noChangeArrowheads="1"/>
            </p:cNvSpPr>
            <p:nvPr/>
          </p:nvSpPr>
          <p:spPr bwMode="auto">
            <a:xfrm>
              <a:off x="435133" y="2354395"/>
              <a:ext cx="2755742" cy="276999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sz="1200" dirty="0" smtClean="0">
                  <a:solidFill>
                    <a:prstClr val="black"/>
                  </a:solidFill>
                </a:rPr>
                <a:t>Johtoryhmä nimitetään</a:t>
              </a:r>
              <a:endParaRPr lang="fi-FI" sz="1200" dirty="0">
                <a:solidFill>
                  <a:prstClr val="black"/>
                </a:solidFill>
              </a:endParaRPr>
            </a:p>
          </p:txBody>
        </p:sp>
        <p:sp>
          <p:nvSpPr>
            <p:cNvPr id="68" name="TextBox 35"/>
            <p:cNvSpPr txBox="1">
              <a:spLocks noChangeArrowheads="1"/>
            </p:cNvSpPr>
            <p:nvPr/>
          </p:nvSpPr>
          <p:spPr bwMode="auto">
            <a:xfrm>
              <a:off x="7341891" y="2241916"/>
              <a:ext cx="867736" cy="646331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sz="1200" dirty="0" smtClean="0">
                  <a:solidFill>
                    <a:prstClr val="black"/>
                  </a:solidFill>
                </a:rPr>
                <a:t>Peruskoulufoorumi käynnistyy</a:t>
              </a:r>
              <a:endParaRPr lang="fi-FI" sz="1200" dirty="0">
                <a:solidFill>
                  <a:prstClr val="black"/>
                </a:solidFill>
              </a:endParaRPr>
            </a:p>
          </p:txBody>
        </p:sp>
        <p:sp>
          <p:nvSpPr>
            <p:cNvPr id="70" name="TextBox 35"/>
            <p:cNvSpPr txBox="1">
              <a:spLocks noChangeArrowheads="1"/>
            </p:cNvSpPr>
            <p:nvPr/>
          </p:nvSpPr>
          <p:spPr bwMode="auto">
            <a:xfrm>
              <a:off x="5919618" y="3922390"/>
              <a:ext cx="2404910" cy="461665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sz="1200" dirty="0" smtClean="0">
                  <a:solidFill>
                    <a:prstClr val="black"/>
                  </a:solidFill>
                </a:rPr>
                <a:t>Avustukset haettavissa Opetushallituksesta</a:t>
              </a:r>
              <a:endParaRPr lang="fi-FI" sz="1200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26"/>
            <p:cNvSpPr txBox="1">
              <a:spLocks noChangeArrowheads="1"/>
            </p:cNvSpPr>
            <p:nvPr/>
          </p:nvSpPr>
          <p:spPr bwMode="auto">
            <a:xfrm>
              <a:off x="5231675" y="3387134"/>
              <a:ext cx="1998262" cy="461665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sz="1200" dirty="0" smtClean="0">
                  <a:solidFill>
                    <a:prstClr val="black"/>
                  </a:solidFill>
                </a:rPr>
                <a:t>Hyvät oppimisen ympäristöt -työryhmä käynnistyy</a:t>
              </a:r>
              <a:endParaRPr lang="fi-FI" sz="1200" dirty="0">
                <a:solidFill>
                  <a:prstClr val="black"/>
                </a:solidFill>
              </a:endParaRPr>
            </a:p>
          </p:txBody>
        </p:sp>
        <p:sp>
          <p:nvSpPr>
            <p:cNvPr id="51" name="TextBox 35"/>
            <p:cNvSpPr txBox="1">
              <a:spLocks noChangeArrowheads="1"/>
            </p:cNvSpPr>
            <p:nvPr/>
          </p:nvSpPr>
          <p:spPr bwMode="auto">
            <a:xfrm>
              <a:off x="435133" y="2659195"/>
              <a:ext cx="2755742" cy="276999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sz="1200" dirty="0" smtClean="0">
                  <a:solidFill>
                    <a:prstClr val="black"/>
                  </a:solidFill>
                </a:rPr>
                <a:t>Opettajankoulutusfoorumi aloittaa</a:t>
              </a:r>
              <a:endParaRPr lang="fi-FI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TextBox 35"/>
          <p:cNvSpPr txBox="1">
            <a:spLocks noChangeArrowheads="1"/>
          </p:cNvSpPr>
          <p:nvPr/>
        </p:nvSpPr>
        <p:spPr bwMode="auto">
          <a:xfrm>
            <a:off x="2713403" y="4170870"/>
            <a:ext cx="1224249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5.-7.4 ITK Hämeenlinnassa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55" name="TextBox 35"/>
          <p:cNvSpPr txBox="1">
            <a:spLocks noChangeArrowheads="1"/>
          </p:cNvSpPr>
          <p:nvPr/>
        </p:nvSpPr>
        <p:spPr bwMode="auto">
          <a:xfrm>
            <a:off x="1278130" y="4160738"/>
            <a:ext cx="1345081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27.-28.1. </a:t>
            </a:r>
            <a:br>
              <a:rPr lang="fi-FI" sz="1200" dirty="0" smtClean="0">
                <a:solidFill>
                  <a:prstClr val="black"/>
                </a:solidFill>
              </a:rPr>
            </a:br>
            <a:r>
              <a:rPr lang="fi-FI" sz="1200" dirty="0" err="1" smtClean="0">
                <a:solidFill>
                  <a:prstClr val="black"/>
                </a:solidFill>
              </a:rPr>
              <a:t>Educa</a:t>
            </a:r>
            <a:r>
              <a:rPr lang="fi-FI" sz="1200" dirty="0" smtClean="0">
                <a:solidFill>
                  <a:prstClr val="black"/>
                </a:solidFill>
              </a:rPr>
              <a:t> 2017 </a:t>
            </a:r>
            <a:r>
              <a:rPr lang="fi-FI" sz="1200" dirty="0" err="1" smtClean="0">
                <a:solidFill>
                  <a:prstClr val="black"/>
                </a:solidFill>
              </a:rPr>
              <a:t>Hgissä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56" name="TextBox 35"/>
          <p:cNvSpPr txBox="1">
            <a:spLocks noChangeArrowheads="1"/>
          </p:cNvSpPr>
          <p:nvPr/>
        </p:nvSpPr>
        <p:spPr bwMode="auto">
          <a:xfrm>
            <a:off x="1335281" y="3678794"/>
            <a:ext cx="1493301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3.-4.</a:t>
            </a:r>
            <a:r>
              <a:rPr lang="fi-FI" sz="1200" dirty="0">
                <a:solidFill>
                  <a:prstClr val="black"/>
                </a:solidFill>
              </a:rPr>
              <a:t>2</a:t>
            </a:r>
            <a:r>
              <a:rPr lang="fi-FI" sz="1200" dirty="0" smtClean="0">
                <a:solidFill>
                  <a:prstClr val="black"/>
                </a:solidFill>
              </a:rPr>
              <a:t>. </a:t>
            </a:r>
            <a:br>
              <a:rPr lang="fi-FI" sz="1200" dirty="0" smtClean="0">
                <a:solidFill>
                  <a:prstClr val="black"/>
                </a:solidFill>
              </a:rPr>
            </a:br>
            <a:r>
              <a:rPr lang="fi-FI" sz="1200" dirty="0" err="1" smtClean="0">
                <a:solidFill>
                  <a:prstClr val="black"/>
                </a:solidFill>
              </a:rPr>
              <a:t>OPI-päivät</a:t>
            </a:r>
            <a:r>
              <a:rPr lang="fi-FI" sz="1200" dirty="0" smtClean="0">
                <a:solidFill>
                  <a:prstClr val="black"/>
                </a:solidFill>
              </a:rPr>
              <a:t> Oulussa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57" name="TextBox 35"/>
          <p:cNvSpPr txBox="1">
            <a:spLocks noChangeArrowheads="1"/>
          </p:cNvSpPr>
          <p:nvPr/>
        </p:nvSpPr>
        <p:spPr bwMode="auto">
          <a:xfrm>
            <a:off x="68951" y="3998813"/>
            <a:ext cx="1172423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18.1. Maailman suurin vanhempainilta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7617448" y="1960432"/>
            <a:ext cx="1308490" cy="430887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r>
              <a:rPr lang="fi-FI" sz="1100" dirty="0" err="1" smtClean="0"/>
              <a:t>Opettajankoulutuk-sen</a:t>
            </a:r>
            <a:r>
              <a:rPr lang="fi-FI" sz="1100" dirty="0" smtClean="0"/>
              <a:t> erityisavustus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4488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157557"/>
            <a:ext cx="9361856" cy="1183715"/>
          </a:xfrm>
        </p:spPr>
        <p:txBody>
          <a:bodyPr>
            <a:noAutofit/>
          </a:bodyPr>
          <a:lstStyle/>
          <a:p>
            <a:r>
              <a:rPr lang="fi-FI" sz="3600" dirty="0" smtClean="0"/>
              <a:t>EDUCA2017</a:t>
            </a:r>
            <a:br>
              <a:rPr lang="fi-FI" sz="3600" dirty="0" smtClean="0"/>
            </a:br>
            <a:r>
              <a:rPr lang="fi-FI" sz="3600" dirty="0"/>
              <a:t>Y</a:t>
            </a:r>
            <a:r>
              <a:rPr lang="fi-FI" sz="3600" dirty="0" smtClean="0"/>
              <a:t>hdessä </a:t>
            </a:r>
            <a:r>
              <a:rPr lang="fi-FI" sz="3600" dirty="0"/>
              <a:t>opettajankoulutusta kehittämään!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smtClean="0"/>
              <a:t>Millaista </a:t>
            </a:r>
            <a:r>
              <a:rPr lang="fi-FI" dirty="0"/>
              <a:t>uutta luovaa osaamista opettajat tarvitsevat tulevaisuudessa? Miten suomalainen opettajankoulutus  säilyy vetovoimaisena ja kansainvälisesti arvostettuna? Tule mukaan keskustelemaan opettajien osaamisen ja opettajankoulutuksen kehittämisestä.  Mukana ajankohtaisia asiantuntijoita, innostavia opettajia ja opettajankouluttajia.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Puheenjohtaja: professori Jari Lavonen, Helsingin yliopisto,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Panelistit: Pääjohtaja Olli-Pekka Heinonen, OPH, </a:t>
            </a:r>
            <a:r>
              <a:rPr lang="fi-FI" dirty="0" smtClean="0"/>
              <a:t>rehtori </a:t>
            </a:r>
            <a:r>
              <a:rPr lang="fi-FI" dirty="0"/>
              <a:t>Pertti Parpala, </a:t>
            </a:r>
            <a:r>
              <a:rPr lang="fi-FI" dirty="0" err="1"/>
              <a:t>Ritaharjun</a:t>
            </a:r>
            <a:r>
              <a:rPr lang="fi-FI" dirty="0"/>
              <a:t> koulu, Oulu, </a:t>
            </a:r>
            <a:r>
              <a:rPr lang="fi-FI" dirty="0" smtClean="0"/>
              <a:t>johtaja </a:t>
            </a:r>
            <a:r>
              <a:rPr lang="fi-FI" dirty="0"/>
              <a:t>Liisa </a:t>
            </a:r>
            <a:r>
              <a:rPr lang="fi-FI" dirty="0" err="1"/>
              <a:t>Ruotsalainen-Tenhunen</a:t>
            </a:r>
            <a:r>
              <a:rPr lang="fi-FI" dirty="0"/>
              <a:t>, Taloudellinen </a:t>
            </a:r>
            <a:r>
              <a:rPr lang="fi-FI" dirty="0" smtClean="0"/>
              <a:t>tiedotustoimisto, </a:t>
            </a:r>
            <a:r>
              <a:rPr lang="fi-FI" dirty="0"/>
              <a:t>Senior </a:t>
            </a:r>
            <a:r>
              <a:rPr lang="fi-FI" dirty="0" err="1"/>
              <a:t>Lecturer</a:t>
            </a:r>
            <a:r>
              <a:rPr lang="fi-FI" dirty="0"/>
              <a:t> Sanna Ruhalahti, Hämeen </a:t>
            </a:r>
            <a:r>
              <a:rPr lang="fi-FI" dirty="0" smtClean="0"/>
              <a:t>ammattikorkeakoulu, omakielinen </a:t>
            </a:r>
            <a:r>
              <a:rPr lang="fi-FI" dirty="0"/>
              <a:t>opettaja ja kääntäjä Samran Khezri, Turun Normaalikoulu ja Puropellon koulu, </a:t>
            </a:r>
            <a:r>
              <a:rPr lang="fi-FI" dirty="0" smtClean="0"/>
              <a:t>Turku</a:t>
            </a:r>
          </a:p>
          <a:p>
            <a:endParaRPr lang="fi-FI" dirty="0"/>
          </a:p>
          <a:p>
            <a:r>
              <a:rPr lang="fi-FI" dirty="0"/>
              <a:t>Järjestäjä: OKM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95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Kansainvälistyvä </a:t>
            </a:r>
            <a:r>
              <a:rPr lang="fi-FI" b="1" dirty="0" smtClean="0"/>
              <a:t>opettajankoulutus 9.2.2017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2220" y="1762125"/>
            <a:ext cx="8180756" cy="436775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3100" dirty="0"/>
              <a:t>K</a:t>
            </a:r>
            <a:r>
              <a:rPr lang="fi-FI" sz="3100" dirty="0" smtClean="0"/>
              <a:t>onferenssi </a:t>
            </a:r>
            <a:r>
              <a:rPr lang="fi-FI" sz="3100" dirty="0"/>
              <a:t>on osa Opettajankoulutusfoorumin toimintaa ja opettajankoulutuksen kehittämisohjelman </a:t>
            </a:r>
            <a:r>
              <a:rPr lang="fi-FI" sz="3100" dirty="0" smtClean="0"/>
              <a:t>toimeenpanoa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3100" dirty="0" smtClean="0"/>
              <a:t>Konferenssi </a:t>
            </a:r>
            <a:r>
              <a:rPr lang="fi-FI" sz="3100" dirty="0"/>
              <a:t>järjestetään 30:nnen Ainedidaktiikan Symposiumin </a:t>
            </a:r>
            <a:r>
              <a:rPr lang="fi-FI" sz="3100" dirty="0" smtClean="0"/>
              <a:t>yhteydessä</a:t>
            </a:r>
            <a:endParaRPr lang="fi-FI" sz="31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3100" dirty="0"/>
              <a:t>Konferenssissa esitellään kansainvälistä opettaja- ja opettajankoulutustutkimusta kiinnostavista </a:t>
            </a:r>
            <a:r>
              <a:rPr lang="fi-FI" sz="3100" dirty="0" smtClean="0"/>
              <a:t>näkökulmista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3100" dirty="0" smtClean="0"/>
              <a:t>Alan </a:t>
            </a:r>
            <a:r>
              <a:rPr lang="fi-FI" sz="3100" dirty="0"/>
              <a:t>asiantuntijat kohtaavat ja keskustelevat opettajankoulutuksen ja opettajien osaamisen kehittämisen ajankohtaisista tutkimusteemoista. </a:t>
            </a:r>
            <a:endParaRPr lang="fi-FI" sz="31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3100" dirty="0" smtClean="0"/>
              <a:t>Teemoihin </a:t>
            </a:r>
            <a:r>
              <a:rPr lang="fi-FI" sz="3100" dirty="0"/>
              <a:t>pureudutaan ajatuksia herättävien </a:t>
            </a:r>
            <a:r>
              <a:rPr lang="fi-FI" sz="3100" dirty="0" err="1"/>
              <a:t>keynote-puheenvuorojen</a:t>
            </a:r>
            <a:r>
              <a:rPr lang="fi-FI" sz="3100" dirty="0"/>
              <a:t> ja innostavien paneelikeskustelujen </a:t>
            </a:r>
            <a:r>
              <a:rPr lang="fi-FI" sz="3100" dirty="0" smtClean="0"/>
              <a:t>kautta</a:t>
            </a:r>
            <a:endParaRPr lang="fi-FI" sz="31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8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KANSAINVÄLISTYVÄ OPETTAJANKOULUTUS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2219" y="1419225"/>
            <a:ext cx="8378019" cy="4367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dirty="0" smtClean="0"/>
              <a:t>10.00-10.15      </a:t>
            </a:r>
            <a:r>
              <a:rPr lang="fi-FI" sz="1600" i="1" dirty="0"/>
              <a:t>Seminaarin avaus</a:t>
            </a:r>
          </a:p>
          <a:p>
            <a:pPr marL="0" indent="0">
              <a:buNone/>
            </a:pPr>
            <a:r>
              <a:rPr lang="fi-FI" sz="1600" dirty="0"/>
              <a:t>                         </a:t>
            </a:r>
            <a:r>
              <a:rPr lang="fi-FI" sz="1600" dirty="0" smtClean="0"/>
              <a:t>Puheenjohtaja </a:t>
            </a:r>
            <a:r>
              <a:rPr lang="fi-FI" sz="1600" dirty="0"/>
              <a:t>Jari </a:t>
            </a:r>
            <a:r>
              <a:rPr lang="fi-FI" sz="1600" dirty="0" smtClean="0"/>
              <a:t>Lavonen</a:t>
            </a:r>
            <a:endParaRPr lang="fi-FI" sz="1600" dirty="0"/>
          </a:p>
          <a:p>
            <a:pPr marL="0" indent="0">
              <a:buNone/>
            </a:pPr>
            <a:r>
              <a:rPr lang="fi-FI" sz="1600" dirty="0"/>
              <a:t>10.15-10.45      </a:t>
            </a:r>
            <a:r>
              <a:rPr lang="fi-FI" sz="1600" i="1" dirty="0"/>
              <a:t>Kansainvälisyys tukemassa opettajankoulutuksen kehittymistä</a:t>
            </a:r>
          </a:p>
          <a:p>
            <a:pPr marL="0" indent="0">
              <a:buNone/>
            </a:pPr>
            <a:r>
              <a:rPr lang="fi-FI" sz="1600" dirty="0"/>
              <a:t>                         Opetus- ja kulttuuriministeri Sanni </a:t>
            </a:r>
            <a:r>
              <a:rPr lang="fi-FI" sz="1600" dirty="0" smtClean="0"/>
              <a:t>Grahn-Laasonen</a:t>
            </a:r>
            <a:endParaRPr lang="fi-FI" sz="1600" dirty="0"/>
          </a:p>
          <a:p>
            <a:pPr marL="0" indent="0">
              <a:buNone/>
            </a:pPr>
            <a:r>
              <a:rPr lang="fi-FI" sz="1600" dirty="0"/>
              <a:t>10.45-11.30      </a:t>
            </a:r>
            <a:r>
              <a:rPr lang="fi-FI" sz="1600" i="1" dirty="0" smtClean="0"/>
              <a:t>Kansainvälisen opettajankoulutus ja opettajatutkimuksen </a:t>
            </a:r>
            <a:r>
              <a:rPr lang="fi-FI" sz="1600" i="1" dirty="0"/>
              <a:t>antia</a:t>
            </a:r>
          </a:p>
          <a:p>
            <a:pPr marL="0" indent="0">
              <a:buNone/>
            </a:pPr>
            <a:r>
              <a:rPr lang="fi-FI" sz="1600" dirty="0"/>
              <a:t>                         </a:t>
            </a:r>
            <a:r>
              <a:rPr lang="fi-FI" sz="1600" dirty="0" smtClean="0"/>
              <a:t>Professori </a:t>
            </a:r>
            <a:r>
              <a:rPr lang="fi-FI" sz="1600" dirty="0"/>
              <a:t>Jukka </a:t>
            </a:r>
            <a:r>
              <a:rPr lang="fi-FI" sz="1600" dirty="0" smtClean="0"/>
              <a:t>Husu</a:t>
            </a:r>
            <a:endParaRPr lang="fi-FI" sz="1600" dirty="0"/>
          </a:p>
          <a:p>
            <a:pPr marL="0" indent="0">
              <a:buNone/>
            </a:pPr>
            <a:r>
              <a:rPr lang="fi-FI" sz="1600" dirty="0"/>
              <a:t>11.30-12.30     </a:t>
            </a:r>
            <a:r>
              <a:rPr lang="fi-FI" sz="1600" dirty="0" smtClean="0"/>
              <a:t> Lounastauko</a:t>
            </a:r>
            <a:endParaRPr lang="fi-FI" sz="1600" dirty="0"/>
          </a:p>
          <a:p>
            <a:pPr marL="0" indent="0">
              <a:buNone/>
            </a:pPr>
            <a:r>
              <a:rPr lang="fi-FI" sz="1600" dirty="0"/>
              <a:t>12.30-13.15     </a:t>
            </a:r>
            <a:r>
              <a:rPr lang="fi-FI" sz="1600" i="1" dirty="0"/>
              <a:t>Varhaiskasvatuksen kehityssuuntia</a:t>
            </a:r>
          </a:p>
          <a:p>
            <a:pPr marL="0" indent="0">
              <a:buNone/>
            </a:pPr>
            <a:r>
              <a:rPr lang="fi-FI" sz="1600" dirty="0"/>
              <a:t>                        </a:t>
            </a:r>
            <a:r>
              <a:rPr lang="fi-FI" sz="1600" dirty="0" smtClean="0"/>
              <a:t>Professori </a:t>
            </a:r>
            <a:r>
              <a:rPr lang="fi-FI" sz="1600" dirty="0"/>
              <a:t>Kirsti </a:t>
            </a:r>
            <a:r>
              <a:rPr lang="fi-FI" sz="1600" dirty="0" smtClean="0"/>
              <a:t>Karila</a:t>
            </a:r>
          </a:p>
          <a:p>
            <a:pPr marL="0" indent="0">
              <a:buNone/>
            </a:pPr>
            <a:r>
              <a:rPr lang="fi-FI" sz="1600" dirty="0" smtClean="0"/>
              <a:t>13.15-14.30     </a:t>
            </a:r>
            <a:r>
              <a:rPr lang="fi-FI" sz="1600" i="1" dirty="0"/>
              <a:t>Teemakohtaiset </a:t>
            </a:r>
            <a:r>
              <a:rPr lang="fi-FI" sz="1600" i="1" dirty="0" smtClean="0"/>
              <a:t>seminaarit</a:t>
            </a:r>
            <a:endParaRPr lang="fi-FI" sz="1600" i="1" dirty="0"/>
          </a:p>
          <a:p>
            <a:pPr marL="0" indent="0">
              <a:buNone/>
            </a:pPr>
            <a:r>
              <a:rPr lang="fi-FI" sz="1600" dirty="0"/>
              <a:t>14.30-15.00     </a:t>
            </a:r>
            <a:r>
              <a:rPr lang="fi-FI" sz="1600" dirty="0" smtClean="0"/>
              <a:t>Kahvitauko</a:t>
            </a:r>
            <a:endParaRPr lang="fi-FI" sz="1600" dirty="0"/>
          </a:p>
          <a:p>
            <a:pPr marL="0" indent="0">
              <a:buNone/>
            </a:pPr>
            <a:r>
              <a:rPr lang="fi-FI" sz="1600" dirty="0"/>
              <a:t>15.00-16.15    </a:t>
            </a:r>
            <a:r>
              <a:rPr lang="fi-FI" sz="1600" dirty="0" smtClean="0"/>
              <a:t> Miten </a:t>
            </a:r>
            <a:r>
              <a:rPr lang="fi-FI" sz="1600" dirty="0"/>
              <a:t>opettajan ammatillisen osaamisen kehittymistä tuetaan?</a:t>
            </a:r>
          </a:p>
          <a:p>
            <a:pPr marL="0" indent="0">
              <a:buNone/>
            </a:pPr>
            <a:r>
              <a:rPr lang="fi-FI" sz="1600" dirty="0"/>
              <a:t>                        </a:t>
            </a:r>
            <a:r>
              <a:rPr lang="fi-FI" sz="1600" dirty="0" smtClean="0"/>
              <a:t>Paneelissa opettajien</a:t>
            </a:r>
            <a:r>
              <a:rPr lang="fi-FI" sz="1600" dirty="0"/>
              <a:t>, opetuksen järjestäjien, </a:t>
            </a:r>
            <a:r>
              <a:rPr lang="fi-FI" sz="1600" dirty="0" smtClean="0"/>
              <a:t>täydennyskoulutuksen, 			                Osaava-verkoston </a:t>
            </a:r>
            <a:r>
              <a:rPr lang="fi-FI" sz="1600" dirty="0"/>
              <a:t>sekä  täydennyskoulutustutkijoiden edustajat</a:t>
            </a:r>
          </a:p>
          <a:p>
            <a:pPr marL="0" indent="0">
              <a:buNone/>
            </a:pPr>
            <a:r>
              <a:rPr lang="fi-FI" sz="1600" dirty="0"/>
              <a:t>16.15-16.30     </a:t>
            </a:r>
            <a:r>
              <a:rPr lang="fi-FI" sz="1600" dirty="0" smtClean="0"/>
              <a:t>Seminaarin </a:t>
            </a:r>
            <a:r>
              <a:rPr lang="fi-FI" sz="1600" dirty="0"/>
              <a:t>päätös</a:t>
            </a:r>
          </a:p>
          <a:p>
            <a:pPr marL="0" indent="0">
              <a:buNone/>
            </a:pPr>
            <a:r>
              <a:rPr lang="fi-FI" sz="1600" dirty="0" smtClean="0"/>
              <a:t>18.00               Yliopiston </a:t>
            </a:r>
            <a:r>
              <a:rPr lang="fi-FI" sz="1600" dirty="0"/>
              <a:t>vastaanotto</a:t>
            </a:r>
          </a:p>
        </p:txBody>
      </p:sp>
    </p:spTree>
    <p:extLst>
      <p:ext uri="{BB962C8B-B14F-4D97-AF65-F5344CB8AC3E}">
        <p14:creationId xmlns:p14="http://schemas.microsoft.com/office/powerpoint/2010/main" val="35879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72008"/>
            <a:ext cx="3856686" cy="7029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pic>
        <p:nvPicPr>
          <p:cNvPr id="189442" name="Picture 5" descr="self-este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53" y="850900"/>
            <a:ext cx="5377466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2916238" y="0"/>
            <a:ext cx="6317914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2916238" y="0"/>
            <a:ext cx="35877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283335" y="360608"/>
            <a:ext cx="3551017" cy="757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i-FI" sz="5400" dirty="0" smtClean="0">
                <a:latin typeface="Mistral" charset="0"/>
                <a:cs typeface="ＭＳ Ｐゴシック" charset="0"/>
              </a:rPr>
              <a:t>Tulevaisuuden</a:t>
            </a:r>
            <a:br>
              <a:rPr lang="fi-FI" sz="5400" dirty="0" smtClean="0">
                <a:latin typeface="Mistral" charset="0"/>
                <a:cs typeface="ＭＳ Ｐゴシック" charset="0"/>
              </a:rPr>
            </a:br>
            <a:r>
              <a:rPr lang="fi-FI" sz="5400" smtClean="0">
                <a:latin typeface="Mistral" charset="0"/>
                <a:cs typeface="ＭＳ Ｐゴシック" charset="0"/>
              </a:rPr>
              <a:t>oppimisympä-ristöt</a:t>
            </a:r>
            <a:r>
              <a:rPr lang="fi-FI" sz="5400" dirty="0" smtClean="0">
                <a:latin typeface="Mistral" charset="0"/>
                <a:cs typeface="ＭＳ Ｐゴシック" charset="0"/>
              </a:rPr>
              <a:t> luodaan yhdessä!</a:t>
            </a:r>
          </a:p>
          <a:p>
            <a:pPr algn="ctr" eaLnBrk="0" hangingPunct="0"/>
            <a:r>
              <a:rPr lang="fi-FI" sz="5400" dirty="0" smtClean="0">
                <a:latin typeface="Mistral" charset="0"/>
                <a:cs typeface="ＭＳ Ｐゴシック" charset="0"/>
              </a:rPr>
              <a:t>Tärkeintä on, millaisina näemme itsemme!</a:t>
            </a:r>
            <a:endParaRPr lang="fi-FI" sz="5400" dirty="0">
              <a:latin typeface="Mistral" charset="0"/>
              <a:cs typeface="ＭＳ Ｐゴシック" charset="0"/>
            </a:endParaRPr>
          </a:p>
          <a:p>
            <a:pPr algn="ctr" eaLnBrk="0" hangingPunct="0"/>
            <a:endParaRPr lang="fi-FI" sz="5400" dirty="0">
              <a:latin typeface="Mistr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altLang="fi-FI" smtClean="0">
              <a:latin typeface="Arial" charset="0"/>
            </a:endParaRPr>
          </a:p>
        </p:txBody>
      </p:sp>
      <p:sp>
        <p:nvSpPr>
          <p:cNvPr id="18435" name="Dian numeron paikkamerkki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8542BA1-D325-4760-B28A-DD0EF610F72D}" type="slidenum">
              <a:rPr lang="fi-FI" altLang="fi-FI" sz="1400"/>
              <a:pPr eaLnBrk="1" hangingPunct="1"/>
              <a:t>3</a:t>
            </a:fld>
            <a:endParaRPr lang="fi-FI" altLang="fi-FI" sz="1400"/>
          </a:p>
        </p:txBody>
      </p:sp>
      <p:pic>
        <p:nvPicPr>
          <p:cNvPr id="18436" name="374cf9bc-4e69-44ba-bf9e-790791f84e2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95" y="0"/>
            <a:ext cx="994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 bwMode="auto">
          <a:xfrm>
            <a:off x="5091505" y="764704"/>
            <a:ext cx="3933913" cy="3528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6" name="Kaaviokuva 5"/>
          <p:cNvGraphicFramePr/>
          <p:nvPr>
            <p:extLst>
              <p:ext uri="{D42A27DB-BD31-4B8C-83A1-F6EECF244321}">
                <p14:modId xmlns:p14="http://schemas.microsoft.com/office/powerpoint/2010/main" val="888185276"/>
              </p:ext>
            </p:extLst>
          </p:nvPr>
        </p:nvGraphicFramePr>
        <p:xfrm>
          <a:off x="1624085" y="376686"/>
          <a:ext cx="8139710" cy="6324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45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inedu.root\Verkko\Omat\parkkni1\KH 1 - Uusi pedagogiikka ja digitaaliset opppimisympäristöt\Opettajankoulutusfoorumi\okf-strategiaprosessi-070920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14312"/>
            <a:ext cx="80391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1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itä 28"/>
          <p:cNvGrpSpPr/>
          <p:nvPr/>
        </p:nvGrpSpPr>
        <p:grpSpPr>
          <a:xfrm>
            <a:off x="467544" y="1700337"/>
            <a:ext cx="4032448" cy="3888903"/>
            <a:chOff x="560512" y="1268760"/>
            <a:chExt cx="2801515" cy="4070779"/>
          </a:xfrm>
        </p:grpSpPr>
        <p:sp>
          <p:nvSpPr>
            <p:cNvPr id="14" name="Suorakulmio 13"/>
            <p:cNvSpPr/>
            <p:nvPr/>
          </p:nvSpPr>
          <p:spPr>
            <a:xfrm>
              <a:off x="560512" y="1268760"/>
              <a:ext cx="2801515" cy="935485"/>
            </a:xfrm>
            <a:prstGeom prst="rect">
              <a:avLst/>
            </a:prstGeom>
            <a:solidFill>
              <a:srgbClr val="72CE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prstClr val="white"/>
                  </a:solidFill>
                </a:rPr>
                <a:t>TÄRKEÄÄ TULEVAISUUDEN KOULUTUKSESSA</a:t>
              </a:r>
            </a:p>
          </p:txBody>
        </p:sp>
        <p:sp>
          <p:nvSpPr>
            <p:cNvPr id="15" name="Suorakulmio 14"/>
            <p:cNvSpPr/>
            <p:nvPr/>
          </p:nvSpPr>
          <p:spPr>
            <a:xfrm>
              <a:off x="560512" y="2204245"/>
              <a:ext cx="2801515" cy="31352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Ryhmitä 31"/>
          <p:cNvGrpSpPr/>
          <p:nvPr/>
        </p:nvGrpSpPr>
        <p:grpSpPr>
          <a:xfrm>
            <a:off x="4644008" y="1700335"/>
            <a:ext cx="4042792" cy="3888905"/>
            <a:chOff x="560512" y="1268760"/>
            <a:chExt cx="2801515" cy="4070781"/>
          </a:xfrm>
        </p:grpSpPr>
        <p:sp>
          <p:nvSpPr>
            <p:cNvPr id="17" name="Suorakulmio 16"/>
            <p:cNvSpPr/>
            <p:nvPr/>
          </p:nvSpPr>
          <p:spPr>
            <a:xfrm>
              <a:off x="560512" y="1268760"/>
              <a:ext cx="2801515" cy="916135"/>
            </a:xfrm>
            <a:prstGeom prst="rect">
              <a:avLst/>
            </a:prstGeom>
            <a:solidFill>
              <a:srgbClr val="72CE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prstClr val="white"/>
                  </a:solidFill>
                </a:rPr>
                <a:t>TÄRKEÄÄ OPETTAJANKOULUTUKSEN KEHITTÄMISESSÄ</a:t>
              </a:r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8" name="Suorakulmio 17"/>
            <p:cNvSpPr/>
            <p:nvPr/>
          </p:nvSpPr>
          <p:spPr>
            <a:xfrm>
              <a:off x="560512" y="2184896"/>
              <a:ext cx="2801515" cy="315464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19" name="Otsikko 3"/>
          <p:cNvSpPr txBox="1">
            <a:spLocks/>
          </p:cNvSpPr>
          <p:nvPr/>
        </p:nvSpPr>
        <p:spPr>
          <a:xfrm>
            <a:off x="467544" y="380963"/>
            <a:ext cx="8229600" cy="12245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4000" dirty="0" smtClean="0">
                <a:solidFill>
                  <a:srgbClr val="5E9578"/>
                </a:solidFill>
              </a:rPr>
              <a:t>Keskeiset elementit </a:t>
            </a:r>
            <a:br>
              <a:rPr lang="fi-FI" sz="4000" dirty="0" smtClean="0">
                <a:solidFill>
                  <a:srgbClr val="5E9578"/>
                </a:solidFill>
              </a:rPr>
            </a:br>
            <a:r>
              <a:rPr lang="fi-FI" sz="4000" dirty="0" smtClean="0">
                <a:solidFill>
                  <a:srgbClr val="5E9578"/>
                </a:solidFill>
              </a:rPr>
              <a:t>koulutuksen visiotasolla</a:t>
            </a:r>
            <a:endParaRPr lang="fi-FI" sz="4000" dirty="0">
              <a:solidFill>
                <a:srgbClr val="5E9578"/>
              </a:solidFill>
            </a:endParaRPr>
          </a:p>
        </p:txBody>
      </p:sp>
      <p:pic>
        <p:nvPicPr>
          <p:cNvPr id="20" name="Kuva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0091">
            <a:off x="3836431" y="5096634"/>
            <a:ext cx="963987" cy="970776"/>
          </a:xfrm>
          <a:prstGeom prst="rect">
            <a:avLst/>
          </a:prstGeom>
        </p:spPr>
      </p:pic>
      <p:sp>
        <p:nvSpPr>
          <p:cNvPr id="21" name="Sisällön paikkamerkki 4"/>
          <p:cNvSpPr txBox="1">
            <a:spLocks/>
          </p:cNvSpPr>
          <p:nvPr/>
        </p:nvSpPr>
        <p:spPr>
          <a:xfrm>
            <a:off x="4746114" y="2684529"/>
            <a:ext cx="3838580" cy="310120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black"/>
                </a:solidFill>
              </a:rPr>
              <a:t>Oppimaan oppimisen taidot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white"/>
                </a:solidFill>
              </a:rPr>
              <a:t>Vuorovaikutus- ja yhteistyötaidot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white"/>
                </a:solidFill>
              </a:rPr>
              <a:t>Tiedon käsittely ja soveltaminen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white"/>
                </a:solidFill>
              </a:rPr>
              <a:t>Oppijalähtöisyys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white"/>
                </a:solidFill>
              </a:rPr>
              <a:t>Osallisuus ja osallistuminen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black"/>
                </a:solidFill>
              </a:rPr>
              <a:t>Työelämäyhteys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black"/>
                </a:solidFill>
              </a:rPr>
              <a:t>Erilaiset oppijat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black"/>
                </a:solidFill>
              </a:rPr>
              <a:t>Ihmisyys ja yleissivistys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black"/>
                </a:solidFill>
              </a:rPr>
              <a:t>Tasa-arvoisuus </a:t>
            </a:r>
            <a:endParaRPr lang="fi-FI" sz="1600" b="1" dirty="0">
              <a:solidFill>
                <a:prstClr val="black"/>
              </a:solidFill>
            </a:endParaRPr>
          </a:p>
        </p:txBody>
      </p:sp>
      <p:sp>
        <p:nvSpPr>
          <p:cNvPr id="22" name="Sisällön paikkamerkki 4"/>
          <p:cNvSpPr txBox="1">
            <a:spLocks/>
          </p:cNvSpPr>
          <p:nvPr/>
        </p:nvSpPr>
        <p:spPr>
          <a:xfrm>
            <a:off x="534380" y="2780928"/>
            <a:ext cx="3898776" cy="310120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black"/>
                </a:solidFill>
              </a:rPr>
              <a:t>Digitaalisuus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black"/>
                </a:solidFill>
              </a:rPr>
              <a:t>Opettajien asiantuntemus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white"/>
                </a:solidFill>
              </a:rPr>
              <a:t>Oppijalähtöisyys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white"/>
                </a:solidFill>
              </a:rPr>
              <a:t>Vuorovaikutus- ja yhteistyötaidot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white"/>
                </a:solidFill>
              </a:rPr>
              <a:t>Tiedon käsittely ja soveltaminen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black"/>
                </a:solidFill>
              </a:rPr>
              <a:t>Yhteistyö ja verkostot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white"/>
                </a:solidFill>
              </a:rPr>
              <a:t>Osallisuus ja osallistuminen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1600" b="1" dirty="0" smtClean="0">
                <a:solidFill>
                  <a:prstClr val="black"/>
                </a:solidFill>
              </a:rPr>
              <a:t>Erilaiset oppimisympäristöt</a:t>
            </a:r>
            <a:endParaRPr lang="fi-FI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3226922" y="1700807"/>
            <a:ext cx="4435314" cy="43799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3"/>
          <a:srcRect b="5776"/>
          <a:stretch/>
        </p:blipFill>
        <p:spPr>
          <a:xfrm>
            <a:off x="723012" y="1439164"/>
            <a:ext cx="6882981" cy="46356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3" name="Rectangle 32"/>
          <p:cNvSpPr/>
          <p:nvPr/>
        </p:nvSpPr>
        <p:spPr bwMode="auto">
          <a:xfrm>
            <a:off x="4368800" y="5515834"/>
            <a:ext cx="1859384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429126" y="5306278"/>
            <a:ext cx="1859384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552948" y="5100293"/>
            <a:ext cx="2467324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616450" y="4906469"/>
            <a:ext cx="1395710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953000" y="4302030"/>
            <a:ext cx="1395710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095874" y="3678720"/>
            <a:ext cx="1636365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289550" y="3477604"/>
            <a:ext cx="1395710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441950" y="3272891"/>
            <a:ext cx="1395710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594350" y="2666743"/>
            <a:ext cx="1395710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645150" y="2450416"/>
            <a:ext cx="1395710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978525" y="2256449"/>
            <a:ext cx="969739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91" y="2380768"/>
            <a:ext cx="1869356" cy="1882522"/>
          </a:xfrm>
          <a:prstGeom prst="rect">
            <a:avLst/>
          </a:prstGeom>
        </p:spPr>
      </p:pic>
      <p:sp>
        <p:nvSpPr>
          <p:cNvPr id="13" name="Otsikko 1"/>
          <p:cNvSpPr txBox="1">
            <a:spLocks/>
          </p:cNvSpPr>
          <p:nvPr/>
        </p:nvSpPr>
        <p:spPr>
          <a:xfrm>
            <a:off x="318977" y="155534"/>
            <a:ext cx="851027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 err="1" smtClean="0">
                <a:solidFill>
                  <a:srgbClr val="5E9578"/>
                </a:solidFill>
              </a:rPr>
              <a:t>Tärkeää</a:t>
            </a:r>
            <a:r>
              <a:rPr lang="en-US" sz="4000" dirty="0" smtClean="0">
                <a:solidFill>
                  <a:srgbClr val="5E9578"/>
                </a:solidFill>
              </a:rPr>
              <a:t> </a:t>
            </a:r>
            <a:r>
              <a:rPr lang="en-US" sz="4000" dirty="0" err="1" smtClean="0">
                <a:solidFill>
                  <a:srgbClr val="5E9578"/>
                </a:solidFill>
              </a:rPr>
              <a:t>opettajankoulutuksen</a:t>
            </a:r>
            <a:r>
              <a:rPr lang="en-US" sz="4000" dirty="0" smtClean="0">
                <a:solidFill>
                  <a:srgbClr val="5E9578"/>
                </a:solidFill>
              </a:rPr>
              <a:t> </a:t>
            </a:r>
            <a:r>
              <a:rPr lang="en-US" sz="4000" dirty="0" err="1" smtClean="0">
                <a:solidFill>
                  <a:srgbClr val="5E9578"/>
                </a:solidFill>
              </a:rPr>
              <a:t>kehittämisessä</a:t>
            </a:r>
            <a:r>
              <a:rPr lang="en-US" sz="4000" dirty="0" smtClean="0">
                <a:solidFill>
                  <a:srgbClr val="5E9578"/>
                </a:solidFill>
              </a:rPr>
              <a:t> (n=1809</a:t>
            </a:r>
            <a:r>
              <a:rPr lang="en-US" sz="4000" dirty="0">
                <a:solidFill>
                  <a:srgbClr val="5E9578"/>
                </a:solidFill>
              </a:rPr>
              <a:t>)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270625" y="2044432"/>
            <a:ext cx="969739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074522" y="5763010"/>
            <a:ext cx="4435314" cy="1653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187624" y="1530736"/>
            <a:ext cx="1584176" cy="1700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7319957" y="1778132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891753" y="1778132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6440364" y="1772816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012160" y="1772816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5570501" y="1772816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5142297" y="1772816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4712172" y="1772816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4283968" y="1772816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3842760" y="1772816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414556" y="1772816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3429000" y="1844824"/>
            <a:ext cx="3519264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29000" y="2047547"/>
            <a:ext cx="284162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2900" y="2258292"/>
            <a:ext cx="254562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29725" y="2455142"/>
            <a:ext cx="221542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29725" y="2664692"/>
            <a:ext cx="216462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2176" y="2860786"/>
            <a:ext cx="2133600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429001" y="3076686"/>
            <a:ext cx="2047874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429000" y="3272891"/>
            <a:ext cx="2012950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432176" y="3482330"/>
            <a:ext cx="1857374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29000" y="3678720"/>
            <a:ext cx="166687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32176" y="3887514"/>
            <a:ext cx="1616074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429000" y="4091285"/>
            <a:ext cx="1524000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429000" y="4295056"/>
            <a:ext cx="1524000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429000" y="4496659"/>
            <a:ext cx="146367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425825" y="4697895"/>
            <a:ext cx="134302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429001" y="4909864"/>
            <a:ext cx="1187449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425825" y="5110460"/>
            <a:ext cx="112077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425826" y="5314231"/>
            <a:ext cx="1003300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425826" y="5515834"/>
            <a:ext cx="942974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86872" y="3807843"/>
            <a:ext cx="3116796" cy="177947"/>
          </a:xfrm>
          <a:prstGeom prst="rect">
            <a:avLst/>
          </a:prstGeom>
          <a:solidFill>
            <a:srgbClr val="FFC000">
              <a:alpha val="3882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79513" y="5436163"/>
            <a:ext cx="3116796" cy="177947"/>
          </a:xfrm>
          <a:prstGeom prst="rect">
            <a:avLst/>
          </a:prstGeom>
          <a:solidFill>
            <a:srgbClr val="FFC000">
              <a:alpha val="3882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79513" y="4443789"/>
            <a:ext cx="3116796" cy="177947"/>
          </a:xfrm>
          <a:prstGeom prst="rect">
            <a:avLst/>
          </a:prstGeom>
          <a:solidFill>
            <a:srgbClr val="FFC000">
              <a:alpha val="3882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86872" y="2787416"/>
            <a:ext cx="3116796" cy="177947"/>
          </a:xfrm>
          <a:prstGeom prst="rect">
            <a:avLst/>
          </a:prstGeom>
          <a:solidFill>
            <a:schemeClr val="accent1">
              <a:lumMod val="60000"/>
              <a:lumOff val="40000"/>
              <a:alpha val="38824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79729" y="4645025"/>
            <a:ext cx="3116796" cy="177947"/>
          </a:xfrm>
          <a:prstGeom prst="rect">
            <a:avLst/>
          </a:prstGeom>
          <a:solidFill>
            <a:schemeClr val="accent1">
              <a:lumMod val="60000"/>
              <a:lumOff val="40000"/>
              <a:alpha val="38824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79513" y="1770658"/>
            <a:ext cx="3116796" cy="177947"/>
          </a:xfrm>
          <a:prstGeom prst="rect">
            <a:avLst/>
          </a:prstGeom>
          <a:solidFill>
            <a:schemeClr val="accent1">
              <a:lumMod val="60000"/>
              <a:lumOff val="40000"/>
              <a:alpha val="38824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86872" y="2590986"/>
            <a:ext cx="3116796" cy="177947"/>
          </a:xfrm>
          <a:prstGeom prst="rect">
            <a:avLst/>
          </a:prstGeom>
          <a:solidFill>
            <a:schemeClr val="accent1">
              <a:lumMod val="60000"/>
              <a:lumOff val="40000"/>
              <a:alpha val="38824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26140" y="3439958"/>
            <a:ext cx="803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i-FI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</a:t>
            </a:r>
          </a:p>
          <a:p>
            <a:pPr algn="ctr">
              <a:lnSpc>
                <a:spcPts val="1800"/>
              </a:lnSpc>
            </a:pPr>
            <a:r>
              <a:rPr lang="fi-FI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90</a:t>
            </a:r>
          </a:p>
          <a:p>
            <a:pPr algn="ctr">
              <a:lnSpc>
                <a:spcPts val="1800"/>
              </a:lnSpc>
            </a:pPr>
            <a:r>
              <a:rPr lang="fi-FI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80</a:t>
            </a:r>
          </a:p>
          <a:p>
            <a:pPr algn="ctr">
              <a:lnSpc>
                <a:spcPts val="1800"/>
              </a:lnSpc>
            </a:pPr>
            <a:r>
              <a:rPr lang="fi-FI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70</a:t>
            </a:r>
            <a:endParaRPr lang="fi-FI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2219" y="117383"/>
            <a:ext cx="8378019" cy="1286116"/>
          </a:xfrm>
        </p:spPr>
        <p:txBody>
          <a:bodyPr>
            <a:noAutofit/>
          </a:bodyPr>
          <a:lstStyle/>
          <a:p>
            <a:r>
              <a:rPr lang="fi-FI" sz="3300" dirty="0"/>
              <a:t>Opettajien perus-, perehdyttämis- </a:t>
            </a:r>
            <a:r>
              <a:rPr lang="fi-FI" sz="3300" dirty="0" smtClean="0"/>
              <a:t/>
            </a:r>
            <a:br>
              <a:rPr lang="fi-FI" sz="3300" dirty="0" smtClean="0"/>
            </a:br>
            <a:r>
              <a:rPr lang="fi-FI" sz="3300" dirty="0" smtClean="0"/>
              <a:t>ja </a:t>
            </a:r>
            <a:r>
              <a:rPr lang="fi-FI" sz="3300" dirty="0"/>
              <a:t>täydennyskoulutuksen kehittäminen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2219" y="1403499"/>
            <a:ext cx="8378019" cy="4912242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600"/>
              </a:spcBef>
            </a:pPr>
            <a:r>
              <a:rPr lang="fi-FI" sz="4200" dirty="0"/>
              <a:t>”Yhtä oikeaa tapaa”, miten, missä ja millä </a:t>
            </a:r>
            <a:r>
              <a:rPr lang="fi-FI" sz="4200" dirty="0" smtClean="0"/>
              <a:t>tavalla koulutus </a:t>
            </a:r>
            <a:r>
              <a:rPr lang="fi-FI" sz="4200" dirty="0"/>
              <a:t>tulisi järjestää ei ole</a:t>
            </a:r>
          </a:p>
          <a:p>
            <a:pPr>
              <a:spcBef>
                <a:spcPts val="600"/>
              </a:spcBef>
            </a:pPr>
            <a:r>
              <a:rPr lang="fi-FI" sz="4200" dirty="0"/>
              <a:t>Keskiöön</a:t>
            </a:r>
          </a:p>
          <a:p>
            <a:pPr lvl="1">
              <a:spcBef>
                <a:spcPts val="600"/>
              </a:spcBef>
            </a:pPr>
            <a:r>
              <a:rPr lang="fi-FI" sz="3600" dirty="0"/>
              <a:t>Pedagogiikka ja opetusjärjestelyt linjassa tavoitellun osaamisen kanssa </a:t>
            </a:r>
            <a:br>
              <a:rPr lang="fi-FI" sz="3600" dirty="0"/>
            </a:br>
            <a:r>
              <a:rPr lang="fi-FI" sz="3600" dirty="0"/>
              <a:t>(tärkeää on miten opiskellaan ja harjoitellaan)</a:t>
            </a:r>
          </a:p>
          <a:p>
            <a:pPr lvl="1">
              <a:spcBef>
                <a:spcPts val="600"/>
              </a:spcBef>
            </a:pPr>
            <a:r>
              <a:rPr lang="fi-FI" sz="3600" dirty="0"/>
              <a:t>Selkeä käsitys (tavoitteet) opettajaksi kehittymisestä </a:t>
            </a:r>
          </a:p>
          <a:p>
            <a:pPr lvl="1">
              <a:spcBef>
                <a:spcPts val="600"/>
              </a:spcBef>
            </a:pPr>
            <a:r>
              <a:rPr lang="fi-FI" sz="3600" dirty="0"/>
              <a:t>Opettajankoulutuksen opintokokonaisuuksien ja harjoittelun kytkeytyminen yhteen</a:t>
            </a:r>
          </a:p>
          <a:p>
            <a:pPr lvl="1">
              <a:spcBef>
                <a:spcPts val="600"/>
              </a:spcBef>
            </a:pPr>
            <a:r>
              <a:rPr lang="fi-FI" sz="3600" dirty="0"/>
              <a:t>Taito toimia opettajana läpi uran (koulutusta ei voida suunnitella vain</a:t>
            </a:r>
            <a:br>
              <a:rPr lang="fi-FI" sz="3600" dirty="0"/>
            </a:br>
            <a:r>
              <a:rPr lang="fi-FI" sz="3600" dirty="0"/>
              <a:t>tämän hetken haasteista tai ”uusista” opetussuunnitelmista käsin)</a:t>
            </a:r>
          </a:p>
          <a:p>
            <a:pPr lvl="1">
              <a:spcBef>
                <a:spcPts val="600"/>
              </a:spcBef>
            </a:pPr>
            <a:r>
              <a:rPr lang="fi-FI" sz="3600" dirty="0"/>
              <a:t>Perus-, perehdyttämis- ja täydennyskoulutuksen kokonaisuus ja koordinointi</a:t>
            </a:r>
          </a:p>
          <a:p>
            <a:pPr>
              <a:spcBef>
                <a:spcPts val="600"/>
              </a:spcBef>
            </a:pPr>
            <a:r>
              <a:rPr lang="fi-FI" sz="4200" dirty="0"/>
              <a:t>Opettajankoulutuksen tutkimus</a:t>
            </a:r>
          </a:p>
          <a:p>
            <a:pPr lvl="1">
              <a:spcBef>
                <a:spcPts val="600"/>
              </a:spcBef>
            </a:pPr>
            <a:r>
              <a:rPr lang="fi-FI" sz="3600" dirty="0"/>
              <a:t>Rakenteet, kesto, opetussuunnitelma ja pedagogiikka (miten laajojen </a:t>
            </a:r>
            <a:r>
              <a:rPr lang="fi-FI" sz="3600" dirty="0" smtClean="0"/>
              <a:t>ja monimutkaisten </a:t>
            </a:r>
            <a:r>
              <a:rPr lang="fi-FI" sz="3600" dirty="0"/>
              <a:t>tietoaineistojen hallinta kääntyy </a:t>
            </a:r>
            <a:r>
              <a:rPr lang="fi-FI" sz="3600" dirty="0" smtClean="0"/>
              <a:t>osaamiseksi luokkahuonevuorovaikutuksessa </a:t>
            </a:r>
            <a:r>
              <a:rPr lang="fi-FI" sz="3600" dirty="0"/>
              <a:t>ja oppimisen ohjaamisessa) </a:t>
            </a:r>
          </a:p>
          <a:p>
            <a:pPr lvl="1">
              <a:spcBef>
                <a:spcPts val="600"/>
              </a:spcBef>
            </a:pPr>
            <a:r>
              <a:rPr lang="fi-FI" sz="3600" dirty="0"/>
              <a:t>Moniarvoisuus ja tasa-arvo koulutuksessa </a:t>
            </a:r>
          </a:p>
          <a:p>
            <a:pPr lvl="1">
              <a:spcBef>
                <a:spcPts val="600"/>
              </a:spcBef>
            </a:pPr>
            <a:r>
              <a:rPr lang="fi-FI" sz="3600" dirty="0"/>
              <a:t>Koulutuksen tehokkuus ja tuloksellisuus, erityisesti USA, UK (</a:t>
            </a:r>
            <a:r>
              <a:rPr lang="fi-FI" sz="3600" dirty="0" err="1"/>
              <a:t>Husu</a:t>
            </a:r>
            <a:r>
              <a:rPr lang="fi-FI" sz="3600" dirty="0"/>
              <a:t> &amp; </a:t>
            </a:r>
            <a:r>
              <a:rPr lang="fi-FI" sz="3600" dirty="0" err="1"/>
              <a:t>Toom</a:t>
            </a:r>
            <a:r>
              <a:rPr lang="fi-FI" sz="3600" dirty="0"/>
              <a:t>, 2016</a:t>
            </a:r>
            <a:r>
              <a:rPr lang="fi-FI" sz="3600" dirty="0" smtClean="0"/>
              <a:t>)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6600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313" y="246931"/>
            <a:ext cx="7010400" cy="1116013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Kv</a:t>
            </a:r>
            <a:r>
              <a:rPr lang="fi-FI" dirty="0" smtClean="0"/>
              <a:t>-tutkimuksen esille ottamia näkökulmia</a:t>
            </a:r>
            <a:br>
              <a:rPr lang="fi-FI" dirty="0" smtClean="0"/>
            </a:br>
            <a:r>
              <a:rPr lang="fi-FI" sz="2000" dirty="0" smtClean="0"/>
              <a:t>(</a:t>
            </a:r>
            <a:r>
              <a:rPr lang="fi-FI" sz="2000" dirty="0" err="1" smtClean="0"/>
              <a:t>Cochran</a:t>
            </a:r>
            <a:r>
              <a:rPr lang="fi-FI" sz="2000" dirty="0" smtClean="0"/>
              <a:t>-Smith &amp; </a:t>
            </a:r>
            <a:r>
              <a:rPr lang="fi-FI" sz="2000" dirty="0" err="1" smtClean="0"/>
              <a:t>Villagas</a:t>
            </a:r>
            <a:r>
              <a:rPr lang="fi-FI" sz="2000" dirty="0" smtClean="0"/>
              <a:t>, 2015)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961" y="1448669"/>
            <a:ext cx="7632848" cy="4953000"/>
          </a:xfrm>
        </p:spPr>
        <p:txBody>
          <a:bodyPr>
            <a:noAutofit/>
          </a:bodyPr>
          <a:lstStyle/>
          <a:p>
            <a:pPr lvl="0">
              <a:lnSpc>
                <a:spcPts val="2800"/>
              </a:lnSpc>
              <a:spcBef>
                <a:spcPts val="0"/>
              </a:spcBef>
            </a:pPr>
            <a:r>
              <a:rPr lang="fi-FI" sz="2000" dirty="0" smtClean="0"/>
              <a:t>Hyvällä opetuksella/hyvillä opettajilla on yhteys oppilaiden hyvinvointiin, sitoutumiseen, oppimiseen, taloudelliseen kasvuun </a:t>
            </a:r>
            <a:r>
              <a:rPr lang="fi-FI" sz="1100" dirty="0" smtClean="0"/>
              <a:t>(</a:t>
            </a:r>
            <a:r>
              <a:rPr lang="fi-FI" sz="1100" dirty="0" err="1" smtClean="0"/>
              <a:t>e.g</a:t>
            </a:r>
            <a:r>
              <a:rPr lang="fi-FI" sz="1100" dirty="0" smtClean="0"/>
              <a:t>., </a:t>
            </a:r>
            <a:r>
              <a:rPr lang="fi-FI" sz="1100" dirty="0" err="1" smtClean="0"/>
              <a:t>Furlong</a:t>
            </a:r>
            <a:r>
              <a:rPr lang="fi-FI" sz="1100" dirty="0" smtClean="0"/>
              <a:t>, </a:t>
            </a:r>
            <a:r>
              <a:rPr lang="fi-FI" sz="1100" dirty="0" err="1" smtClean="0"/>
              <a:t>Cochran-Smith</a:t>
            </a:r>
            <a:r>
              <a:rPr lang="fi-FI" sz="1100" dirty="0" smtClean="0"/>
              <a:t>, &amp; </a:t>
            </a:r>
            <a:r>
              <a:rPr lang="fi-FI" sz="1100" dirty="0" err="1" smtClean="0"/>
              <a:t>Brennan</a:t>
            </a:r>
            <a:r>
              <a:rPr lang="fi-FI" sz="1100" dirty="0" smtClean="0"/>
              <a:t>, 2009; </a:t>
            </a:r>
            <a:r>
              <a:rPr lang="fi-FI" sz="1100" dirty="0" err="1" smtClean="0"/>
              <a:t>McKinsey</a:t>
            </a:r>
            <a:r>
              <a:rPr lang="fi-FI" sz="1100" dirty="0" smtClean="0"/>
              <a:t> &amp; Company, 2007; OECD, 2005; World Bank, 2010)</a:t>
            </a:r>
          </a:p>
          <a:p>
            <a:pPr marL="0" lv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fi-FI" sz="1000" dirty="0" smtClean="0"/>
              <a:t> </a:t>
            </a:r>
            <a:endParaRPr lang="fi-FI" sz="2000" dirty="0" smtClean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fi-FI" sz="2000" dirty="0" smtClean="0"/>
              <a:t>Opetukseen ja oppimiseen, motivoitumiseen ja oppilaiden erilaisuuteen sekä opettajien ammatilliseen kehittymiseen liittyvä tutkimus tulisi ottaa paremmin huomioon, kun 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fi-FI" sz="1800" dirty="0" smtClean="0"/>
              <a:t>opetusta ja oppimisympäristöjä </a:t>
            </a:r>
            <a:r>
              <a:rPr lang="fi-FI" sz="1200" dirty="0" smtClean="0"/>
              <a:t>(</a:t>
            </a:r>
            <a:r>
              <a:rPr lang="fi-FI" sz="1100" dirty="0" err="1"/>
              <a:t>Cochran-Smith</a:t>
            </a:r>
            <a:r>
              <a:rPr lang="fi-FI" sz="1100" dirty="0"/>
              <a:t> et al., 2015</a:t>
            </a:r>
            <a:r>
              <a:rPr lang="fi-FI" sz="1100" dirty="0" smtClean="0"/>
              <a:t>)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fi-FI" sz="1800" dirty="0" err="1"/>
              <a:t>i</a:t>
            </a:r>
            <a:r>
              <a:rPr lang="fi-FI" sz="1800" dirty="0" err="1" smtClean="0"/>
              <a:t>nkluusiokäytäntöjä</a:t>
            </a:r>
            <a:r>
              <a:rPr lang="fi-FI" sz="1800" dirty="0" smtClean="0"/>
              <a:t> ja syrjäytymisen ehkäisyä</a:t>
            </a:r>
            <a:endParaRPr lang="fi-FI" sz="1050" dirty="0" smtClean="0"/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fi-FI" sz="1800" dirty="0" smtClean="0"/>
              <a:t>koulun </a:t>
            </a:r>
            <a:r>
              <a:rPr lang="fi-FI" sz="1800" dirty="0"/>
              <a:t>toimintakulttuuria </a:t>
            </a:r>
            <a:r>
              <a:rPr lang="fi-FI" sz="1800" dirty="0" smtClean="0"/>
              <a:t>ja koulun toimintoja, kuten verkottuminen ja johtaminen</a:t>
            </a:r>
            <a:r>
              <a:rPr lang="fi-FI" sz="1800" dirty="0"/>
              <a:t> </a:t>
            </a:r>
            <a:r>
              <a:rPr lang="fi-FI" sz="1800" dirty="0" smtClean="0"/>
              <a:t>ja </a:t>
            </a:r>
            <a:r>
              <a:rPr lang="fi-FI" sz="1100" dirty="0" smtClean="0"/>
              <a:t>(Paine </a:t>
            </a:r>
            <a:r>
              <a:rPr lang="fi-FI" sz="1100" dirty="0"/>
              <a:t>et al., 2015</a:t>
            </a:r>
            <a:r>
              <a:rPr lang="fi-FI" sz="1100" dirty="0" smtClean="0"/>
              <a:t>) 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fi-FI" sz="1800" dirty="0"/>
              <a:t>o</a:t>
            </a:r>
            <a:r>
              <a:rPr lang="fi-FI" sz="1800" dirty="0" smtClean="0"/>
              <a:t>pettajankoulutusta kehitetään</a:t>
            </a:r>
          </a:p>
          <a:p>
            <a:pPr marL="573088" lvl="1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fi-FI" sz="18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>
                <a:solidFill>
                  <a:srgbClr val="5E9578"/>
                </a:solidFill>
              </a:rPr>
              <a:pPr>
                <a:defRPr/>
              </a:pPr>
              <a:t>8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72" y="157557"/>
            <a:ext cx="8378019" cy="1183715"/>
          </a:xfrm>
        </p:spPr>
        <p:txBody>
          <a:bodyPr>
            <a:normAutofit/>
          </a:bodyPr>
          <a:lstStyle/>
          <a:p>
            <a:r>
              <a:rPr lang="en-GB" altLang="ko-KR" sz="3600" dirty="0" smtClean="0">
                <a:latin typeface="Arial" pitchFamily="34" charset="0"/>
                <a:cs typeface="Arial" pitchFamily="34" charset="0"/>
              </a:rPr>
              <a:t>OECD  TALIS </a:t>
            </a:r>
            <a:r>
              <a:rPr lang="en-GB" altLang="ko-KR" sz="3600" dirty="0" err="1" smtClean="0">
                <a:latin typeface="Arial" pitchFamily="34" charset="0"/>
                <a:cs typeface="Arial" pitchFamily="34" charset="0"/>
              </a:rPr>
              <a:t>määritelmä</a:t>
            </a:r>
            <a:r>
              <a:rPr lang="en-GB" altLang="ko-K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ko-KR" sz="3600" dirty="0" err="1" smtClean="0">
                <a:latin typeface="Arial" pitchFamily="34" charset="0"/>
                <a:cs typeface="Arial" pitchFamily="34" charset="0"/>
              </a:rPr>
              <a:t>opettajan</a:t>
            </a:r>
            <a:r>
              <a:rPr lang="en-GB" altLang="ko-K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ko-KR" sz="3600" dirty="0" err="1" smtClean="0">
                <a:latin typeface="Arial" pitchFamily="34" charset="0"/>
                <a:cs typeface="Arial" pitchFamily="34" charset="0"/>
              </a:rPr>
              <a:t>ammatillisuudelle</a:t>
            </a:r>
            <a:r>
              <a:rPr lang="en-GB" altLang="ko-KR" sz="3600" dirty="0" smtClean="0">
                <a:latin typeface="Arial" pitchFamily="34" charset="0"/>
                <a:cs typeface="Arial" pitchFamily="34" charset="0"/>
              </a:rPr>
              <a:t>: “professionalism index”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>
                <a:solidFill>
                  <a:srgbClr val="5E9578"/>
                </a:solidFill>
              </a:rPr>
              <a:pPr>
                <a:defRPr/>
              </a:pPr>
              <a:t>9</a:t>
            </a:fld>
            <a:endParaRPr lang="en-US">
              <a:solidFill>
                <a:srgbClr val="5E9578"/>
              </a:solidFill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433801" y="1580408"/>
            <a:ext cx="8453024" cy="4591792"/>
            <a:chOff x="433800" y="1580408"/>
            <a:chExt cx="8499198" cy="4766694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433800" y="4231939"/>
              <a:ext cx="3391319" cy="2115163"/>
            </a:xfrm>
            <a:prstGeom prst="wedgeRoundRectCallout">
              <a:avLst>
                <a:gd name="adj1" fmla="val 48576"/>
                <a:gd name="adj2" fmla="val -21655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b="1" dirty="0" smtClean="0">
                  <a:solidFill>
                    <a:prstClr val="black"/>
                  </a:solidFill>
                </a:rPr>
                <a:t>Peer networks</a:t>
              </a:r>
              <a:r>
                <a:rPr lang="en-GB" sz="2000" dirty="0" smtClean="0">
                  <a:solidFill>
                    <a:prstClr val="black"/>
                  </a:solidFill>
                </a:rPr>
                <a:t>: Opportunities </a:t>
              </a:r>
              <a:r>
                <a:rPr lang="en-GB" sz="2000" dirty="0">
                  <a:solidFill>
                    <a:prstClr val="black"/>
                  </a:solidFill>
                </a:rPr>
                <a:t>for </a:t>
              </a:r>
              <a:r>
                <a:rPr lang="en-GB" sz="2000" dirty="0" smtClean="0">
                  <a:solidFill>
                    <a:prstClr val="black"/>
                  </a:solidFill>
                </a:rPr>
                <a:t>exchange </a:t>
              </a:r>
              <a:r>
                <a:rPr lang="en-GB" sz="2000" dirty="0">
                  <a:solidFill>
                    <a:prstClr val="black"/>
                  </a:solidFill>
                </a:rPr>
                <a:t>and support needed to maintain high standards of </a:t>
              </a:r>
              <a:r>
                <a:rPr lang="en-GB" sz="2000" dirty="0" smtClean="0">
                  <a:solidFill>
                    <a:prstClr val="black"/>
                  </a:solidFill>
                </a:rPr>
                <a:t>teaching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5691035" y="4393109"/>
              <a:ext cx="3241963" cy="1792821"/>
            </a:xfrm>
            <a:prstGeom prst="wedgeRoundRectCallout">
              <a:avLst>
                <a:gd name="adj1" fmla="val -20032"/>
                <a:gd name="adj2" fmla="val 41192"/>
                <a:gd name="adj3" fmla="val 16667"/>
              </a:avLst>
            </a:prstGeom>
            <a:solidFill>
              <a:srgbClr val="FEEE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b="1" dirty="0" smtClean="0">
                  <a:solidFill>
                    <a:prstClr val="black"/>
                  </a:solidFill>
                </a:rPr>
                <a:t>Autonomy</a:t>
              </a:r>
              <a:r>
                <a:rPr lang="en-GB" sz="2000" dirty="0" smtClean="0">
                  <a:solidFill>
                    <a:prstClr val="black"/>
                  </a:solidFill>
                </a:rPr>
                <a:t>: Teachers</a:t>
              </a:r>
              <a:r>
                <a:rPr lang="en-GB" sz="2000" dirty="0">
                  <a:solidFill>
                    <a:prstClr val="black"/>
                  </a:solidFill>
                </a:rPr>
                <a:t>’ decision-making power over </a:t>
              </a:r>
              <a:r>
                <a:rPr lang="en-GB" sz="2000" dirty="0" smtClean="0">
                  <a:solidFill>
                    <a:prstClr val="black"/>
                  </a:solidFill>
                </a:rPr>
                <a:t>their work </a:t>
              </a:r>
              <a:br>
                <a:rPr lang="en-GB" sz="2000" dirty="0" smtClean="0">
                  <a:solidFill>
                    <a:prstClr val="black"/>
                  </a:solidFill>
                </a:rPr>
              </a:b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3059832" y="1580408"/>
              <a:ext cx="3331762" cy="1670239"/>
            </a:xfrm>
            <a:prstGeom prst="wedgeRoundRectCallout">
              <a:avLst>
                <a:gd name="adj1" fmla="val -44044"/>
                <a:gd name="adj2" fmla="val -11721"/>
                <a:gd name="adj3" fmla="val 16667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b="1" dirty="0" smtClean="0">
                  <a:solidFill>
                    <a:prstClr val="black"/>
                  </a:solidFill>
                </a:rPr>
                <a:t>Knowledge base </a:t>
              </a:r>
              <a:r>
                <a:rPr lang="en-GB" sz="2000" b="1" dirty="0">
                  <a:solidFill>
                    <a:prstClr val="black"/>
                  </a:solidFill>
                </a:rPr>
                <a:t>for </a:t>
              </a:r>
              <a:r>
                <a:rPr lang="en-GB" sz="2000" b="1" dirty="0" smtClean="0">
                  <a:solidFill>
                    <a:prstClr val="black"/>
                  </a:solidFill>
                </a:rPr>
                <a:t>teaching </a:t>
              </a:r>
              <a:r>
                <a:rPr lang="en-GB" dirty="0">
                  <a:solidFill>
                    <a:prstClr val="black"/>
                  </a:solidFill>
                </a:rPr>
                <a:t>(</a:t>
              </a:r>
              <a:r>
                <a:rPr lang="en-GB" dirty="0" smtClean="0">
                  <a:solidFill>
                    <a:prstClr val="black"/>
                  </a:solidFill>
                </a:rPr>
                <a:t>competences learned during initial education and in life-long professional     development)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3441153" y="2884043"/>
              <a:ext cx="2440535" cy="2159424"/>
            </a:xfrm>
            <a:prstGeom prst="triangle">
              <a:avLst/>
            </a:prstGeom>
            <a:solidFill>
              <a:srgbClr val="FDB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92053" y="4218120"/>
              <a:ext cx="214590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Teacher</a:t>
              </a:r>
              <a:b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professionalism</a:t>
              </a:r>
              <a:endPara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0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H1-diapohja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8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H1-B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H1–C">
  <a:themeElements>
    <a:clrScheme name="Mukautettu 5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KH1-A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KH1-diapohja</Template>
  <TotalTime>1923</TotalTime>
  <Words>896</Words>
  <Application>Microsoft Office PowerPoint</Application>
  <PresentationFormat>Näytössä katseltava diaesitys (4:3)</PresentationFormat>
  <Paragraphs>255</Paragraphs>
  <Slides>25</Slides>
  <Notes>10</Notes>
  <HiddenSlides>0</HiddenSlides>
  <MMClips>0</MMClips>
  <ScaleCrop>false</ScaleCrop>
  <HeadingPairs>
    <vt:vector size="4" baseType="variant">
      <vt:variant>
        <vt:lpstr>Teema</vt:lpstr>
      </vt:variant>
      <vt:variant>
        <vt:i4>12</vt:i4>
      </vt:variant>
      <vt:variant>
        <vt:lpstr>Dian otsikot</vt:lpstr>
      </vt:variant>
      <vt:variant>
        <vt:i4>25</vt:i4>
      </vt:variant>
    </vt:vector>
  </HeadingPairs>
  <TitlesOfParts>
    <vt:vector size="37" baseType="lpstr">
      <vt:lpstr>KH1-diapohja</vt:lpstr>
      <vt:lpstr>KH1-B</vt:lpstr>
      <vt:lpstr>KH1–C</vt:lpstr>
      <vt:lpstr>1_KH1–C</vt:lpstr>
      <vt:lpstr>3_KH1–C</vt:lpstr>
      <vt:lpstr>4_KH1–C</vt:lpstr>
      <vt:lpstr>5_KH1–C</vt:lpstr>
      <vt:lpstr>6_KH1–C</vt:lpstr>
      <vt:lpstr>KH1-A</vt:lpstr>
      <vt:lpstr>2_KH1–C</vt:lpstr>
      <vt:lpstr>7_KH1–C</vt:lpstr>
      <vt:lpstr>8_KH1–C</vt:lpstr>
      <vt:lpstr>PowerPoint-esitys</vt:lpstr>
      <vt:lpstr>Opettajankoulutus- foorumin tehtävät</vt:lpstr>
      <vt:lpstr>PowerPoint-esitys</vt:lpstr>
      <vt:lpstr>PowerPoint-esitys</vt:lpstr>
      <vt:lpstr>PowerPoint-esitys</vt:lpstr>
      <vt:lpstr>PowerPoint-esitys</vt:lpstr>
      <vt:lpstr>Opettajien perus-, perehdyttämis-  ja täydennyskoulutuksen kehittäminen</vt:lpstr>
      <vt:lpstr>Kv-tutkimuksen esille ottamia näkökulmia (Cochran-Smith &amp; Villagas, 2015)</vt:lpstr>
      <vt:lpstr>OECD  TALIS määritelmä opettajan ammatillisuudelle: “professionalism index”</vt:lpstr>
      <vt:lpstr>TALIS Teacher professionalism index (based on teachers’ self-evaluations)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Strategiasta käytäntöön!</vt:lpstr>
      <vt:lpstr>  OPETTAJANKOULUTUKSEN KEHITTÄMISOHJELMAN TOIMEENPANO</vt:lpstr>
      <vt:lpstr>PowerPoint-esitys</vt:lpstr>
      <vt:lpstr>EDUCA2017 Yhdessä opettajankoulutusta kehittämään!</vt:lpstr>
      <vt:lpstr>Kansainvälistyvä opettajankoulutus 9.2.2017</vt:lpstr>
      <vt:lpstr>KANSAINVÄLISTYVÄ OPETTAJANKOULUTUS 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Nina Parkkulainen</dc:creator>
  <cp:lastModifiedBy>Leminen Ari-Pekka TEM</cp:lastModifiedBy>
  <cp:revision>37</cp:revision>
  <dcterms:created xsi:type="dcterms:W3CDTF">2016-09-01T09:52:32Z</dcterms:created>
  <dcterms:modified xsi:type="dcterms:W3CDTF">2016-12-01T11:09:41Z</dcterms:modified>
</cp:coreProperties>
</file>