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598" y="0"/>
            <a:ext cx="846667" cy="6858000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0080" y="1916832"/>
            <a:ext cx="7772400" cy="1470025"/>
          </a:xfrm>
        </p:spPr>
        <p:txBody>
          <a:bodyPr>
            <a:normAutofit/>
          </a:bodyPr>
          <a:lstStyle>
            <a:lvl1pPr>
              <a:defRPr sz="44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3980" y="3672607"/>
            <a:ext cx="6400800" cy="1752600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8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96888" y="6453188"/>
            <a:ext cx="2421632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DB734254-7610-4466-A8D2-8F0E67CE609A}" type="datetime1">
              <a:rPr lang="fi-FI" smtClean="0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62536" y="6453188"/>
            <a:ext cx="3038475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30888" y="6453188"/>
            <a:ext cx="2133600" cy="476250"/>
          </a:xfrm>
        </p:spPr>
        <p:txBody>
          <a:bodyPr/>
          <a:lstStyle>
            <a:lvl1pPr>
              <a:defRPr>
                <a:latin typeface="Palatino" pitchFamily="18" charset="0"/>
              </a:defRPr>
            </a:lvl1pPr>
          </a:lstStyle>
          <a:p>
            <a:fld id="{2514E6BF-C00E-4818-8DEC-5D8AD366FF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29268" y="0"/>
            <a:ext cx="9173267" cy="6856412"/>
          </a:xfrm>
          <a:prstGeom prst="rect">
            <a:avLst/>
          </a:prstGeom>
          <a:noFill/>
          <a:ln w="127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5" y="5616000"/>
            <a:ext cx="533400" cy="1088136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 userDrawn="1"/>
        </p:nvSpPr>
        <p:spPr bwMode="auto">
          <a:xfrm>
            <a:off x="539553" y="60487"/>
            <a:ext cx="3312368" cy="55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510" tIns="46254" rIns="92510" bIns="46254">
            <a:spAutoFit/>
          </a:bodyPr>
          <a:lstStyle/>
          <a:p>
            <a:pPr defTabSz="9271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1600" dirty="0">
                <a:solidFill>
                  <a:srgbClr val="000099"/>
                </a:solidFill>
              </a:rPr>
              <a:t>      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UNIVERSITY OF</a:t>
            </a:r>
            <a:r>
              <a:rPr lang="fi-FI" sz="1400" spc="3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 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JYVÄSK</a:t>
            </a:r>
            <a:r>
              <a:rPr lang="fi-FI" sz="1400" spc="4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Y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LÄ</a:t>
            </a:r>
          </a:p>
          <a:p>
            <a:pPr defTabSz="9271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00" dirty="0">
              <a:solidFill>
                <a:srgbClr val="808080">
                  <a:lumMod val="50000"/>
                </a:srgbClr>
              </a:solidFill>
              <a:latin typeface="Palatin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51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E0591B-BE62-4296-BF5E-F39674F93F1F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4632-4269-4CB8-B768-E2F4455C10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53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775450" y="485775"/>
            <a:ext cx="1982788" cy="5751513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27088" y="485775"/>
            <a:ext cx="5795962" cy="5751513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3BC3CF-75EF-49EE-A9D4-9A3E86467160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FB4E-A1E7-4FB3-86FD-FE526B77C1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63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dirty="0" smtClean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992F4-9E28-44B0-915B-997DEF6DEEC8}" type="slidenum">
              <a:rPr lang="fi-FI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06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72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3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8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25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2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3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86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ACAC0F-4ED4-4B9D-B6F2-E040EBAD2C74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39CD2-6DAE-4FF3-A212-C677906F8B4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55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94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55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591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4056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04056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852793-AA9B-4356-8F4F-CDCD05171DC2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FB9C-13AD-4FB0-96B5-2AB215FA3F1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01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68863" y="1773238"/>
            <a:ext cx="3889375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DC61E9-8790-44A4-98F2-22772E7CCB50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48794-F2EE-46CD-BB93-536AC76B0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0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880" y="476672"/>
            <a:ext cx="822960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75828" y="1700808"/>
            <a:ext cx="4040188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5828" y="2924944"/>
            <a:ext cx="4040188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50705" y="1700808"/>
            <a:ext cx="4041775" cy="1122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50705" y="2924944"/>
            <a:ext cx="4041775" cy="33123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611D26-FC5E-4B7C-8591-7455BC730DD6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51BDE-012F-4114-8808-85713FEC054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8A2681-E095-45BC-9863-EC9FFBD04152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3B9CA-66AD-4242-939B-0520471BAA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3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5A12F9-756E-4432-ADCC-04B027074EA7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BC541-2753-4BC4-B18B-FF313FA445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78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7583" y="620688"/>
            <a:ext cx="3008313" cy="9255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80730" y="620688"/>
            <a:ext cx="5111750" cy="5616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7583" y="154624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795BAE-6052-4251-9645-B78FB0C59A9F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BFAFD-D0C7-44CD-B280-FEA3B8F367E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5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B137BD-6CF3-443F-9E96-4FF9A37B5A81}" type="datetime1">
              <a:rPr lang="fi-FI">
                <a:solidFill>
                  <a:srgbClr val="000000"/>
                </a:solidFill>
              </a:rPr>
              <a:pPr/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22706-1431-4AA4-91C6-33E3635963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2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6667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623" y="485775"/>
            <a:ext cx="76328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624" y="1773238"/>
            <a:ext cx="763284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6232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D1250E0-F4AE-4608-B32A-51CDBF330907}" type="datetime1">
              <a:rPr lang="fi-FI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20.12.2016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8738"/>
            <a:ext cx="31670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40873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DAD421-BC1A-463B-9A39-82815BDB742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84721" y="60487"/>
            <a:ext cx="3051175" cy="33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510" tIns="46254" rIns="92510" bIns="46254">
            <a:spAutoFit/>
          </a:bodyPr>
          <a:lstStyle/>
          <a:p>
            <a:pPr defTabSz="9271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srgbClr val="000099"/>
                </a:solidFill>
              </a:rPr>
              <a:t>      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UNIVERSITY OF</a:t>
            </a:r>
            <a:r>
              <a:rPr lang="fi-FI" sz="1400" spc="3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 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JYVÄSK</a:t>
            </a:r>
            <a:r>
              <a:rPr lang="fi-FI" sz="1400" spc="4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Y</a:t>
            </a:r>
            <a:r>
              <a:rPr lang="fi-FI" sz="1400" dirty="0">
                <a:solidFill>
                  <a:srgbClr val="808080">
                    <a:lumMod val="50000"/>
                  </a:srgbClr>
                </a:solidFill>
                <a:latin typeface="Palatino" pitchFamily="18" charset="0"/>
              </a:rPr>
              <a:t>LÄ</a:t>
            </a: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1588"/>
            <a:ext cx="9144000" cy="6856412"/>
          </a:xfrm>
          <a:prstGeom prst="rect">
            <a:avLst/>
          </a:prstGeom>
          <a:noFill/>
          <a:ln w="12700">
            <a:solidFill>
              <a:srgbClr val="02409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Kuva 10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" y="5616000"/>
            <a:ext cx="533400" cy="108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2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3600" b="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D64E18"/>
        </a:buClr>
        <a:buSzPct val="8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FF8F-C93E-4236-A17C-043F300DDEE2}" type="datetimeFigureOut">
              <a:rPr lang="fi-FI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20.12.2016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B3D64-69BA-4424-8B68-DDAEC7583D4B}" type="slidenum">
              <a:rPr lang="fi-FI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44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.linkedin.com/in/raimovuorinen" TargetMode="External"/><Relationship Id="rId2" Type="http://schemas.openxmlformats.org/officeDocument/2006/relationships/hyperlink" Target="mailto:raimo.vuorinen@jyu.fi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omalinja.fi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3"/>
          <p:cNvSpPr>
            <a:spLocks noGrp="1"/>
          </p:cNvSpPr>
          <p:nvPr>
            <p:ph type="ctrTitle"/>
          </p:nvPr>
        </p:nvSpPr>
        <p:spPr>
          <a:xfrm>
            <a:off x="971600" y="1700808"/>
            <a:ext cx="770408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200" b="1" dirty="0" smtClean="0">
                <a:solidFill>
                  <a:schemeClr val="accent2"/>
                </a:solidFill>
              </a:rPr>
              <a:t>Liite 2 </a:t>
            </a:r>
            <a:br>
              <a:rPr lang="fi-FI" sz="3200" b="1" dirty="0" smtClean="0">
                <a:solidFill>
                  <a:schemeClr val="accent2"/>
                </a:solidFill>
              </a:rPr>
            </a:br>
            <a:r>
              <a:rPr lang="fi-FI" sz="3200" b="1" dirty="0">
                <a:solidFill>
                  <a:schemeClr val="accent2"/>
                </a:solidFill>
              </a:rPr>
              <a:t/>
            </a:r>
            <a:br>
              <a:rPr lang="fi-FI" sz="3200" b="1" dirty="0">
                <a:solidFill>
                  <a:schemeClr val="accent2"/>
                </a:solidFill>
              </a:rPr>
            </a:br>
            <a:r>
              <a:rPr lang="fi-FI" sz="3200" b="1" dirty="0" smtClean="0">
                <a:solidFill>
                  <a:schemeClr val="accent2"/>
                </a:solidFill>
              </a:rPr>
              <a:t>Elinikäisen ohjauksen laadunhallinnan kehittäminen,</a:t>
            </a:r>
            <a:br>
              <a:rPr lang="fi-FI" sz="3200" b="1" dirty="0" smtClean="0">
                <a:solidFill>
                  <a:schemeClr val="accent2"/>
                </a:solidFill>
              </a:rPr>
            </a:br>
            <a:r>
              <a:rPr lang="fi-FI" sz="3200" b="1" dirty="0" smtClean="0">
                <a:solidFill>
                  <a:schemeClr val="accent2"/>
                </a:solidFill>
              </a:rPr>
              <a:t>VOKES tilannekatsaus </a:t>
            </a:r>
            <a:endParaRPr lang="fi-FI" altLang="fi-FI" sz="2400" b="1" dirty="0" smtClean="0">
              <a:solidFill>
                <a:schemeClr val="accent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51720" y="3803556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dirty="0">
                <a:solidFill>
                  <a:srgbClr val="000000"/>
                </a:solidFill>
                <a:latin typeface="Arial" charset="0"/>
              </a:rPr>
              <a:t>Raimo Vuorinen, KT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dirty="0">
                <a:solidFill>
                  <a:srgbClr val="000000"/>
                </a:solidFill>
                <a:latin typeface="Arial" charset="0"/>
              </a:rPr>
              <a:t> Projektipäällikkö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altLang="fi-FI" sz="1600" dirty="0">
                <a:solidFill>
                  <a:srgbClr val="000000"/>
                </a:solidFill>
                <a:latin typeface="Arial" charset="0"/>
              </a:rPr>
              <a:t>Jyväskylän yliopisto, Koulutuksen tutkimuslaitos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altLang="fi-FI" sz="1600" dirty="0">
              <a:solidFill>
                <a:srgbClr val="000000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srgbClr val="000000"/>
                </a:solidFill>
                <a:latin typeface="Arial" charset="0"/>
              </a:rPr>
              <a:t>ELO-ryhmän kokous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1600" dirty="0">
                <a:solidFill>
                  <a:srgbClr val="000000"/>
                </a:solidFill>
                <a:latin typeface="Arial" charset="0"/>
              </a:rPr>
              <a:t>1.12.2016 Helsinki </a:t>
            </a:r>
            <a:endParaRPr lang="fi-FI" altLang="fi-FI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7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Saudi-Arabia: </a:t>
            </a:r>
            <a:br>
              <a:rPr lang="fi-FI" dirty="0" smtClean="0"/>
            </a:br>
            <a:r>
              <a:rPr lang="fi-FI" dirty="0" smtClean="0"/>
              <a:t>QA </a:t>
            </a:r>
            <a:r>
              <a:rPr lang="fi-FI" dirty="0" err="1" smtClean="0"/>
              <a:t>system</a:t>
            </a:r>
            <a:r>
              <a:rPr lang="fi-FI" dirty="0" smtClean="0"/>
              <a:t> for </a:t>
            </a:r>
            <a:r>
              <a:rPr lang="fi-FI" dirty="0" err="1" smtClean="0"/>
              <a:t>careers</a:t>
            </a:r>
            <a:r>
              <a:rPr lang="fi-FI" dirty="0" smtClean="0"/>
              <a:t> </a:t>
            </a:r>
            <a:r>
              <a:rPr lang="fi-FI" dirty="0" err="1" smtClean="0"/>
              <a:t>industry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230" y="1772816"/>
            <a:ext cx="6477170" cy="489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50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78" y="620688"/>
            <a:ext cx="7883449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15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Ireland</a:t>
            </a:r>
            <a:r>
              <a:rPr lang="fi-FI" dirty="0" smtClean="0"/>
              <a:t>: </a:t>
            </a:r>
            <a:r>
              <a:rPr lang="fi-FI" dirty="0" err="1" smtClean="0"/>
              <a:t>Career</a:t>
            </a:r>
            <a:r>
              <a:rPr lang="fi-FI" dirty="0" smtClean="0"/>
              <a:t> Learning &amp; </a:t>
            </a:r>
            <a:r>
              <a:rPr lang="fi-FI" dirty="0" err="1" smtClean="0"/>
              <a:t>Development</a:t>
            </a:r>
            <a:endParaRPr lang="fi-FI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822363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259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4" y="1916832"/>
            <a:ext cx="8166280" cy="49411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1143000"/>
          </a:xfrm>
        </p:spPr>
        <p:txBody>
          <a:bodyPr>
            <a:normAutofit fontScale="90000"/>
          </a:bodyPr>
          <a:lstStyle/>
          <a:p>
            <a:r>
              <a:rPr lang="fi-FI" dirty="0" err="1" smtClean="0"/>
              <a:t>Ireland</a:t>
            </a:r>
            <a:r>
              <a:rPr lang="fi-FI" dirty="0" smtClean="0"/>
              <a:t>: </a:t>
            </a:r>
            <a:r>
              <a:rPr lang="fi-FI" dirty="0" err="1" smtClean="0"/>
              <a:t>Career</a:t>
            </a:r>
            <a:r>
              <a:rPr lang="fi-FI" dirty="0" smtClean="0"/>
              <a:t> Learning &amp; </a:t>
            </a:r>
            <a:r>
              <a:rPr lang="fi-FI" dirty="0" err="1" smtClean="0"/>
              <a:t>Development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8258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Yhteistyökokoukset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Omalinja hanke 13.10.</a:t>
            </a:r>
          </a:p>
          <a:p>
            <a:r>
              <a:rPr lang="fi-FI" dirty="0" err="1" smtClean="0"/>
              <a:t>Kohtaamo</a:t>
            </a:r>
            <a:r>
              <a:rPr lang="fi-FI" dirty="0"/>
              <a:t> </a:t>
            </a:r>
            <a:r>
              <a:rPr lang="fi-FI" dirty="0" smtClean="0"/>
              <a:t>–verkko-ohjauksen työryhmä ja CCDF 20.10.</a:t>
            </a:r>
          </a:p>
          <a:p>
            <a:r>
              <a:rPr lang="fi-FI" dirty="0" smtClean="0"/>
              <a:t>KARVI – nivelvaiheiden arviointi 28.11.</a:t>
            </a:r>
          </a:p>
          <a:p>
            <a:endParaRPr lang="fi-FI" dirty="0" smtClean="0"/>
          </a:p>
          <a:p>
            <a:r>
              <a:rPr lang="fi-FI" dirty="0" smtClean="0"/>
              <a:t>Tulossa</a:t>
            </a:r>
          </a:p>
          <a:p>
            <a:pPr lvl="1"/>
            <a:r>
              <a:rPr lang="fi-FI" dirty="0" smtClean="0"/>
              <a:t>Työelämä –tutka ja kokonaisarviointi 12.12.</a:t>
            </a:r>
          </a:p>
          <a:p>
            <a:pPr lvl="1"/>
            <a:r>
              <a:rPr lang="fi-FI" dirty="0" smtClean="0"/>
              <a:t>Työkokous ohjauksen tuloksen yhteiseksi määrittelyksi (TEM, KARVI, </a:t>
            </a:r>
            <a:r>
              <a:rPr lang="fi-FI" dirty="0" err="1" smtClean="0"/>
              <a:t>Kohtaamo</a:t>
            </a:r>
            <a:r>
              <a:rPr lang="fi-FI" dirty="0" smtClean="0"/>
              <a:t>, OPH, </a:t>
            </a:r>
            <a:r>
              <a:rPr lang="fi-FI" dirty="0" err="1" smtClean="0"/>
              <a:t>Vokes</a:t>
            </a:r>
            <a:r>
              <a:rPr lang="fi-FI" dirty="0" smtClean="0"/>
              <a:t>) ehdotus 16., 19. tai 20.1.2017 Helsingissä</a:t>
            </a:r>
          </a:p>
        </p:txBody>
      </p:sp>
    </p:spTree>
    <p:extLst>
      <p:ext uri="{BB962C8B-B14F-4D97-AF65-F5344CB8AC3E}">
        <p14:creationId xmlns:p14="http://schemas.microsoft.com/office/powerpoint/2010/main" val="632916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108075" y="1479550"/>
            <a:ext cx="65532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fi-FI" sz="2000" dirty="0" err="1" smtClean="0">
                <a:solidFill>
                  <a:srgbClr val="000000"/>
                </a:solidFill>
              </a:rPr>
              <a:t>Kiitos</a:t>
            </a:r>
            <a:r>
              <a:rPr lang="en-GB" altLang="fi-FI" sz="2000" dirty="0" smtClean="0">
                <a:solidFill>
                  <a:srgbClr val="000000"/>
                </a:solidFill>
              </a:rPr>
              <a:t>!</a:t>
            </a:r>
            <a:endParaRPr lang="en-GB" altLang="fi-FI" sz="2000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fi-FI" dirty="0" err="1" smtClean="0">
                <a:solidFill>
                  <a:srgbClr val="000000"/>
                </a:solidFill>
              </a:rPr>
              <a:t>Lisätietoja</a:t>
            </a:r>
            <a:r>
              <a:rPr lang="en-GB" altLang="fi-FI" dirty="0" smtClean="0">
                <a:solidFill>
                  <a:srgbClr val="000000"/>
                </a:solidFill>
              </a:rPr>
              <a:t>:</a:t>
            </a: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>
                <a:solidFill>
                  <a:srgbClr val="000000"/>
                </a:solidFill>
              </a:rPr>
              <a:t>Raimo </a:t>
            </a:r>
            <a:r>
              <a:rPr lang="en-GB" altLang="fi-FI" dirty="0" smtClean="0">
                <a:solidFill>
                  <a:srgbClr val="000000"/>
                </a:solidFill>
              </a:rPr>
              <a:t>Vuorinen, KT</a:t>
            </a: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 err="1" smtClean="0">
                <a:solidFill>
                  <a:srgbClr val="000000"/>
                </a:solidFill>
              </a:rPr>
              <a:t>Koulutuksen</a:t>
            </a:r>
            <a:r>
              <a:rPr lang="en-GB" altLang="fi-FI" dirty="0" smtClean="0">
                <a:solidFill>
                  <a:srgbClr val="000000"/>
                </a:solidFill>
              </a:rPr>
              <a:t> </a:t>
            </a:r>
            <a:r>
              <a:rPr lang="en-GB" altLang="fi-FI" dirty="0" err="1" smtClean="0">
                <a:solidFill>
                  <a:srgbClr val="000000"/>
                </a:solidFill>
              </a:rPr>
              <a:t>tutkimuslaitos</a:t>
            </a:r>
            <a:endParaRPr lang="en-GB" altLang="fi-FI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 smtClean="0">
                <a:solidFill>
                  <a:srgbClr val="000000"/>
                </a:solidFill>
              </a:rPr>
              <a:t>PL 35</a:t>
            </a: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 smtClean="0">
                <a:solidFill>
                  <a:srgbClr val="000000"/>
                </a:solidFill>
              </a:rPr>
              <a:t>40014 Jyväskylän yliopisto</a:t>
            </a: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 err="1" smtClean="0">
                <a:solidFill>
                  <a:srgbClr val="000000"/>
                </a:solidFill>
              </a:rPr>
              <a:t>Puh</a:t>
            </a:r>
            <a:r>
              <a:rPr lang="en-GB" altLang="fi-FI" dirty="0" smtClean="0">
                <a:solidFill>
                  <a:srgbClr val="000000"/>
                </a:solidFill>
              </a:rPr>
              <a:t>. </a:t>
            </a:r>
            <a:r>
              <a:rPr lang="en-GB" altLang="fi-FI" dirty="0">
                <a:solidFill>
                  <a:srgbClr val="000000"/>
                </a:solidFill>
              </a:rPr>
              <a:t>+358-50-3611909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>
                <a:solidFill>
                  <a:srgbClr val="000000"/>
                </a:solidFill>
              </a:rPr>
              <a:t>Fax +358-14-617418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>
                <a:solidFill>
                  <a:srgbClr val="000000"/>
                </a:solidFill>
              </a:rPr>
              <a:t>email: </a:t>
            </a:r>
            <a:r>
              <a:rPr lang="en-GB" altLang="fi-FI" dirty="0">
                <a:solidFill>
                  <a:srgbClr val="000000"/>
                </a:solidFill>
                <a:hlinkClick r:id="rId2"/>
              </a:rPr>
              <a:t>raimo.vuorinen@jyu.fi</a:t>
            </a:r>
            <a:endParaRPr lang="en-GB" altLang="fi-FI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dirty="0" err="1" smtClean="0">
                <a:solidFill>
                  <a:srgbClr val="000000"/>
                </a:solidFill>
              </a:rPr>
              <a:t>LinkedIn</a:t>
            </a:r>
            <a:r>
              <a:rPr lang="fi-FI" dirty="0">
                <a:solidFill>
                  <a:srgbClr val="000000"/>
                </a:solidFill>
              </a:rPr>
              <a:t>: </a:t>
            </a:r>
            <a:r>
              <a:rPr lang="fi-FI" u="sng" dirty="0">
                <a:solidFill>
                  <a:srgbClr val="000000"/>
                </a:solidFill>
                <a:hlinkClick r:id="rId3"/>
              </a:rPr>
              <a:t>https://fi.linkedin.com/in/raimovuorinen</a:t>
            </a: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fi-FI" dirty="0" smtClean="0">
                <a:solidFill>
                  <a:srgbClr val="000000"/>
                </a:solidFill>
              </a:rPr>
              <a:t>Skype</a:t>
            </a:r>
            <a:r>
              <a:rPr lang="en-GB" altLang="fi-FI" dirty="0">
                <a:solidFill>
                  <a:srgbClr val="000000"/>
                </a:solidFill>
              </a:rPr>
              <a:t>: </a:t>
            </a:r>
            <a:r>
              <a:rPr lang="en-GB" altLang="fi-FI" dirty="0" err="1">
                <a:solidFill>
                  <a:srgbClr val="000000"/>
                </a:solidFill>
              </a:rPr>
              <a:t>vuorai</a:t>
            </a:r>
            <a:endParaRPr lang="en-GB" altLang="fi-FI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9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115615" y="1556792"/>
            <a:ext cx="2346917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b="1" dirty="0">
                <a:solidFill>
                  <a:prstClr val="white"/>
                </a:solidFill>
              </a:rPr>
              <a:t>Muut tutkimusyksiköt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71600" y="30035"/>
            <a:ext cx="7488832" cy="59065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sz="1400" b="1" dirty="0">
                <a:solidFill>
                  <a:prstClr val="black"/>
                </a:solidFill>
              </a:rPr>
              <a:t>Alkuperäinen suunnitelma:</a:t>
            </a:r>
          </a:p>
          <a:p>
            <a:pPr algn="ctr">
              <a:defRPr/>
            </a:pPr>
            <a:r>
              <a:rPr lang="fi-FI" sz="1400" b="1" dirty="0">
                <a:solidFill>
                  <a:prstClr val="black"/>
                </a:solidFill>
              </a:rPr>
              <a:t>Yhteydet valtakunnalliseen rinnakkaiseen ELO-toimintaan  OKM, TEM, STM</a:t>
            </a:r>
          </a:p>
          <a:p>
            <a:pPr algn="ctr">
              <a:defRPr/>
            </a:pPr>
            <a:r>
              <a:rPr lang="fi-FI" sz="1200" dirty="0">
                <a:solidFill>
                  <a:prstClr val="black"/>
                </a:solidFill>
              </a:rPr>
              <a:t>Valtakunnallinen </a:t>
            </a:r>
            <a:r>
              <a:rPr lang="fi-FI" sz="1200" dirty="0" err="1">
                <a:solidFill>
                  <a:prstClr val="black"/>
                </a:solidFill>
              </a:rPr>
              <a:t>ELO-ryhmä</a:t>
            </a:r>
            <a:endParaRPr lang="fi-FI" sz="12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04592" y="3068960"/>
            <a:ext cx="1008112" cy="3384376"/>
            <a:chOff x="2771800" y="1844824"/>
            <a:chExt cx="1008112" cy="3384376"/>
          </a:xfrm>
        </p:grpSpPr>
        <p:sp>
          <p:nvSpPr>
            <p:cNvPr id="9" name="Rounded Rectangle 8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Ohjaamo A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3815916" y="1124744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b="1" dirty="0">
                <a:solidFill>
                  <a:prstClr val="white"/>
                </a:solidFill>
              </a:rPr>
              <a:t>KOHTAAMO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32240" y="1197397"/>
            <a:ext cx="1800200" cy="107947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b="1" dirty="0">
                <a:solidFill>
                  <a:prstClr val="white"/>
                </a:solidFill>
              </a:rPr>
              <a:t>KEHA/TEM</a:t>
            </a:r>
          </a:p>
          <a:p>
            <a:pPr algn="ctr">
              <a:defRPr/>
            </a:pPr>
            <a:r>
              <a:rPr lang="fi-FI" b="1" dirty="0">
                <a:solidFill>
                  <a:prstClr val="white"/>
                </a:solidFill>
              </a:rPr>
              <a:t>ELO-TORI</a:t>
            </a:r>
          </a:p>
          <a:p>
            <a:pPr algn="ctr">
              <a:defRPr/>
            </a:pPr>
            <a:r>
              <a:rPr lang="fi-FI" b="1" dirty="0">
                <a:solidFill>
                  <a:prstClr val="white"/>
                </a:solidFill>
              </a:rPr>
              <a:t>15 </a:t>
            </a:r>
            <a:r>
              <a:rPr lang="fi-FI" b="1" dirty="0" err="1">
                <a:solidFill>
                  <a:prstClr val="white"/>
                </a:solidFill>
              </a:rPr>
              <a:t>ELO-ryhmää</a:t>
            </a:r>
            <a:endParaRPr lang="fi-FI" b="1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419872" y="3221360"/>
            <a:ext cx="1008112" cy="3384376"/>
            <a:chOff x="2771800" y="1844824"/>
            <a:chExt cx="1008112" cy="3384376"/>
          </a:xfrm>
        </p:grpSpPr>
        <p:sp>
          <p:nvSpPr>
            <p:cNvPr id="16" name="Rounded Rectangle 15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43808" y="2071881"/>
              <a:ext cx="8819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Ohjaamo A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23928" y="3373760"/>
            <a:ext cx="1008112" cy="3384376"/>
            <a:chOff x="2755032" y="1844824"/>
            <a:chExt cx="1008112" cy="3384376"/>
          </a:xfrm>
        </p:grpSpPr>
        <p:sp>
          <p:nvSpPr>
            <p:cNvPr id="24" name="Rounded Rectangle 23"/>
            <p:cNvSpPr/>
            <p:nvPr/>
          </p:nvSpPr>
          <p:spPr>
            <a:xfrm>
              <a:off x="2755032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43808" y="2071881"/>
              <a:ext cx="8819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Työalusta</a:t>
              </a:r>
            </a:p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Ohjaamo A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88224" y="2420888"/>
            <a:ext cx="1008112" cy="3384376"/>
            <a:chOff x="2771800" y="1844824"/>
            <a:chExt cx="1008112" cy="3384376"/>
          </a:xfrm>
        </p:grpSpPr>
        <p:sp>
          <p:nvSpPr>
            <p:cNvPr id="32" name="Rounded Rectangle 31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80139" y="2060848"/>
              <a:ext cx="6557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K-S ELO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48264" y="2852936"/>
            <a:ext cx="1008112" cy="3384376"/>
            <a:chOff x="2771800" y="1844824"/>
            <a:chExt cx="1008112" cy="3384376"/>
          </a:xfrm>
        </p:grpSpPr>
        <p:sp>
          <p:nvSpPr>
            <p:cNvPr id="40" name="Rounded Rectangle 39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43808" y="2071881"/>
              <a:ext cx="6653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P-K ELO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452320" y="3284984"/>
            <a:ext cx="1008112" cy="3384376"/>
            <a:chOff x="2771800" y="1844824"/>
            <a:chExt cx="1008112" cy="3384376"/>
          </a:xfrm>
        </p:grpSpPr>
        <p:sp>
          <p:nvSpPr>
            <p:cNvPr id="48" name="Rounded Rectangle 47"/>
            <p:cNvSpPr/>
            <p:nvPr/>
          </p:nvSpPr>
          <p:spPr>
            <a:xfrm>
              <a:off x="2771800" y="1844824"/>
              <a:ext cx="1008112" cy="338437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 dirty="0">
                <a:solidFill>
                  <a:prstClr val="black"/>
                </a:solidFill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915816" y="2492896"/>
              <a:ext cx="720080" cy="57606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15816" y="3140968"/>
              <a:ext cx="720080" cy="57606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2915816" y="3789040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915816" y="4437112"/>
              <a:ext cx="720080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59832" y="4859868"/>
              <a:ext cx="401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dirty="0">
                  <a:solidFill>
                    <a:prstClr val="black"/>
                  </a:solidFill>
                </a:rPr>
                <a:t>….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843808" y="2071881"/>
              <a:ext cx="6509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i-FI" sz="1200" dirty="0">
                  <a:solidFill>
                    <a:prstClr val="black"/>
                  </a:solidFill>
                </a:rPr>
                <a:t>E-S ELO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683568" y="1198042"/>
            <a:ext cx="1800200" cy="43140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i-FI" dirty="0">
                <a:solidFill>
                  <a:prstClr val="white"/>
                </a:solidFill>
              </a:rPr>
              <a:t>JY/KTL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11561" y="919753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Toimeksiantona ELO laatu &amp; </a:t>
            </a:r>
            <a:r>
              <a:rPr lang="fi-FI" sz="1200" dirty="0" err="1">
                <a:solidFill>
                  <a:prstClr val="black"/>
                </a:solidFill>
              </a:rPr>
              <a:t>evidence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base</a:t>
            </a:r>
            <a:endParaRPr lang="fi-FI" sz="1200" dirty="0">
              <a:solidFill>
                <a:prstClr val="black"/>
              </a:solidFill>
            </a:endParaRPr>
          </a:p>
        </p:txBody>
      </p:sp>
      <p:cxnSp>
        <p:nvCxnSpPr>
          <p:cNvPr id="67" name="Straight Arrow Connector 66"/>
          <p:cNvCxnSpPr/>
          <p:nvPr/>
        </p:nvCxnSpPr>
        <p:spPr>
          <a:xfrm flipV="1">
            <a:off x="1547664" y="681663"/>
            <a:ext cx="252028" cy="2990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433357" y="1700809"/>
            <a:ext cx="689104" cy="148019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3707904" y="1700809"/>
            <a:ext cx="55347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4122461" y="1772816"/>
            <a:ext cx="251392" cy="1747608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8078160" y="2074216"/>
            <a:ext cx="97115" cy="14023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724128" y="404664"/>
            <a:ext cx="1008112" cy="216995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5808471" y="400454"/>
            <a:ext cx="1315970" cy="2668506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 flipV="1">
            <a:off x="5876528" y="332656"/>
            <a:ext cx="1863824" cy="316835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7334156" y="663972"/>
            <a:ext cx="0" cy="41838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4804792" y="39330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H="1" flipV="1">
            <a:off x="4373853" y="663972"/>
            <a:ext cx="18127" cy="408182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5724128" y="1412776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4572000" y="1556792"/>
            <a:ext cx="2113079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100" b="1" dirty="0">
                <a:solidFill>
                  <a:prstClr val="black"/>
                </a:solidFill>
              </a:rPr>
              <a:t>Tuki ohjaamoille 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Strateginen kehittämisprosessi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Vaiheistus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Laatutyö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Ohjaamomallin elementit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Oppiminen (osuva ohjaus)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Työalusta, kommunikaatio, 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Työn dokumentaatio</a:t>
            </a:r>
          </a:p>
          <a:p>
            <a:pPr>
              <a:defRPr/>
            </a:pPr>
            <a:r>
              <a:rPr lang="fi-FI" sz="1100" b="1" dirty="0">
                <a:solidFill>
                  <a:prstClr val="black"/>
                </a:solidFill>
              </a:rPr>
              <a:t>Lisäarvo </a:t>
            </a:r>
            <a:r>
              <a:rPr lang="fi-FI" sz="1100" b="1" dirty="0" err="1">
                <a:solidFill>
                  <a:prstClr val="black"/>
                </a:solidFill>
              </a:rPr>
              <a:t>kohtaamolle</a:t>
            </a:r>
            <a:endParaRPr lang="fi-FI" sz="1100" b="1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Koko projektin hallinta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Yhteismitallinen tieto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Tutkimusdata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Arviointidata</a:t>
            </a:r>
          </a:p>
          <a:p>
            <a:pPr marL="171450" indent="-171450">
              <a:buFontTx/>
              <a:buChar char="-"/>
              <a:defRPr/>
            </a:pPr>
            <a:r>
              <a:rPr lang="fi-FI" sz="1100" dirty="0">
                <a:solidFill>
                  <a:prstClr val="black"/>
                </a:solidFill>
              </a:rPr>
              <a:t>….</a:t>
            </a:r>
          </a:p>
          <a:p>
            <a:pPr>
              <a:defRPr/>
            </a:pPr>
            <a:endParaRPr lang="fi-FI" sz="1100" dirty="0">
              <a:solidFill>
                <a:prstClr val="black"/>
              </a:solidFill>
            </a:endParaRPr>
          </a:p>
          <a:p>
            <a:pPr marL="171450" indent="-171450">
              <a:buFontTx/>
              <a:buChar char="-"/>
              <a:defRPr/>
            </a:pPr>
            <a:endParaRPr lang="fi-FI" sz="1200" dirty="0">
              <a:solidFill>
                <a:prstClr val="black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33395" y="3944089"/>
            <a:ext cx="154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srgbClr val="FF0000"/>
                </a:solidFill>
              </a:rPr>
              <a:t>Rajapinnat alueellisiin</a:t>
            </a:r>
          </a:p>
          <a:p>
            <a:pPr>
              <a:defRPr/>
            </a:pPr>
            <a:r>
              <a:rPr lang="fi-FI" sz="1200" dirty="0" err="1">
                <a:solidFill>
                  <a:srgbClr val="FF0000"/>
                </a:solidFill>
              </a:rPr>
              <a:t>ELO-ryhmiin</a:t>
            </a:r>
            <a:endParaRPr lang="fi-FI" sz="1200" dirty="0">
              <a:solidFill>
                <a:srgbClr val="FF0000"/>
              </a:solidFill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3203848" y="4005064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3176228" y="5301209"/>
            <a:ext cx="1467780" cy="36003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32040" y="4941168"/>
            <a:ext cx="18518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Vertaisoppiminen</a:t>
            </a:r>
          </a:p>
          <a:p>
            <a:pPr>
              <a:defRPr/>
            </a:pPr>
            <a:r>
              <a:rPr lang="fi-FI" sz="1200" dirty="0" err="1">
                <a:solidFill>
                  <a:srgbClr val="1F497D">
                    <a:lumMod val="75000"/>
                  </a:srgbClr>
                </a:solidFill>
              </a:rPr>
              <a:t>Benchlearning</a:t>
            </a:r>
            <a:endParaRPr lang="fi-FI" sz="12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Hyvien käytäntöjen jako</a:t>
            </a:r>
          </a:p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-&gt; sisällön jalostaminen</a:t>
            </a:r>
          </a:p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verkossa olevaan pysyvään</a:t>
            </a:r>
          </a:p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tukeen ohjausalan</a:t>
            </a:r>
          </a:p>
          <a:p>
            <a:pPr>
              <a:defRPr/>
            </a:pPr>
            <a:r>
              <a:rPr lang="fi-FI" sz="1200" dirty="0">
                <a:solidFill>
                  <a:srgbClr val="1F497D">
                    <a:lumMod val="75000"/>
                  </a:srgbClr>
                </a:solidFill>
              </a:rPr>
              <a:t>ammattilaisille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564160" y="3181003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2015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2564160" y="4592161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2016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483768" y="5816297"/>
            <a:ext cx="4956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201X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251520" y="2084655"/>
            <a:ext cx="29887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200" dirty="0" err="1">
                <a:solidFill>
                  <a:prstClr val="black"/>
                </a:solidFill>
              </a:rPr>
              <a:t>Monihallinnollisen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  <a:r>
              <a:rPr lang="fi-FI" sz="1200" dirty="0" err="1">
                <a:solidFill>
                  <a:prstClr val="black"/>
                </a:solidFill>
              </a:rPr>
              <a:t>TNO-toiminnan</a:t>
            </a:r>
            <a:r>
              <a:rPr lang="fi-FI" sz="1200" dirty="0">
                <a:solidFill>
                  <a:prstClr val="black"/>
                </a:solidFill>
              </a:rPr>
              <a:t> 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laadun metakehikko kansallisena yhteistyönä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eri konteksteihin:  perusopetus, lukio, 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ammatillinen koulutus, korkea-aste, 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aikuiskoulutus, </a:t>
            </a:r>
            <a:r>
              <a:rPr lang="fi-FI" sz="1200" dirty="0" err="1">
                <a:solidFill>
                  <a:prstClr val="black"/>
                </a:solidFill>
              </a:rPr>
              <a:t>TE-konteksti</a:t>
            </a:r>
            <a:r>
              <a:rPr lang="fi-FI" sz="1200" dirty="0">
                <a:solidFill>
                  <a:prstClr val="black"/>
                </a:solidFill>
              </a:rPr>
              <a:t>,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nuoriso, jne. 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683568" y="3284984"/>
            <a:ext cx="0" cy="3015044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844352" y="408545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844352" y="5373216"/>
            <a:ext cx="192744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2627784" y="1340768"/>
            <a:ext cx="1008112" cy="967"/>
          </a:xfrm>
          <a:prstGeom prst="straightConnector1">
            <a:avLst/>
          </a:prstGeom>
          <a:ln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650730" y="620688"/>
            <a:ext cx="1369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Tulossopimukseen </a:t>
            </a:r>
          </a:p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sisältyvä rajapinta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940424" y="6495727"/>
            <a:ext cx="783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600" b="1" dirty="0" err="1">
                <a:solidFill>
                  <a:prstClr val="black"/>
                </a:solidFill>
              </a:rPr>
              <a:t>Jne</a:t>
            </a:r>
            <a:r>
              <a:rPr lang="fi-FI" sz="16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8468816" y="6453336"/>
            <a:ext cx="675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i-FI" sz="1600" b="1" dirty="0" err="1">
                <a:solidFill>
                  <a:prstClr val="black"/>
                </a:solidFill>
              </a:rPr>
              <a:t>Jne</a:t>
            </a:r>
            <a:r>
              <a:rPr lang="fi-FI" sz="1600" b="1" dirty="0">
                <a:solidFill>
                  <a:prstClr val="black"/>
                </a:solidFill>
              </a:rPr>
              <a:t>…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928939" y="3872081"/>
            <a:ext cx="1452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i-FI" sz="1200" dirty="0">
                <a:solidFill>
                  <a:prstClr val="black"/>
                </a:solidFill>
              </a:rPr>
              <a:t>Tutkimus- ja</a:t>
            </a:r>
          </a:p>
          <a:p>
            <a:pPr>
              <a:defRPr/>
            </a:pPr>
            <a:r>
              <a:rPr lang="fi-FI" sz="1200" dirty="0" err="1">
                <a:solidFill>
                  <a:prstClr val="black"/>
                </a:solidFill>
              </a:rPr>
              <a:t>kehittämistyhteistyö</a:t>
            </a:r>
            <a:endParaRPr lang="fi-FI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5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3" y="485775"/>
            <a:ext cx="7632849" cy="710977"/>
          </a:xfrm>
        </p:spPr>
        <p:txBody>
          <a:bodyPr>
            <a:normAutofit/>
          </a:bodyPr>
          <a:lstStyle/>
          <a:p>
            <a:r>
              <a:rPr lang="fi-FI" sz="2800" b="1" dirty="0" smtClean="0">
                <a:solidFill>
                  <a:schemeClr val="accent2"/>
                </a:solidFill>
              </a:rPr>
              <a:t>Tarkennettu aikataulu 2016 - 2017</a:t>
            </a:r>
            <a:endParaRPr lang="fi-FI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42809"/>
              </p:ext>
            </p:extLst>
          </p:nvPr>
        </p:nvGraphicFramePr>
        <p:xfrm>
          <a:off x="971601" y="1397000"/>
          <a:ext cx="7992888" cy="5469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4147584553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329833448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xmlns="" val="1006410163"/>
                    </a:ext>
                  </a:extLst>
                </a:gridCol>
              </a:tblGrid>
              <a:tr h="414696">
                <a:tc>
                  <a:txBody>
                    <a:bodyPr/>
                    <a:lstStyle/>
                    <a:p>
                      <a:r>
                        <a:rPr lang="fi-FI" dirty="0" smtClean="0"/>
                        <a:t>Työvaihe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Toimenpiteet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Aikataulu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9744942"/>
                  </a:ext>
                </a:extLst>
              </a:tr>
              <a:tr h="2267157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i-FI" sz="1600" dirty="0" smtClean="0"/>
                        <a:t>Vaihe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yhteenveto kansallisista ja kansainvälisistä ohjauksen laatukehikoista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OPH:n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julkaisemiin hyvän ohjauksen kriteereihin ja uusin opetussuunnitelmien perusteisiin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TE-toimistojen ohjauksen laatukriteereihin (TEM 2013)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rajapinta käytössä oleviin kansainvälisiin arviointityövälineisiin ja elinikäisen ohjauksen eurooppalaisiin puitteisiin (2015)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Kesä-joulukuu</a:t>
                      </a:r>
                      <a:r>
                        <a:rPr lang="fi-FI" sz="1600" baseline="0" dirty="0" smtClean="0"/>
                        <a:t> 2016</a:t>
                      </a:r>
                    </a:p>
                    <a:p>
                      <a:endParaRPr lang="fi-FI" sz="1600" baseline="0" dirty="0" smtClean="0"/>
                    </a:p>
                    <a:p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426849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2. </a:t>
                      </a:r>
                      <a:r>
                        <a:rPr lang="fi-FI" baseline="0" dirty="0" smtClean="0"/>
                        <a:t>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koonta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eri toimijoiden arviointitiedon tarpeista </a:t>
                      </a:r>
                    </a:p>
                    <a:p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kartoitus ohjaukselta odotettavista tuloksista ja olemassa olevista indikaattoreista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yhteissuunnittelu laatukehikoksi valtakunnallisten toimijoiden kanssa (Ministeriöt/OPH/KARVI/</a:t>
                      </a:r>
                      <a:r>
                        <a:rPr lang="fi-FI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Kohtaamo</a:t>
                      </a:r>
                      <a:r>
                        <a:rPr lang="fi-FI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-hanke,</a:t>
                      </a:r>
                      <a:r>
                        <a:rPr lang="fi-FI" sz="11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yhteistyökokous tammikuu)</a:t>
                      </a:r>
                      <a:endParaRPr lang="fi-FI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Tammi-Helmikuu 2017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7814175"/>
                  </a:ext>
                </a:extLst>
              </a:tr>
              <a:tr h="1187242">
                <a:tc>
                  <a:txBody>
                    <a:bodyPr/>
                    <a:lstStyle/>
                    <a:p>
                      <a:r>
                        <a:rPr lang="fi-FI" dirty="0" smtClean="0"/>
                        <a:t>3. Vaihe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100" dirty="0" smtClean="0"/>
                        <a:t>- Saadun palautteen perusteella esitys kehikon</a:t>
                      </a:r>
                      <a:r>
                        <a:rPr lang="fi-FI" sz="1100" baseline="0" dirty="0" smtClean="0"/>
                        <a:t> toteutuksesta ja testaamisesta 2017-20</a:t>
                      </a:r>
                      <a:endParaRPr lang="fi-F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Maaliskuu 2017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9406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1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Täsmennettävät uudet rajapinnat: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Ammatillisen koulutuksen reformin eteneminen</a:t>
            </a:r>
          </a:p>
          <a:p>
            <a:r>
              <a:rPr lang="fi-FI" dirty="0"/>
              <a:t>TE-palvelujen uudelleen organisoituminen </a:t>
            </a:r>
          </a:p>
          <a:p>
            <a:r>
              <a:rPr lang="fi-FI" dirty="0" smtClean="0"/>
              <a:t>Opetussuunnitelman uusien perusteiden käyttöönotto peruskouluissa ja lukioissa</a:t>
            </a:r>
          </a:p>
          <a:p>
            <a:r>
              <a:rPr lang="fi-FI" dirty="0" smtClean="0"/>
              <a:t>Ohjaamojen asemoituminen alueellisesti</a:t>
            </a:r>
          </a:p>
          <a:p>
            <a:r>
              <a:rPr lang="fi-FI" dirty="0" err="1" smtClean="0"/>
              <a:t>Kohtaamon</a:t>
            </a:r>
            <a:r>
              <a:rPr lang="fi-FI" dirty="0" smtClean="0"/>
              <a:t> verkko-ohjauspalvelun eteneminen</a:t>
            </a:r>
          </a:p>
          <a:p>
            <a:r>
              <a:rPr lang="fi-FI" dirty="0" smtClean="0"/>
              <a:t>KARVI – koulutuksen nivelvaiheiden arviointi</a:t>
            </a:r>
          </a:p>
          <a:p>
            <a:r>
              <a:rPr lang="fi-FI" dirty="0" smtClean="0"/>
              <a:t>Omalinja –hanke (</a:t>
            </a:r>
            <a:r>
              <a:rPr lang="fi-FI" dirty="0" smtClean="0">
                <a:hlinkClick r:id="rId2"/>
              </a:rPr>
              <a:t>http://omalinja.fi</a:t>
            </a:r>
            <a:r>
              <a:rPr lang="fi-FI" dirty="0" smtClean="0"/>
              <a:t>) ja sen tuottamat arviointityövälineet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4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10922"/>
              </p:ext>
            </p:extLst>
          </p:nvPr>
        </p:nvGraphicFramePr>
        <p:xfrm>
          <a:off x="1043607" y="878554"/>
          <a:ext cx="7560841" cy="5888736"/>
        </p:xfrm>
        <a:graphic>
          <a:graphicData uri="http://schemas.openxmlformats.org/drawingml/2006/table">
            <a:tbl>
              <a:tblPr firstRow="1" firstCol="1" bandRow="1"/>
              <a:tblGrid>
                <a:gridCol w="1510191">
                  <a:extLst>
                    <a:ext uri="{9D8B030D-6E8A-4147-A177-3AD203B41FA5}">
                      <a16:colId xmlns:a16="http://schemas.microsoft.com/office/drawing/2014/main" xmlns="" val="3182268851"/>
                    </a:ext>
                  </a:extLst>
                </a:gridCol>
                <a:gridCol w="1519254">
                  <a:extLst>
                    <a:ext uri="{9D8B030D-6E8A-4147-A177-3AD203B41FA5}">
                      <a16:colId xmlns:a16="http://schemas.microsoft.com/office/drawing/2014/main" xmlns="" val="2547318116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xmlns="" val="1352153874"/>
                    </a:ext>
                  </a:extLst>
                </a:gridCol>
                <a:gridCol w="1510191">
                  <a:extLst>
                    <a:ext uri="{9D8B030D-6E8A-4147-A177-3AD203B41FA5}">
                      <a16:colId xmlns:a16="http://schemas.microsoft.com/office/drawing/2014/main" xmlns="" val="3060460957"/>
                    </a:ext>
                  </a:extLst>
                </a:gridCol>
                <a:gridCol w="1511014">
                  <a:extLst>
                    <a:ext uri="{9D8B030D-6E8A-4147-A177-3AD203B41FA5}">
                      <a16:colId xmlns:a16="http://schemas.microsoft.com/office/drawing/2014/main" xmlns="" val="2191966416"/>
                    </a:ext>
                  </a:extLst>
                </a:gridCol>
              </a:tblGrid>
              <a:tr h="8540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Ulottuvuus\vaihe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Panokset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(voimavarat)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Prosessit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(palvelut)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Tulokset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(muutos)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Vaikuttavuus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i-FI" sz="14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yhteiskunnalli-sesti</a:t>
                      </a:r>
                      <a:r>
                        <a:rPr lang="fi-FI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pysyvät tulokset)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1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6735509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Julkinen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päätöksenteko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lainsäädäntö,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määrärahat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päätösten implementointi ja seuranta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valittujen poliittisten tavoitteiden saavuttaminen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yhteiskunnan arvoperusteisten tavoitteiden saavuttaminen: hyvinvoinnin parantuminen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5223370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Palvelu-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järjestelyt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organisaation resurssipäätökset,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työn- ja vastuunjako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toiminnan organisointi, arviointi ja kehittäminen, palveluiden tuottamisen tavat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sovitut palvelut toteutuvat, palveluja on tarjolla niitä tarvitseville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palvelujen piiriin valikoituu yhä paremmin asiakkaita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(kohtaanto)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4263934"/>
                  </a:ext>
                </a:extLst>
              </a:tr>
              <a:tr h="142956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Asiakkaalle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näkyvät 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palvelut</a:t>
                      </a:r>
                      <a:endParaRPr lang="fi-FI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ammattilaisten osaaminen, menetelmien kehittäminen, asiakkaan elämäntilanne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ohjausinterven-tiot ja ohjelmat, mitattu asiakastyytyväi-syys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valintojen selkeytyminen, koulutukseen hakeutuminen, työllistyminen,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identiteetin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Selkiytyminen</a:t>
                      </a:r>
                      <a:endParaRPr lang="fi-FI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esim. henkilökohtaisen </a:t>
                      </a:r>
                      <a:r>
                        <a:rPr lang="fi-FI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hyvinvoinnin ja </a:t>
                      </a:r>
                      <a:r>
                        <a:rPr lang="fi-FI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onnellisuuden pitkäkestoinen lisääntyminen</a:t>
                      </a:r>
                    </a:p>
                  </a:txBody>
                  <a:tcPr marL="67084" marR="67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7598043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2438" y="143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404664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rgbClr val="333399"/>
                </a:solidFill>
                <a:latin typeface="Arial" charset="0"/>
              </a:rPr>
              <a:t>Kehittämistyön ulottuvuudet</a:t>
            </a:r>
          </a:p>
        </p:txBody>
      </p:sp>
    </p:spTree>
    <p:extLst>
      <p:ext uri="{BB962C8B-B14F-4D97-AF65-F5344CB8AC3E}">
        <p14:creationId xmlns:p14="http://schemas.microsoft.com/office/powerpoint/2010/main" val="1928878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2535039"/>
            <a:ext cx="7772400" cy="1470025"/>
          </a:xfrm>
        </p:spPr>
        <p:txBody>
          <a:bodyPr/>
          <a:lstStyle/>
          <a:p>
            <a:r>
              <a:rPr lang="fi-FI" dirty="0" smtClean="0"/>
              <a:t>Esimerkkejä rinnakkaisista kv. laatukehikoista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74388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0256" r="3240" b="8278"/>
          <a:stretch/>
        </p:blipFill>
        <p:spPr>
          <a:xfrm>
            <a:off x="1167406" y="1431827"/>
            <a:ext cx="7581058" cy="5165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50421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rgbClr val="333399"/>
                </a:solidFill>
                <a:latin typeface="Arial" charset="0"/>
              </a:rPr>
              <a:t>Canadian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Research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Working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Group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b="1" dirty="0">
                <a:solidFill>
                  <a:srgbClr val="333399"/>
                </a:solidFill>
                <a:latin typeface="Arial" charset="0"/>
              </a:rPr>
              <a:t>on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Evidence-based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Practice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for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Career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fi-FI" b="1" dirty="0" err="1">
                <a:solidFill>
                  <a:srgbClr val="333399"/>
                </a:solidFill>
                <a:latin typeface="Arial" charset="0"/>
              </a:rPr>
              <a:t>Development</a:t>
            </a:r>
            <a:r>
              <a:rPr lang="fi-FI" b="1" dirty="0">
                <a:solidFill>
                  <a:srgbClr val="333399"/>
                </a:solidFill>
                <a:latin typeface="Arial" charset="0"/>
              </a:rPr>
              <a:t> 2015:</a:t>
            </a:r>
          </a:p>
        </p:txBody>
      </p:sp>
    </p:spTree>
    <p:extLst>
      <p:ext uri="{BB962C8B-B14F-4D97-AF65-F5344CB8AC3E}">
        <p14:creationId xmlns:p14="http://schemas.microsoft.com/office/powerpoint/2010/main" val="568242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14432" y="255321"/>
            <a:ext cx="6091199" cy="662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32656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Canadian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Research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Working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Group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on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Evidence-based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Practice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for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Career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fi-FI" sz="1400" b="1" dirty="0" err="1">
                <a:solidFill>
                  <a:srgbClr val="333399"/>
                </a:solidFill>
                <a:latin typeface="Arial" charset="0"/>
              </a:rPr>
              <a:t>Development</a:t>
            </a:r>
            <a:r>
              <a:rPr lang="fi-FI" sz="1400" b="1" dirty="0">
                <a:solidFill>
                  <a:srgbClr val="333399"/>
                </a:solidFill>
                <a:latin typeface="Arial" charset="0"/>
              </a:rPr>
              <a:t> 2015:</a:t>
            </a:r>
          </a:p>
        </p:txBody>
      </p:sp>
    </p:spTree>
    <p:extLst>
      <p:ext uri="{BB962C8B-B14F-4D97-AF65-F5344CB8AC3E}">
        <p14:creationId xmlns:p14="http://schemas.microsoft.com/office/powerpoint/2010/main" val="75322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87623" y="629816"/>
            <a:ext cx="7632849" cy="11430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Australia: </a:t>
            </a:r>
            <a:r>
              <a:rPr lang="fi-FI" dirty="0" err="1" smtClean="0"/>
              <a:t>Cica</a:t>
            </a:r>
            <a:r>
              <a:rPr lang="fi-FI" dirty="0" smtClean="0"/>
              <a:t> 2014</a:t>
            </a:r>
            <a:br>
              <a:rPr lang="fi-FI" dirty="0" smtClean="0"/>
            </a:br>
            <a:r>
              <a:rPr lang="fi-FI" dirty="0" err="1" smtClean="0"/>
              <a:t>Benchmarking</a:t>
            </a:r>
            <a:r>
              <a:rPr lang="fi-FI" dirty="0" smtClean="0"/>
              <a:t> Resource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976618"/>
            <a:ext cx="7767922" cy="3900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1507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</Words>
  <Application>Microsoft Office PowerPoint</Application>
  <PresentationFormat>Näytössä katseltava diaesitys (4:3)</PresentationFormat>
  <Paragraphs>164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17" baseType="lpstr">
      <vt:lpstr>Default Design</vt:lpstr>
      <vt:lpstr>Office Theme</vt:lpstr>
      <vt:lpstr>Liite 2   Elinikäisen ohjauksen laadunhallinnan kehittäminen, VOKES tilannekatsaus </vt:lpstr>
      <vt:lpstr>PowerPoint-esitys</vt:lpstr>
      <vt:lpstr>Tarkennettu aikataulu 2016 - 2017</vt:lpstr>
      <vt:lpstr>Täsmennettävät uudet rajapinnat:</vt:lpstr>
      <vt:lpstr>PowerPoint-esitys</vt:lpstr>
      <vt:lpstr>Esimerkkejä rinnakkaisista kv. laatukehikoista</vt:lpstr>
      <vt:lpstr>PowerPoint-esitys</vt:lpstr>
      <vt:lpstr>PowerPoint-esitys</vt:lpstr>
      <vt:lpstr>Australia: Cica 2014 Benchmarking Resource</vt:lpstr>
      <vt:lpstr>Saudi-Arabia:  QA system for careers industry</vt:lpstr>
      <vt:lpstr>PowerPoint-esitys</vt:lpstr>
      <vt:lpstr>Ireland: Career Learning &amp; Development</vt:lpstr>
      <vt:lpstr>Ireland: Career Learning &amp; Development</vt:lpstr>
      <vt:lpstr>Yhteistyökokoukset</vt:lpstr>
      <vt:lpstr>PowerPoint-esitys</vt:lpstr>
    </vt:vector>
  </TitlesOfParts>
  <Company>VIP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Liite 2   Elinikäisen ohjauksen laadunhallinnan kehittäminen, VOKES tilannekatsaus</dc:title>
  <dc:creator>Leminen Ari-Pekka TEM</dc:creator>
  <cp:lastModifiedBy>Leminen Ari-Pekka TEM</cp:lastModifiedBy>
  <cp:revision>2</cp:revision>
  <dcterms:created xsi:type="dcterms:W3CDTF">2016-12-20T13:54:23Z</dcterms:created>
  <dcterms:modified xsi:type="dcterms:W3CDTF">2016-12-20T13:58:47Z</dcterms:modified>
</cp:coreProperties>
</file>