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0" r:id="rId5"/>
    <p:sldMasterId id="2147483671" r:id="rId6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</p:sldIdLst>
  <p:sldSz cy="5143500" cx="9144000"/>
  <p:notesSz cx="6858000" cy="9144000"/>
  <p:embeddedFontLst>
    <p:embeddedFont>
      <p:font typeface="Source Code Pro"/>
      <p:regular r:id="rId19"/>
      <p:bold r:id="rId20"/>
      <p:italic r:id="rId21"/>
      <p:boldItalic r:id="rId22"/>
    </p:embeddedFont>
    <p:embeddedFont>
      <p:font typeface="Oswald"/>
      <p:regular r:id="rId23"/>
      <p:bold r:id="rId2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E2214D03-5C3B-41B9-BBF7-D38ADF5E6D40}">
  <a:tblStyle styleId="{E2214D03-5C3B-41B9-BBF7-D38ADF5E6D40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SourceCodePro-bold.fntdata"/><Relationship Id="rId11" Type="http://schemas.openxmlformats.org/officeDocument/2006/relationships/slide" Target="slides/slide4.xml"/><Relationship Id="rId22" Type="http://schemas.openxmlformats.org/officeDocument/2006/relationships/font" Target="fonts/SourceCodePro-boldItalic.fntdata"/><Relationship Id="rId10" Type="http://schemas.openxmlformats.org/officeDocument/2006/relationships/slide" Target="slides/slide3.xml"/><Relationship Id="rId21" Type="http://schemas.openxmlformats.org/officeDocument/2006/relationships/font" Target="fonts/SourceCodePro-italic.fntdata"/><Relationship Id="rId13" Type="http://schemas.openxmlformats.org/officeDocument/2006/relationships/slide" Target="slides/slide6.xml"/><Relationship Id="rId24" Type="http://schemas.openxmlformats.org/officeDocument/2006/relationships/font" Target="fonts/Oswald-bold.fntdata"/><Relationship Id="rId12" Type="http://schemas.openxmlformats.org/officeDocument/2006/relationships/slide" Target="slides/slide5.xml"/><Relationship Id="rId23" Type="http://schemas.openxmlformats.org/officeDocument/2006/relationships/font" Target="fonts/Oswald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2.xml"/><Relationship Id="rId15" Type="http://schemas.openxmlformats.org/officeDocument/2006/relationships/slide" Target="slides/slide8.xml"/><Relationship Id="rId14" Type="http://schemas.openxmlformats.org/officeDocument/2006/relationships/slide" Target="slides/slide7.xml"/><Relationship Id="rId17" Type="http://schemas.openxmlformats.org/officeDocument/2006/relationships/slide" Target="slides/slide10.xml"/><Relationship Id="rId16" Type="http://schemas.openxmlformats.org/officeDocument/2006/relationships/slide" Target="slides/slide9.xml"/><Relationship Id="rId5" Type="http://schemas.openxmlformats.org/officeDocument/2006/relationships/slideMaster" Target="slideMasters/slideMaster1.xml"/><Relationship Id="rId19" Type="http://schemas.openxmlformats.org/officeDocument/2006/relationships/font" Target="fonts/SourceCodePro-regular.fntdata"/><Relationship Id="rId6" Type="http://schemas.openxmlformats.org/officeDocument/2006/relationships/slideMaster" Target="slideMasters/slideMaster2.xml"/><Relationship Id="rId18" Type="http://schemas.openxmlformats.org/officeDocument/2006/relationships/slide" Target="slides/slide1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7966f30636_0_34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9" name="Google Shape;159;g7966f30636_0_3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7966f30636_0_4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8" name="Google Shape;168;g7966f30636_0_4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bc3d53ffff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bc3d53fff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7966426a49_0_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7966426a49_0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7966426a49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7966426a49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7966426a49_0_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7966426a49_0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7966f30636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" name="Google Shape;135;g7966f30636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7966f30636_0_1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g7966f30636_0_1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7966f30636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7966f30636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7966f30636_0_2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7966f30636_0_2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/>
          <p:nvPr/>
        </p:nvSpPr>
        <p:spPr>
          <a:xfrm rot="10800000">
            <a:off x="4226100" y="2933550"/>
            <a:ext cx="691800" cy="388500"/>
          </a:xfrm>
          <a:prstGeom prst="triangle">
            <a:avLst>
              <a:gd fmla="val 50000" name="adj"/>
            </a:avLst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14"/>
          <p:cNvSpPr/>
          <p:nvPr/>
        </p:nvSpPr>
        <p:spPr>
          <a:xfrm>
            <a:off x="-25" y="0"/>
            <a:ext cx="9144000" cy="31242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14"/>
          <p:cNvSpPr txBox="1"/>
          <p:nvPr>
            <p:ph type="ctrTitle"/>
          </p:nvPr>
        </p:nvSpPr>
        <p:spPr>
          <a:xfrm>
            <a:off x="411175" y="644300"/>
            <a:ext cx="8282400" cy="2109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8" name="Google Shape;58;p14"/>
          <p:cNvSpPr txBox="1"/>
          <p:nvPr>
            <p:ph idx="1" type="subTitle"/>
          </p:nvPr>
        </p:nvSpPr>
        <p:spPr>
          <a:xfrm>
            <a:off x="411175" y="3398250"/>
            <a:ext cx="8282400" cy="1260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Oswald"/>
              <a:buNone/>
              <a:defRPr sz="3600">
                <a:latin typeface="Oswald"/>
                <a:ea typeface="Oswald"/>
                <a:cs typeface="Oswald"/>
                <a:sym typeface="Oswald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Oswald"/>
              <a:buNone/>
              <a:defRPr sz="3600">
                <a:latin typeface="Oswald"/>
                <a:ea typeface="Oswald"/>
                <a:cs typeface="Oswald"/>
                <a:sym typeface="Oswald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Oswald"/>
              <a:buNone/>
              <a:defRPr sz="3600">
                <a:latin typeface="Oswald"/>
                <a:ea typeface="Oswald"/>
                <a:cs typeface="Oswald"/>
                <a:sym typeface="Oswald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Oswald"/>
              <a:buNone/>
              <a:defRPr sz="3600">
                <a:latin typeface="Oswald"/>
                <a:ea typeface="Oswald"/>
                <a:cs typeface="Oswald"/>
                <a:sym typeface="Oswald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Oswald"/>
              <a:buNone/>
              <a:defRPr sz="3600">
                <a:latin typeface="Oswald"/>
                <a:ea typeface="Oswald"/>
                <a:cs typeface="Oswald"/>
                <a:sym typeface="Oswald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Oswald"/>
              <a:buNone/>
              <a:defRPr sz="3600">
                <a:latin typeface="Oswald"/>
                <a:ea typeface="Oswald"/>
                <a:cs typeface="Oswald"/>
                <a:sym typeface="Oswald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Oswald"/>
              <a:buNone/>
              <a:defRPr sz="3600">
                <a:latin typeface="Oswald"/>
                <a:ea typeface="Oswald"/>
                <a:cs typeface="Oswald"/>
                <a:sym typeface="Oswald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Oswald"/>
              <a:buNone/>
              <a:defRPr sz="3600">
                <a:latin typeface="Oswald"/>
                <a:ea typeface="Oswald"/>
                <a:cs typeface="Oswald"/>
                <a:sym typeface="Oswald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Oswald"/>
              <a:buNone/>
              <a:defRPr sz="3600"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59" name="Google Shape;59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/>
          <p:nvPr/>
        </p:nvSpPr>
        <p:spPr>
          <a:xfrm>
            <a:off x="0" y="1567350"/>
            <a:ext cx="9144000" cy="20088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p15"/>
          <p:cNvSpPr txBox="1"/>
          <p:nvPr>
            <p:ph type="title"/>
          </p:nvPr>
        </p:nvSpPr>
        <p:spPr>
          <a:xfrm>
            <a:off x="430800" y="1889700"/>
            <a:ext cx="8282400" cy="1516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3" name="Google Shape;63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5" name="Google Shape;65;p16"/>
          <p:cNvCxnSpPr/>
          <p:nvPr/>
        </p:nvCxnSpPr>
        <p:spPr>
          <a:xfrm>
            <a:off x="429200" y="1275577"/>
            <a:ext cx="6141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lgDash"/>
            <a:round/>
            <a:headEnd len="sm" w="sm" type="none"/>
            <a:tailEnd len="sm" w="sm" type="none"/>
          </a:ln>
        </p:spPr>
      </p:cxnSp>
      <p:sp>
        <p:nvSpPr>
          <p:cNvPr id="66" name="Google Shape;66;p16"/>
          <p:cNvSpPr txBox="1"/>
          <p:nvPr>
            <p:ph type="title"/>
          </p:nvPr>
        </p:nvSpPr>
        <p:spPr>
          <a:xfrm>
            <a:off x="311700" y="372500"/>
            <a:ext cx="8520600" cy="73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67" name="Google Shape;67;p16"/>
          <p:cNvSpPr txBox="1"/>
          <p:nvPr>
            <p:ph idx="1" type="body"/>
          </p:nvPr>
        </p:nvSpPr>
        <p:spPr>
          <a:xfrm>
            <a:off x="311700" y="1468825"/>
            <a:ext cx="8520600" cy="309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68" name="Google Shape;68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0" name="Google Shape;70;p17"/>
          <p:cNvCxnSpPr/>
          <p:nvPr/>
        </p:nvCxnSpPr>
        <p:spPr>
          <a:xfrm>
            <a:off x="429200" y="1275577"/>
            <a:ext cx="6141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lgDash"/>
            <a:round/>
            <a:headEnd len="sm" w="sm" type="none"/>
            <a:tailEnd len="sm" w="sm" type="none"/>
          </a:ln>
        </p:spPr>
      </p:cxnSp>
      <p:sp>
        <p:nvSpPr>
          <p:cNvPr id="71" name="Google Shape;71;p17"/>
          <p:cNvSpPr txBox="1"/>
          <p:nvPr>
            <p:ph type="title"/>
          </p:nvPr>
        </p:nvSpPr>
        <p:spPr>
          <a:xfrm>
            <a:off x="311700" y="372500"/>
            <a:ext cx="8520600" cy="73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72" name="Google Shape;72;p17"/>
          <p:cNvSpPr txBox="1"/>
          <p:nvPr>
            <p:ph idx="1" type="body"/>
          </p:nvPr>
        </p:nvSpPr>
        <p:spPr>
          <a:xfrm>
            <a:off x="311700" y="1468825"/>
            <a:ext cx="3999900" cy="309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73" name="Google Shape;73;p17"/>
          <p:cNvSpPr txBox="1"/>
          <p:nvPr>
            <p:ph idx="2" type="body"/>
          </p:nvPr>
        </p:nvSpPr>
        <p:spPr>
          <a:xfrm>
            <a:off x="4832400" y="1468825"/>
            <a:ext cx="3999900" cy="309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74" name="Google Shape;74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8"/>
          <p:cNvSpPr txBox="1"/>
          <p:nvPr>
            <p:ph type="title"/>
          </p:nvPr>
        </p:nvSpPr>
        <p:spPr>
          <a:xfrm>
            <a:off x="311700" y="372500"/>
            <a:ext cx="8520600" cy="73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77" name="Google Shape;77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9" name="Google Shape;79;p19"/>
          <p:cNvCxnSpPr/>
          <p:nvPr/>
        </p:nvCxnSpPr>
        <p:spPr>
          <a:xfrm>
            <a:off x="418675" y="1457787"/>
            <a:ext cx="6141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lgDash"/>
            <a:round/>
            <a:headEnd len="sm" w="sm" type="none"/>
            <a:tailEnd len="sm" w="sm" type="none"/>
          </a:ln>
        </p:spPr>
      </p:cxnSp>
      <p:sp>
        <p:nvSpPr>
          <p:cNvPr id="80" name="Google Shape;80;p19"/>
          <p:cNvSpPr txBox="1"/>
          <p:nvPr>
            <p:ph type="title"/>
          </p:nvPr>
        </p:nvSpPr>
        <p:spPr>
          <a:xfrm>
            <a:off x="311700" y="6318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81" name="Google Shape;81;p19"/>
          <p:cNvSpPr txBox="1"/>
          <p:nvPr>
            <p:ph idx="1" type="body"/>
          </p:nvPr>
        </p:nvSpPr>
        <p:spPr>
          <a:xfrm>
            <a:off x="311700" y="1618204"/>
            <a:ext cx="2808000" cy="295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82" name="Google Shape;82;p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lt2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20"/>
          <p:cNvSpPr txBox="1"/>
          <p:nvPr>
            <p:ph type="title"/>
          </p:nvPr>
        </p:nvSpPr>
        <p:spPr>
          <a:xfrm>
            <a:off x="490250" y="528900"/>
            <a:ext cx="5678100" cy="4085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85" name="Google Shape;85;p2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bg>
      <p:bgPr>
        <a:solidFill>
          <a:schemeClr val="dk1"/>
        </a:solidFill>
      </p:bgPr>
    </p:bg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1"/>
          <p:cNvSpPr/>
          <p:nvPr/>
        </p:nvSpPr>
        <p:spPr>
          <a:xfrm>
            <a:off x="4572000" y="175"/>
            <a:ext cx="4572000" cy="5143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88" name="Google Shape;88;p21"/>
          <p:cNvCxnSpPr/>
          <p:nvPr/>
        </p:nvCxnSpPr>
        <p:spPr>
          <a:xfrm>
            <a:off x="5029675" y="4495500"/>
            <a:ext cx="5772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lgDash"/>
            <a:round/>
            <a:headEnd len="sm" w="sm" type="none"/>
            <a:tailEnd len="sm" w="sm" type="none"/>
          </a:ln>
        </p:spPr>
      </p:cxnSp>
      <p:sp>
        <p:nvSpPr>
          <p:cNvPr id="89" name="Google Shape;89;p21"/>
          <p:cNvSpPr txBox="1"/>
          <p:nvPr>
            <p:ph type="title"/>
          </p:nvPr>
        </p:nvSpPr>
        <p:spPr>
          <a:xfrm>
            <a:off x="265500" y="1078750"/>
            <a:ext cx="4045200" cy="1789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600"/>
              <a:buNone/>
              <a:defRPr sz="4600">
                <a:solidFill>
                  <a:schemeClr val="lt1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600"/>
              <a:buNone/>
              <a:defRPr sz="4600">
                <a:solidFill>
                  <a:schemeClr val="lt1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600"/>
              <a:buNone/>
              <a:defRPr sz="4600">
                <a:solidFill>
                  <a:schemeClr val="lt1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600"/>
              <a:buNone/>
              <a:defRPr sz="4600">
                <a:solidFill>
                  <a:schemeClr val="lt1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600"/>
              <a:buNone/>
              <a:defRPr sz="4600">
                <a:solidFill>
                  <a:schemeClr val="lt1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600"/>
              <a:buNone/>
              <a:defRPr sz="4600">
                <a:solidFill>
                  <a:schemeClr val="lt1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600"/>
              <a:buNone/>
              <a:defRPr sz="4600">
                <a:solidFill>
                  <a:schemeClr val="lt1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600"/>
              <a:buNone/>
              <a:defRPr sz="4600">
                <a:solidFill>
                  <a:schemeClr val="lt1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600"/>
              <a:buNone/>
              <a:defRPr sz="4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90" name="Google Shape;90;p21"/>
          <p:cNvSpPr txBox="1"/>
          <p:nvPr>
            <p:ph idx="1" type="subTitle"/>
          </p:nvPr>
        </p:nvSpPr>
        <p:spPr>
          <a:xfrm>
            <a:off x="265500" y="29214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>
                <a:solidFill>
                  <a:schemeClr val="lt1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>
                <a:solidFill>
                  <a:schemeClr val="lt1"/>
                </a:solidFill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>
                <a:solidFill>
                  <a:schemeClr val="lt1"/>
                </a:solidFill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>
                <a:solidFill>
                  <a:schemeClr val="lt1"/>
                </a:solidFill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>
                <a:solidFill>
                  <a:schemeClr val="lt1"/>
                </a:solidFill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>
                <a:solidFill>
                  <a:schemeClr val="lt1"/>
                </a:solidFill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>
                <a:solidFill>
                  <a:schemeClr val="lt1"/>
                </a:solidFill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>
                <a:solidFill>
                  <a:schemeClr val="lt1"/>
                </a:solidFill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91" name="Google Shape;91;p21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92" name="Google Shape;92;p2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Oswald"/>
              <a:buNone/>
              <a:defRPr sz="2100">
                <a:latin typeface="Oswald"/>
                <a:ea typeface="Oswald"/>
                <a:cs typeface="Oswald"/>
                <a:sym typeface="Oswald"/>
              </a:defRPr>
            </a:lvl1pPr>
          </a:lstStyle>
          <a:p/>
        </p:txBody>
      </p:sp>
      <p:sp>
        <p:nvSpPr>
          <p:cNvPr id="95" name="Google Shape;95;p2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7" name="Google Shape;97;p23"/>
          <p:cNvCxnSpPr/>
          <p:nvPr/>
        </p:nvCxnSpPr>
        <p:spPr>
          <a:xfrm>
            <a:off x="413275" y="2988275"/>
            <a:ext cx="910500" cy="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lgDash"/>
            <a:round/>
            <a:headEnd len="sm" w="sm" type="none"/>
            <a:tailEnd len="sm" w="sm" type="none"/>
          </a:ln>
        </p:spPr>
      </p:cxnSp>
      <p:sp>
        <p:nvSpPr>
          <p:cNvPr id="98" name="Google Shape;98;p23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99" name="Google Shape;99;p23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00" name="Google Shape;100;p2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2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>
                <a:solidFill>
                  <a:schemeClr val="dk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dark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●"/>
              <a:defRPr sz="1800">
                <a:solidFill>
                  <a:schemeClr val="lt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2"/>
                </a:solidFill>
              </a:defRPr>
            </a:lvl1pPr>
            <a:lvl2pPr lvl="1" algn="r">
              <a:buNone/>
              <a:defRPr sz="1000">
                <a:solidFill>
                  <a:schemeClr val="lt2"/>
                </a:solidFill>
              </a:defRPr>
            </a:lvl2pPr>
            <a:lvl3pPr lvl="2" algn="r">
              <a:buNone/>
              <a:defRPr sz="1000">
                <a:solidFill>
                  <a:schemeClr val="lt2"/>
                </a:solidFill>
              </a:defRPr>
            </a:lvl3pPr>
            <a:lvl4pPr lvl="3" algn="r">
              <a:buNone/>
              <a:defRPr sz="1000">
                <a:solidFill>
                  <a:schemeClr val="lt2"/>
                </a:solidFill>
              </a:defRPr>
            </a:lvl4pPr>
            <a:lvl5pPr lvl="4" algn="r">
              <a:buNone/>
              <a:defRPr sz="1000">
                <a:solidFill>
                  <a:schemeClr val="lt2"/>
                </a:solidFill>
              </a:defRPr>
            </a:lvl5pPr>
            <a:lvl6pPr lvl="5" algn="r">
              <a:buNone/>
              <a:defRPr sz="1000">
                <a:solidFill>
                  <a:schemeClr val="lt2"/>
                </a:solidFill>
              </a:defRPr>
            </a:lvl6pPr>
            <a:lvl7pPr lvl="6" algn="r">
              <a:buNone/>
              <a:defRPr sz="1000">
                <a:solidFill>
                  <a:schemeClr val="lt2"/>
                </a:solidFill>
              </a:defRPr>
            </a:lvl7pPr>
            <a:lvl8pPr lvl="7" algn="r">
              <a:buNone/>
              <a:defRPr sz="1000">
                <a:solidFill>
                  <a:schemeClr val="lt2"/>
                </a:solidFill>
              </a:defRPr>
            </a:lvl8pPr>
            <a:lvl9pPr lvl="8" algn="r">
              <a:buNone/>
              <a:defRPr sz="1000">
                <a:solidFill>
                  <a:schemeClr val="lt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modern-writer"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311700" y="372500"/>
            <a:ext cx="8520600" cy="73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311700" y="1468825"/>
            <a:ext cx="8520600" cy="309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Char char="●"/>
              <a:defRPr sz="18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indent="-317500" lvl="1" marL="914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indent="-317500" lvl="2" marL="1371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indent="-317500" lvl="3" marL="1828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indent="-317500" lvl="4" marL="22860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indent="-317500" lvl="5" marL="27432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indent="-317500" lvl="6" marL="3200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indent="-317500" lvl="7" marL="3657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indent="-317500" lvl="8" marL="41148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buNone/>
              <a:defRPr sz="10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lvl="1" rtl="0" algn="r">
              <a:buNone/>
              <a:defRPr sz="10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lvl="2" rtl="0" algn="r">
              <a:buNone/>
              <a:defRPr sz="10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lvl="3" rtl="0" algn="r">
              <a:buNone/>
              <a:defRPr sz="10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lvl="4" rtl="0" algn="r">
              <a:buNone/>
              <a:defRPr sz="10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lvl="5" rtl="0" algn="r">
              <a:buNone/>
              <a:defRPr sz="10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lvl="6" rtl="0" algn="r">
              <a:buNone/>
              <a:defRPr sz="10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lvl="7" rtl="0" algn="r">
              <a:buNone/>
              <a:defRPr sz="10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lvl="8" rtl="0" algn="r">
              <a:buNone/>
              <a:defRPr sz="10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5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10.2. Kurssin aloitus + teksti herättää kysymyksiä</a:t>
            </a:r>
            <a:endParaRPr/>
          </a:p>
        </p:txBody>
      </p:sp>
      <p:sp>
        <p:nvSpPr>
          <p:cNvPr id="108" name="Google Shape;108;p25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34"/>
          <p:cNvSpPr txBox="1"/>
          <p:nvPr>
            <p:ph type="title"/>
          </p:nvPr>
        </p:nvSpPr>
        <p:spPr>
          <a:xfrm>
            <a:off x="232700" y="143100"/>
            <a:ext cx="8520600" cy="73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Kerronnan keinot</a:t>
            </a:r>
            <a:endParaRPr/>
          </a:p>
        </p:txBody>
      </p:sp>
      <p:sp>
        <p:nvSpPr>
          <p:cNvPr id="162" name="Google Shape;162;p34"/>
          <p:cNvSpPr txBox="1"/>
          <p:nvPr>
            <p:ph idx="1" type="body"/>
          </p:nvPr>
        </p:nvSpPr>
        <p:spPr>
          <a:xfrm>
            <a:off x="141675" y="876600"/>
            <a:ext cx="2855700" cy="3099900"/>
          </a:xfrm>
          <a:prstGeom prst="rect">
            <a:avLst/>
          </a:prstGeom>
          <a:solidFill>
            <a:srgbClr val="E91D63">
              <a:alpha val="41900"/>
            </a:srgbClr>
          </a:solidFill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i"/>
              <a:t>KERRONTA</a:t>
            </a:r>
            <a:endParaRPr b="1"/>
          </a:p>
          <a:p>
            <a:pPr indent="-330200" lvl="0" marL="457200" rtl="0" algn="l">
              <a:spcBef>
                <a:spcPts val="1600"/>
              </a:spcBef>
              <a:spcAft>
                <a:spcPts val="0"/>
              </a:spcAft>
              <a:buSzPts val="1600"/>
              <a:buChar char="●"/>
            </a:pPr>
            <a:r>
              <a:rPr b="1" lang="fi" sz="1600"/>
              <a:t>Kerronta kuljettaa tarinan tapahtumaa eteenpäin</a:t>
            </a:r>
            <a:endParaRPr b="1" sz="16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b="1" lang="fi" sz="1600"/>
              <a:t>Kerronnan tapahtumat antavat tietoa henkilöistä</a:t>
            </a:r>
            <a:endParaRPr b="1" sz="1600"/>
          </a:p>
        </p:txBody>
      </p:sp>
      <p:sp>
        <p:nvSpPr>
          <p:cNvPr id="163" name="Google Shape;163;p34"/>
          <p:cNvSpPr txBox="1"/>
          <p:nvPr/>
        </p:nvSpPr>
        <p:spPr>
          <a:xfrm>
            <a:off x="3033500" y="876600"/>
            <a:ext cx="2919000" cy="3099900"/>
          </a:xfrm>
          <a:prstGeom prst="rect">
            <a:avLst/>
          </a:prstGeom>
          <a:solidFill>
            <a:srgbClr val="9C26B0">
              <a:alpha val="30360"/>
            </a:srgbClr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i" sz="1800">
                <a:latin typeface="Source Code Pro"/>
                <a:ea typeface="Source Code Pro"/>
                <a:cs typeface="Source Code Pro"/>
                <a:sym typeface="Source Code Pro"/>
              </a:rPr>
              <a:t>KUVAUS</a:t>
            </a:r>
            <a:endParaRPr b="1" sz="1800">
              <a:latin typeface="Source Code Pro"/>
              <a:ea typeface="Source Code Pro"/>
              <a:cs typeface="Source Code Pro"/>
              <a:sym typeface="Source Code Pro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Font typeface="Source Code Pro"/>
              <a:buChar char="●"/>
            </a:pPr>
            <a:r>
              <a:rPr b="1" lang="fi" sz="1600">
                <a:latin typeface="Source Code Pro"/>
                <a:ea typeface="Source Code Pro"/>
                <a:cs typeface="Source Code Pro"/>
                <a:sym typeface="Source Code Pro"/>
              </a:rPr>
              <a:t>Kuvaus näyttää, millaisia tarinan henkilöt, paikat ja tilanteet ovat.</a:t>
            </a:r>
            <a:endParaRPr b="1" sz="1600">
              <a:latin typeface="Source Code Pro"/>
              <a:ea typeface="Source Code Pro"/>
              <a:cs typeface="Source Code Pro"/>
              <a:sym typeface="Source Code Pro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Font typeface="Source Code Pro"/>
              <a:buChar char="●"/>
            </a:pPr>
            <a:r>
              <a:rPr b="1" lang="fi" sz="1600">
                <a:latin typeface="Source Code Pro"/>
                <a:ea typeface="Source Code Pro"/>
                <a:cs typeface="Source Code Pro"/>
                <a:sym typeface="Source Code Pro"/>
              </a:rPr>
              <a:t>Kuvaus pysäyttää tapahtumat. Sen avulla rakennetaan tunnelmaa tai pohjustetaan tulevia tapahtumia</a:t>
            </a:r>
            <a:endParaRPr b="1" sz="1600"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sp>
        <p:nvSpPr>
          <p:cNvPr id="164" name="Google Shape;164;p34"/>
          <p:cNvSpPr txBox="1"/>
          <p:nvPr/>
        </p:nvSpPr>
        <p:spPr>
          <a:xfrm>
            <a:off x="6080600" y="876600"/>
            <a:ext cx="2804100" cy="3099900"/>
          </a:xfrm>
          <a:prstGeom prst="rect">
            <a:avLst/>
          </a:prstGeom>
          <a:solidFill>
            <a:srgbClr val="0090AC">
              <a:alpha val="27289"/>
            </a:srgbClr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i" sz="1800">
                <a:latin typeface="Source Code Pro"/>
                <a:ea typeface="Source Code Pro"/>
                <a:cs typeface="Source Code Pro"/>
                <a:sym typeface="Source Code Pro"/>
              </a:rPr>
              <a:t>DIALOGI</a:t>
            </a:r>
            <a:endParaRPr b="1" sz="1800">
              <a:latin typeface="Source Code Pro"/>
              <a:ea typeface="Source Code Pro"/>
              <a:cs typeface="Source Code Pro"/>
              <a:sym typeface="Source Code Pro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Font typeface="Source Code Pro"/>
              <a:buChar char="●"/>
            </a:pPr>
            <a:r>
              <a:rPr b="1" lang="fi" sz="1600">
                <a:latin typeface="Source Code Pro"/>
                <a:ea typeface="Source Code Pro"/>
                <a:cs typeface="Source Code Pro"/>
                <a:sym typeface="Source Code Pro"/>
              </a:rPr>
              <a:t>Dialogi on henkilöiden vuoropuhelua</a:t>
            </a:r>
            <a:endParaRPr b="1" sz="1600">
              <a:latin typeface="Source Code Pro"/>
              <a:ea typeface="Source Code Pro"/>
              <a:cs typeface="Source Code Pro"/>
              <a:sym typeface="Source Code Pro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Font typeface="Source Code Pro"/>
              <a:buChar char="●"/>
            </a:pPr>
            <a:r>
              <a:rPr b="1" lang="fi" sz="1600">
                <a:latin typeface="Source Code Pro"/>
                <a:ea typeface="Source Code Pro"/>
                <a:cs typeface="Source Code Pro"/>
                <a:sym typeface="Source Code Pro"/>
              </a:rPr>
              <a:t>Dialogin avulla kuvataan henkilöiden ajatuksia ja suhteita</a:t>
            </a:r>
            <a:endParaRPr b="1" sz="1600">
              <a:latin typeface="Source Code Pro"/>
              <a:ea typeface="Source Code Pro"/>
              <a:cs typeface="Source Code Pro"/>
              <a:sym typeface="Source Code Pro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Font typeface="Source Code Pro"/>
              <a:buChar char="●"/>
            </a:pPr>
            <a:r>
              <a:rPr b="1" lang="fi" sz="1600">
                <a:latin typeface="Source Code Pro"/>
                <a:ea typeface="Source Code Pro"/>
                <a:cs typeface="Source Code Pro"/>
                <a:sym typeface="Source Code Pro"/>
              </a:rPr>
              <a:t>Dialogi kuljettaa tapahtumia eteenpäin</a:t>
            </a:r>
            <a:endParaRPr b="1" sz="1600"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sp>
        <p:nvSpPr>
          <p:cNvPr id="165" name="Google Shape;165;p34"/>
          <p:cNvSpPr txBox="1"/>
          <p:nvPr/>
        </p:nvSpPr>
        <p:spPr>
          <a:xfrm>
            <a:off x="277100" y="4094425"/>
            <a:ext cx="8652000" cy="64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i" sz="1800">
                <a:latin typeface="Source Code Pro"/>
                <a:ea typeface="Source Code Pro"/>
                <a:cs typeface="Source Code Pro"/>
                <a:sym typeface="Source Code Pro"/>
              </a:rPr>
              <a:t>Etsikää Salla Simukan novellista esimerkkejä kerronnasta, kuvauksesta ja dialogista. Pohdi, onko novellissa hän- vai minäkertoja?</a:t>
            </a:r>
            <a:endParaRPr b="1" sz="1800"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0" name="Google Shape;170;p35"/>
          <p:cNvPicPr preferRelativeResize="0"/>
          <p:nvPr/>
        </p:nvPicPr>
        <p:blipFill rotWithShape="1">
          <a:blip r:embed="rId3">
            <a:alphaModFix/>
          </a:blip>
          <a:srcRect b="0" l="0" r="0" t="20000"/>
          <a:stretch/>
        </p:blipFill>
        <p:spPr>
          <a:xfrm>
            <a:off x="1114400" y="796925"/>
            <a:ext cx="6256700" cy="4035325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171" name="Google Shape;171;p35"/>
          <p:cNvSpPr/>
          <p:nvPr/>
        </p:nvSpPr>
        <p:spPr>
          <a:xfrm>
            <a:off x="4786875" y="4579650"/>
            <a:ext cx="1679700" cy="2526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172" name="Google Shape;172;p35"/>
          <p:cNvSpPr txBox="1"/>
          <p:nvPr/>
        </p:nvSpPr>
        <p:spPr>
          <a:xfrm>
            <a:off x="297450" y="164550"/>
            <a:ext cx="8250300" cy="52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rPr>
              <a:t>Muuta tekstinpätkä minä-muotoon.</a:t>
            </a:r>
            <a:endParaRPr sz="3000">
              <a:solidFill>
                <a:schemeClr val="dk2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6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Emilian puhe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Kurssin tavoitteet</a:t>
            </a:r>
            <a:endParaRPr/>
          </a:p>
        </p:txBody>
      </p:sp>
      <p:sp>
        <p:nvSpPr>
          <p:cNvPr id="119" name="Google Shape;119;p27"/>
          <p:cNvSpPr txBox="1"/>
          <p:nvPr>
            <p:ph idx="1" type="body"/>
          </p:nvPr>
        </p:nvSpPr>
        <p:spPr>
          <a:xfrm>
            <a:off x="21525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>
                <a:solidFill>
                  <a:srgbClr val="FFFFFF"/>
                </a:solidFill>
              </a:rPr>
              <a:t>Opiskelijan käsitys kaunokirjallisuudesta, kielen taiteellisesta tehtävästä ja sen kulttuurisesta merkityksestä syvenee. Opiskelija harjaantuu tulkitsemaan kaunokirjallisia tekstejä ja nauttimaan kaunokirjallisuudesta sen eri muodoissaan.</a:t>
            </a:r>
            <a:endParaRPr>
              <a:solidFill>
                <a:srgbClr val="FFFFFF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fi">
                <a:solidFill>
                  <a:srgbClr val="FFFFFF"/>
                </a:solidFill>
              </a:rPr>
              <a:t>Kurssin tavoitteena on, että opiskelija</a:t>
            </a:r>
            <a:endParaRPr>
              <a:solidFill>
                <a:srgbClr val="FFFFFF"/>
              </a:solidFill>
            </a:endParaRPr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Clr>
                <a:srgbClr val="FFFFFF"/>
              </a:buClr>
              <a:buSzPts val="1800"/>
              <a:buChar char="●"/>
            </a:pPr>
            <a:r>
              <a:rPr lang="fi">
                <a:solidFill>
                  <a:srgbClr val="FFFFFF"/>
                </a:solidFill>
              </a:rPr>
              <a:t>harjaantuu lukemaan fiktiivisiä tekstejä analyyttisesti ja eläytyen sekä omaa lukemistaan reflektoiden</a:t>
            </a:r>
            <a:endParaRPr>
              <a:solidFill>
                <a:srgbClr val="FFFFFF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Char char="●"/>
            </a:pPr>
            <a:r>
              <a:rPr lang="fi">
                <a:solidFill>
                  <a:srgbClr val="FFFFFF"/>
                </a:solidFill>
              </a:rPr>
              <a:t>syventää käsitystään kaunokirjallisuudesta ja sen vaikutuskeinoista</a:t>
            </a:r>
            <a:endParaRPr>
              <a:solidFill>
                <a:srgbClr val="FFFFFF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Char char="●"/>
            </a:pPr>
            <a:r>
              <a:rPr lang="fi">
                <a:solidFill>
                  <a:srgbClr val="FFFFFF"/>
                </a:solidFill>
              </a:rPr>
              <a:t>monipuolistaa taitoaan eritellä ja tulkita kaunokirjallisuutta sopivaa käsitteistöä ja lähestymistapaa hyödyntäen ja oppii perustelemaan tulkintaansa</a:t>
            </a:r>
            <a:endParaRPr>
              <a:solidFill>
                <a:srgbClr val="FFFFFF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Char char="●"/>
            </a:pPr>
            <a:r>
              <a:rPr lang="fi">
                <a:solidFill>
                  <a:srgbClr val="FFFFFF"/>
                </a:solidFill>
              </a:rPr>
              <a:t>oppii ymmärtämään kielen poeettista luonnetta</a:t>
            </a:r>
            <a:endParaRPr>
              <a:solidFill>
                <a:srgbClr val="FFFFFF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Char char="●"/>
            </a:pPr>
            <a:r>
              <a:rPr lang="fi">
                <a:solidFill>
                  <a:srgbClr val="FFFFFF"/>
                </a:solidFill>
              </a:rPr>
              <a:t>syventää ryhmäviestintätaitojaan.</a:t>
            </a:r>
            <a:endParaRPr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Kurssin keskeiset sisällöt</a:t>
            </a:r>
            <a:endParaRPr/>
          </a:p>
        </p:txBody>
      </p:sp>
      <p:sp>
        <p:nvSpPr>
          <p:cNvPr id="125" name="Google Shape;125;p2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Char char="●"/>
            </a:pPr>
            <a:r>
              <a:rPr lang="fi">
                <a:solidFill>
                  <a:srgbClr val="FFFFFF"/>
                </a:solidFill>
              </a:rPr>
              <a:t>kaunokirjallisuuden lajit sekä niiden moninaisuus ja muuttuvuus</a:t>
            </a:r>
            <a:endParaRPr>
              <a:solidFill>
                <a:srgbClr val="FFFFFF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Char char="●"/>
            </a:pPr>
            <a:r>
              <a:rPr lang="fi">
                <a:solidFill>
                  <a:srgbClr val="FFFFFF"/>
                </a:solidFill>
              </a:rPr>
              <a:t>monitulkintaisuus, kielen kuvallisuus ja tekstuaaliset keinot kaunokirjallisuudessa ja omissa teksteissä</a:t>
            </a:r>
            <a:endParaRPr>
              <a:solidFill>
                <a:srgbClr val="FFFFFF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Char char="●"/>
            </a:pPr>
            <a:r>
              <a:rPr lang="fi">
                <a:solidFill>
                  <a:srgbClr val="FFFFFF"/>
                </a:solidFill>
              </a:rPr>
              <a:t>proosan, lyriikan ja draaman erittely ja tulkinta, erityisesti näytelmien ja runojen analyysi</a:t>
            </a:r>
            <a:endParaRPr>
              <a:solidFill>
                <a:srgbClr val="FFFFFF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Char char="●"/>
            </a:pPr>
            <a:r>
              <a:rPr lang="fi">
                <a:solidFill>
                  <a:srgbClr val="FFFFFF"/>
                </a:solidFill>
              </a:rPr>
              <a:t>monimuotoisten tekstien kerronnan ja ilmaisun tarkastelua, esimerkiksi teatterin, elokuvan ja taidekuvien erittelyä ja tulkintaa</a:t>
            </a:r>
            <a:endParaRPr>
              <a:solidFill>
                <a:srgbClr val="FFFFFF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Char char="●"/>
            </a:pPr>
            <a:r>
              <a:rPr lang="fi">
                <a:solidFill>
                  <a:srgbClr val="FFFFFF"/>
                </a:solidFill>
              </a:rPr>
              <a:t>kirjallisuuden pohjalta kirjoittaminen</a:t>
            </a:r>
            <a:endParaRPr>
              <a:solidFill>
                <a:srgbClr val="FFFFFF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Char char="●"/>
            </a:pPr>
            <a:r>
              <a:rPr lang="fi">
                <a:solidFill>
                  <a:srgbClr val="FFFFFF"/>
                </a:solidFill>
              </a:rPr>
              <a:t>tavoitteellinen kirjallisuuskeskustelu sekä keskustelun erittelyä ja arviointia ryhmätaitojen näkökulmasta</a:t>
            </a:r>
            <a:endParaRPr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Arvioitavat työt ja aikataulusta</a:t>
            </a:r>
            <a:endParaRPr/>
          </a:p>
        </p:txBody>
      </p:sp>
      <p:sp>
        <p:nvSpPr>
          <p:cNvPr id="131" name="Google Shape;131;p29"/>
          <p:cNvSpPr txBox="1"/>
          <p:nvPr>
            <p:ph idx="1" type="body"/>
          </p:nvPr>
        </p:nvSpPr>
        <p:spPr>
          <a:xfrm>
            <a:off x="311700" y="1152475"/>
            <a:ext cx="40818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Char char="●"/>
            </a:pPr>
            <a:r>
              <a:rPr lang="fi">
                <a:solidFill>
                  <a:srgbClr val="FFFFFF"/>
                </a:solidFill>
              </a:rPr>
              <a:t>Näytelmäprojekti, kirjan lukeminen, lukutaidon koe ja kirjoitustaidon koe</a:t>
            </a:r>
            <a:endParaRPr>
              <a:solidFill>
                <a:srgbClr val="FFFFFF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Char char="●"/>
            </a:pPr>
            <a:r>
              <a:rPr lang="fi">
                <a:solidFill>
                  <a:srgbClr val="FFFFFF"/>
                </a:solidFill>
              </a:rPr>
              <a:t>Salla opettaa 10.2.-26.2.</a:t>
            </a:r>
            <a:endParaRPr>
              <a:solidFill>
                <a:srgbClr val="FFFFFF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Char char="●"/>
            </a:pPr>
            <a:r>
              <a:rPr lang="fi">
                <a:solidFill>
                  <a:srgbClr val="FFFFFF"/>
                </a:solidFill>
              </a:rPr>
              <a:t>Mirva opettaa kurssin loppuun.</a:t>
            </a:r>
            <a:endParaRPr>
              <a:solidFill>
                <a:srgbClr val="FFFFFF"/>
              </a:solidFill>
            </a:endParaRPr>
          </a:p>
          <a:p>
            <a:pPr indent="-3175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○"/>
            </a:pPr>
            <a:r>
              <a:rPr lang="fi">
                <a:solidFill>
                  <a:srgbClr val="FFFFFF"/>
                </a:solidFill>
              </a:rPr>
              <a:t>Mirvan kanssa kaikki arvioitavat työt</a:t>
            </a:r>
            <a:endParaRPr>
              <a:solidFill>
                <a:srgbClr val="FFFFFF"/>
              </a:solidFill>
            </a:endParaRPr>
          </a:p>
        </p:txBody>
      </p:sp>
      <p:graphicFrame>
        <p:nvGraphicFramePr>
          <p:cNvPr id="132" name="Google Shape;132;p29"/>
          <p:cNvGraphicFramePr/>
          <p:nvPr/>
        </p:nvGraphicFramePr>
        <p:xfrm>
          <a:off x="4636275" y="1017725"/>
          <a:ext cx="3000000" cy="3000000"/>
        </p:xfrm>
        <a:graphic>
          <a:graphicData uri="http://schemas.openxmlformats.org/drawingml/2006/table">
            <a:tbl>
              <a:tblPr>
                <a:solidFill>
                  <a:srgbClr val="FFFFFF"/>
                </a:solidFill>
                <a:tableStyleId>{E2214D03-5C3B-41B9-BBF7-D38ADF5E6D40}</a:tableStyleId>
              </a:tblPr>
              <a:tblGrid>
                <a:gridCol w="933450"/>
                <a:gridCol w="3312325"/>
              </a:tblGrid>
              <a:tr h="28575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" sz="1200">
                          <a:solidFill>
                            <a:srgbClr val="333333"/>
                          </a:solidFill>
                          <a:highlight>
                            <a:srgbClr val="FFFFFF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Päivämäärä</a:t>
                      </a:r>
                      <a:endParaRPr sz="1200">
                        <a:solidFill>
                          <a:srgbClr val="333333"/>
                        </a:solidFill>
                        <a:highlight>
                          <a:srgbClr val="FFFFFF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1525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525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525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525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" sz="1200">
                          <a:solidFill>
                            <a:srgbClr val="333333"/>
                          </a:solidFill>
                          <a:highlight>
                            <a:srgbClr val="FFFFFF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Tunnin aihe</a:t>
                      </a:r>
                      <a:endParaRPr sz="1200">
                        <a:solidFill>
                          <a:srgbClr val="333333"/>
                        </a:solidFill>
                        <a:highlight>
                          <a:srgbClr val="FFFFFF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1525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525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525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525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7F7"/>
                    </a:solidFill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" sz="1200">
                          <a:solidFill>
                            <a:srgbClr val="333333"/>
                          </a:solidFill>
                          <a:highlight>
                            <a:srgbClr val="FFFFFF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Ke 10.2.</a:t>
                      </a:r>
                      <a:endParaRPr sz="1200">
                        <a:solidFill>
                          <a:srgbClr val="333333"/>
                        </a:solidFill>
                        <a:highlight>
                          <a:srgbClr val="FFFFFF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1525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525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525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525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" sz="1200">
                          <a:solidFill>
                            <a:srgbClr val="333333"/>
                          </a:solidFill>
                          <a:highlight>
                            <a:srgbClr val="FFFFFF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Kurssin aloitus + Teksti herättää kysymyksiä (proosa)</a:t>
                      </a:r>
                      <a:endParaRPr sz="1200">
                        <a:solidFill>
                          <a:srgbClr val="333333"/>
                        </a:solidFill>
                        <a:highlight>
                          <a:srgbClr val="FFFFFF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1525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525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525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525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7F7"/>
                    </a:solidFill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" sz="1200">
                          <a:solidFill>
                            <a:srgbClr val="333333"/>
                          </a:solidFill>
                          <a:highlight>
                            <a:srgbClr val="FFFFFF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Pe 12.2.</a:t>
                      </a:r>
                      <a:endParaRPr sz="1200">
                        <a:solidFill>
                          <a:srgbClr val="333333"/>
                        </a:solidFill>
                        <a:highlight>
                          <a:srgbClr val="FFFFFF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1525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525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525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525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" sz="1200">
                          <a:solidFill>
                            <a:srgbClr val="333333"/>
                          </a:solidFill>
                          <a:highlight>
                            <a:srgbClr val="FFFFFF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Proosasta + proosa-analyysiä</a:t>
                      </a:r>
                      <a:endParaRPr sz="1200">
                        <a:solidFill>
                          <a:srgbClr val="333333"/>
                        </a:solidFill>
                        <a:highlight>
                          <a:srgbClr val="FFFFFF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1525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525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525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525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7F7"/>
                    </a:solidFill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" sz="1200">
                          <a:solidFill>
                            <a:srgbClr val="333333"/>
                          </a:solidFill>
                          <a:highlight>
                            <a:srgbClr val="FFFFFF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Ti 16.2.</a:t>
                      </a:r>
                      <a:endParaRPr sz="1200">
                        <a:solidFill>
                          <a:srgbClr val="333333"/>
                        </a:solidFill>
                        <a:highlight>
                          <a:srgbClr val="FFFFFF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1525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525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525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525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" sz="1200">
                          <a:solidFill>
                            <a:srgbClr val="333333"/>
                          </a:solidFill>
                          <a:highlight>
                            <a:srgbClr val="FFFFFF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Proosa-analyysi</a:t>
                      </a:r>
                      <a:endParaRPr sz="1200">
                        <a:solidFill>
                          <a:srgbClr val="333333"/>
                        </a:solidFill>
                        <a:highlight>
                          <a:srgbClr val="FFFFFF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1525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525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525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525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7F7"/>
                    </a:solidFill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" sz="1200">
                          <a:solidFill>
                            <a:srgbClr val="333333"/>
                          </a:solidFill>
                          <a:highlight>
                            <a:srgbClr val="FFFFFF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Ke 17.2.</a:t>
                      </a:r>
                      <a:endParaRPr sz="1200">
                        <a:solidFill>
                          <a:srgbClr val="333333"/>
                        </a:solidFill>
                        <a:highlight>
                          <a:srgbClr val="FFFFFF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1525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525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525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525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" sz="1200">
                          <a:solidFill>
                            <a:srgbClr val="333333"/>
                          </a:solidFill>
                          <a:highlight>
                            <a:srgbClr val="FFFFFF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Runo tekstilajina</a:t>
                      </a:r>
                      <a:endParaRPr sz="1200">
                        <a:solidFill>
                          <a:srgbClr val="333333"/>
                        </a:solidFill>
                        <a:highlight>
                          <a:srgbClr val="FFFFFF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1525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525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525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525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7F7"/>
                    </a:solidFill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" sz="1200">
                          <a:solidFill>
                            <a:srgbClr val="333333"/>
                          </a:solidFill>
                          <a:highlight>
                            <a:srgbClr val="FFFFFF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Pe 19.2.</a:t>
                      </a:r>
                      <a:endParaRPr sz="1200">
                        <a:solidFill>
                          <a:srgbClr val="333333"/>
                        </a:solidFill>
                        <a:highlight>
                          <a:srgbClr val="FFFFFF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1525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525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525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525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" sz="1200">
                          <a:solidFill>
                            <a:srgbClr val="333333"/>
                          </a:solidFill>
                          <a:highlight>
                            <a:srgbClr val="FFFFFF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Runon tunnuspiirteet</a:t>
                      </a:r>
                      <a:endParaRPr sz="1200">
                        <a:solidFill>
                          <a:srgbClr val="333333"/>
                        </a:solidFill>
                        <a:highlight>
                          <a:srgbClr val="FFFFFF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1525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525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525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525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7F7"/>
                    </a:solidFill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" sz="1200">
                          <a:solidFill>
                            <a:srgbClr val="333333"/>
                          </a:solidFill>
                          <a:highlight>
                            <a:srgbClr val="FFFFFF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Ti 23.2.</a:t>
                      </a:r>
                      <a:endParaRPr sz="1200">
                        <a:solidFill>
                          <a:srgbClr val="333333"/>
                        </a:solidFill>
                        <a:highlight>
                          <a:srgbClr val="FFFFFF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1525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525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525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525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" sz="1200">
                          <a:solidFill>
                            <a:srgbClr val="333333"/>
                          </a:solidFill>
                          <a:highlight>
                            <a:srgbClr val="FFFFFF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Runon puhuja</a:t>
                      </a:r>
                      <a:endParaRPr sz="1200">
                        <a:solidFill>
                          <a:srgbClr val="333333"/>
                        </a:solidFill>
                        <a:highlight>
                          <a:srgbClr val="FFFFFF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1525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525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525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525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7F7"/>
                    </a:solidFill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" sz="1200">
                          <a:solidFill>
                            <a:srgbClr val="333333"/>
                          </a:solidFill>
                          <a:highlight>
                            <a:srgbClr val="FFFFFF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Ke 24.2.</a:t>
                      </a:r>
                      <a:endParaRPr sz="1200">
                        <a:solidFill>
                          <a:srgbClr val="333333"/>
                        </a:solidFill>
                        <a:highlight>
                          <a:srgbClr val="FFFFFF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1525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525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525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525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" sz="1200">
                          <a:solidFill>
                            <a:srgbClr val="333333"/>
                          </a:solidFill>
                          <a:highlight>
                            <a:srgbClr val="FFFFFF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Runon kieli</a:t>
                      </a:r>
                      <a:endParaRPr sz="1200">
                        <a:solidFill>
                          <a:srgbClr val="333333"/>
                        </a:solidFill>
                        <a:highlight>
                          <a:srgbClr val="FFFFFF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1525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525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525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525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7F7"/>
                    </a:solidFill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" sz="1200">
                          <a:solidFill>
                            <a:srgbClr val="333333"/>
                          </a:solidFill>
                          <a:highlight>
                            <a:srgbClr val="FFFFFF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Pe 26.2.</a:t>
                      </a:r>
                      <a:endParaRPr sz="1200">
                        <a:solidFill>
                          <a:srgbClr val="333333"/>
                        </a:solidFill>
                        <a:highlight>
                          <a:srgbClr val="FFFFFF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1525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525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525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525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" sz="1200">
                          <a:solidFill>
                            <a:srgbClr val="333333"/>
                          </a:solidFill>
                          <a:highlight>
                            <a:srgbClr val="FFFFFF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Runosta kirjoittaminen +heipat</a:t>
                      </a:r>
                      <a:endParaRPr sz="1200">
                        <a:solidFill>
                          <a:srgbClr val="333333"/>
                        </a:solidFill>
                        <a:highlight>
                          <a:srgbClr val="FFFFFF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1525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525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525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525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7F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3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Kirjallisuuden lukemisesta</a:t>
            </a:r>
            <a:endParaRPr/>
          </a:p>
        </p:txBody>
      </p:sp>
      <p:sp>
        <p:nvSpPr>
          <p:cNvPr id="138" name="Google Shape;138;p3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Char char="●"/>
            </a:pPr>
            <a:r>
              <a:rPr lang="fi">
                <a:solidFill>
                  <a:srgbClr val="FFFFFF"/>
                </a:solidFill>
              </a:rPr>
              <a:t>Kaunokirjallisuuden avulla voi pohtia moninaisia erilaisia kysymyksiä.</a:t>
            </a:r>
            <a:endParaRPr>
              <a:solidFill>
                <a:srgbClr val="FFFFFF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Char char="●"/>
            </a:pPr>
            <a:r>
              <a:rPr lang="fi">
                <a:solidFill>
                  <a:srgbClr val="FFFFFF"/>
                </a:solidFill>
              </a:rPr>
              <a:t>Kirjallisuuden lukeminen laajentaa näkemyksiä elämästä. </a:t>
            </a:r>
            <a:endParaRPr>
              <a:solidFill>
                <a:srgbClr val="FFFFFF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Char char="●"/>
            </a:pPr>
            <a:r>
              <a:rPr lang="fi">
                <a:solidFill>
                  <a:srgbClr val="FFFFFF"/>
                </a:solidFill>
              </a:rPr>
              <a:t>Sanavarasto karttuu ja oma ilmaisukyky kasvaa.</a:t>
            </a:r>
            <a:endParaRPr>
              <a:solidFill>
                <a:srgbClr val="FFFFFF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Char char="●"/>
            </a:pPr>
            <a:r>
              <a:rPr lang="fi">
                <a:solidFill>
                  <a:srgbClr val="FFFFFF"/>
                </a:solidFill>
              </a:rPr>
              <a:t>Kirjallisuuden lukeminen jumppaa mieltä (Emoryn yliopisto).</a:t>
            </a:r>
            <a:endParaRPr>
              <a:solidFill>
                <a:srgbClr val="FFFFFF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Char char="●"/>
            </a:pPr>
            <a:r>
              <a:rPr lang="fi">
                <a:solidFill>
                  <a:srgbClr val="FFFFFF"/>
                </a:solidFill>
              </a:rPr>
              <a:t>Mielen teorian kehittyminen, eli lukija oppii tunnistamaan toisen aseman, emootiot ja toiveet. </a:t>
            </a:r>
            <a:endParaRPr>
              <a:solidFill>
                <a:srgbClr val="FFFFFF"/>
              </a:solidFill>
            </a:endParaRPr>
          </a:p>
          <a:p>
            <a:pPr indent="-3175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○"/>
            </a:pPr>
            <a:r>
              <a:rPr lang="fi">
                <a:solidFill>
                  <a:srgbClr val="FFFFFF"/>
                </a:solidFill>
              </a:rPr>
              <a:t>Korkeakirjallisuuden moninaisuus kehittää tätä entisestään (The New School)</a:t>
            </a:r>
            <a:endParaRPr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31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Mitkä kaikki tekstit ovat proosaa?</a:t>
            </a:r>
            <a:endParaRPr/>
          </a:p>
        </p:txBody>
      </p:sp>
      <p:sp>
        <p:nvSpPr>
          <p:cNvPr id="144" name="Google Shape;144;p31"/>
          <p:cNvSpPr txBox="1"/>
          <p:nvPr/>
        </p:nvSpPr>
        <p:spPr>
          <a:xfrm>
            <a:off x="283125" y="282000"/>
            <a:ext cx="8512500" cy="106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 sz="1800">
                <a:solidFill>
                  <a:schemeClr val="dk1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Fantasiaromaani				Satu				Fanifiktio		</a:t>
            </a:r>
            <a:endParaRPr sz="1800">
              <a:solidFill>
                <a:schemeClr val="dk1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 sz="1800">
                <a:solidFill>
                  <a:schemeClr val="dk1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					Dekkari				Kaupunkitarina</a:t>
            </a:r>
            <a:endParaRPr sz="1800">
              <a:solidFill>
                <a:schemeClr val="dk1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 sz="1800">
                <a:solidFill>
                  <a:schemeClr val="dk1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			Nuortenromaani			Sarjakuvat				Novelli</a:t>
            </a:r>
            <a:endParaRPr sz="1800">
              <a:solidFill>
                <a:schemeClr val="dk1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sp>
        <p:nvSpPr>
          <p:cNvPr id="145" name="Google Shape;145;p31"/>
          <p:cNvSpPr txBox="1"/>
          <p:nvPr/>
        </p:nvSpPr>
        <p:spPr>
          <a:xfrm>
            <a:off x="360275" y="3805300"/>
            <a:ext cx="8352900" cy="11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 sz="1800">
                <a:solidFill>
                  <a:srgbClr val="FFFFF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Aku Ankka						Lumikki ja seitsemän kääpiötä	</a:t>
            </a:r>
            <a:endParaRPr sz="1800">
              <a:solidFill>
                <a:srgbClr val="FFFFFF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  <a:p>
            <a:pPr indent="457200" lvl="0" marL="13716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 sz="1800">
                <a:solidFill>
                  <a:srgbClr val="FFFFF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Harry Potter        </a:t>
            </a:r>
            <a:endParaRPr sz="1800">
              <a:solidFill>
                <a:srgbClr val="FFFFFF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  <a:p>
            <a:pPr indent="0" lvl="0" marL="41148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 sz="1800">
                <a:solidFill>
                  <a:srgbClr val="FFFFF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 Idän pikajuna			</a:t>
            </a:r>
            <a:endParaRPr sz="1800">
              <a:solidFill>
                <a:srgbClr val="FFFFFF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 sz="1800">
                <a:solidFill>
                  <a:srgbClr val="FFFFF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Punainen kuin veri							Katoava liftari	</a:t>
            </a:r>
            <a:endParaRPr sz="1800">
              <a:solidFill>
                <a:srgbClr val="FFFFFF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32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 sz="3300"/>
              <a:t>Mitä kaikkia proosatekstejä sinä olet lukenut?</a:t>
            </a:r>
            <a:endParaRPr sz="33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3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33"/>
          <p:cNvSpPr txBox="1"/>
          <p:nvPr>
            <p:ph type="title"/>
          </p:nvPr>
        </p:nvSpPr>
        <p:spPr>
          <a:xfrm>
            <a:off x="430800" y="1889700"/>
            <a:ext cx="5775600" cy="1516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Luetaan Salla Simukka: </a:t>
            </a:r>
            <a:r>
              <a:rPr i="1" lang="fi"/>
              <a:t>Maailman ihanin</a:t>
            </a:r>
            <a:r>
              <a:rPr lang="fi"/>
              <a:t> (2018)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Seuraa samalla tekstiä!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Löytyy myös peda.netistä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Salla Reijonen - Äidinkieli - ÄI3 - Materiaalit</a:t>
            </a:r>
            <a:endParaRPr/>
          </a:p>
        </p:txBody>
      </p:sp>
      <p:pic>
        <p:nvPicPr>
          <p:cNvPr id="156" name="Google Shape;156;p3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206400" y="1277400"/>
            <a:ext cx="2833524" cy="36430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Dark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Modern Writer">
  <a:themeElements>
    <a:clrScheme name="Modern Writer">
      <a:dk1>
        <a:srgbClr val="E91D63"/>
      </a:dk1>
      <a:lt1>
        <a:srgbClr val="FFFFFF"/>
      </a:lt1>
      <a:dk2>
        <a:srgbClr val="424242"/>
      </a:dk2>
      <a:lt2>
        <a:srgbClr val="999999"/>
      </a:lt2>
      <a:accent1>
        <a:srgbClr val="607D8B"/>
      </a:accent1>
      <a:accent2>
        <a:srgbClr val="673AB7"/>
      </a:accent2>
      <a:accent3>
        <a:srgbClr val="9C26B0"/>
      </a:accent3>
      <a:accent4>
        <a:srgbClr val="0090AC"/>
      </a:accent4>
      <a:accent5>
        <a:srgbClr val="01AFD1"/>
      </a:accent5>
      <a:accent6>
        <a:srgbClr val="F8E71C"/>
      </a:accent6>
      <a:hlink>
        <a:srgbClr val="01AFD1"/>
      </a:hlink>
      <a:folHlink>
        <a:srgbClr val="01AFD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