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77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7" r:id="rId9"/>
    <p:sldId id="262" r:id="rId10"/>
    <p:sldId id="263" r:id="rId11"/>
    <p:sldId id="264" r:id="rId12"/>
    <p:sldId id="266" r:id="rId13"/>
  </p:sldIdLst>
  <p:sldSz cx="12192000" cy="6858000"/>
  <p:notesSz cx="12192000" cy="6858000"/>
  <p:embeddedFontLst>
    <p:embeddedFont>
      <p:font typeface="ArialMT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-Light" panose="020B0604020202020204" charset="0"/>
      <p:regular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Palatino Linotype" panose="02040502050505030304" pitchFamily="18" charset="0"/>
      <p:regular r:id="rId24"/>
      <p:bold r:id="rId25"/>
      <p:italic r:id="rId26"/>
      <p:boldItalic r:id="rId27"/>
    </p:embeddedFont>
    <p:embeddedFont>
      <p:font typeface="Titillium Web" panose="00000500000000000000" pitchFamily="2" charset="0"/>
      <p:regular r:id="rId28"/>
      <p:bold r:id="rId29"/>
      <p:italic r:id="rId30"/>
      <p:boldItalic r:id="rId31"/>
    </p:embeddedFont>
    <p:embeddedFont>
      <p:font typeface="Wingdings-Regular" panose="020B0604020202020204" charset="2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FEBFEE-0709-4153-8C16-C1A4B52B4E6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004B00-1D70-47FF-8C5B-DE8B85438C23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Pohtikaa, miten saamianne kulttuurikokemuksia voisi </a:t>
          </a:r>
          <a:endParaRPr lang="en-US"/>
        </a:p>
      </dgm:t>
    </dgm:pt>
    <dgm:pt modelId="{2BA33FC5-9FE5-4150-908B-FDACEF142417}" type="parTrans" cxnId="{A1F74E02-0507-4921-A958-3B74713ACBFB}">
      <dgm:prSet/>
      <dgm:spPr/>
      <dgm:t>
        <a:bodyPr/>
        <a:lstStyle/>
        <a:p>
          <a:endParaRPr lang="en-US"/>
        </a:p>
      </dgm:t>
    </dgm:pt>
    <dgm:pt modelId="{C20AC73E-2126-46B6-B60E-38F43E521816}" type="sibTrans" cxnId="{A1F74E02-0507-4921-A958-3B74713ACBFB}">
      <dgm:prSet/>
      <dgm:spPr/>
      <dgm:t>
        <a:bodyPr/>
        <a:lstStyle/>
        <a:p>
          <a:endParaRPr lang="en-US"/>
        </a:p>
      </dgm:t>
    </dgm:pt>
    <dgm:pt modelId="{E6E93FDC-4BE5-4B9B-A356-03B31244ADFF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hyödyntää opetuksessa ja oppimisessa?</a:t>
          </a:r>
          <a:endParaRPr lang="en-US"/>
        </a:p>
      </dgm:t>
    </dgm:pt>
    <dgm:pt modelId="{1779FA6B-CC49-4969-BC45-4AB1813958BD}" type="parTrans" cxnId="{0132E0D9-1B85-4291-A300-29B78678E044}">
      <dgm:prSet/>
      <dgm:spPr/>
      <dgm:t>
        <a:bodyPr/>
        <a:lstStyle/>
        <a:p>
          <a:endParaRPr lang="en-US"/>
        </a:p>
      </dgm:t>
    </dgm:pt>
    <dgm:pt modelId="{7FD7F0DE-A5CE-4894-9728-F400FC55E98C}" type="sibTrans" cxnId="{0132E0D9-1B85-4291-A300-29B78678E044}">
      <dgm:prSet/>
      <dgm:spPr/>
      <dgm:t>
        <a:bodyPr/>
        <a:lstStyle/>
        <a:p>
          <a:endParaRPr lang="en-US"/>
        </a:p>
      </dgm:t>
    </dgm:pt>
    <dgm:pt modelId="{CC5A7AD7-BCA9-4C87-AE2E-6370D4247C12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dirty="0"/>
            <a:t>Millaista ymmärrystä saatte niiden kautta?</a:t>
          </a:r>
          <a:endParaRPr lang="en-US" dirty="0"/>
        </a:p>
      </dgm:t>
    </dgm:pt>
    <dgm:pt modelId="{3D5F36F6-7037-451C-8DA3-25DC07141180}" type="parTrans" cxnId="{F51539EA-EF72-48E6-87E9-852BC050DABC}">
      <dgm:prSet/>
      <dgm:spPr/>
      <dgm:t>
        <a:bodyPr/>
        <a:lstStyle/>
        <a:p>
          <a:endParaRPr lang="en-US"/>
        </a:p>
      </dgm:t>
    </dgm:pt>
    <dgm:pt modelId="{B3A8C824-217C-4A68-9C56-20D078678BC1}" type="sibTrans" cxnId="{F51539EA-EF72-48E6-87E9-852BC050DABC}">
      <dgm:prSet/>
      <dgm:spPr/>
      <dgm:t>
        <a:bodyPr/>
        <a:lstStyle/>
        <a:p>
          <a:endParaRPr lang="en-US"/>
        </a:p>
      </dgm:t>
    </dgm:pt>
    <dgm:pt modelId="{EFC47DD1-08CE-4535-A190-CBA3F6A901CD}" type="pres">
      <dgm:prSet presAssocID="{95FEBFEE-0709-4153-8C16-C1A4B52B4E6E}" presName="root" presStyleCnt="0">
        <dgm:presLayoutVars>
          <dgm:dir/>
          <dgm:resizeHandles val="exact"/>
        </dgm:presLayoutVars>
      </dgm:prSet>
      <dgm:spPr/>
    </dgm:pt>
    <dgm:pt modelId="{BC59749A-76CF-41C9-B8CF-DC77EF3082B9}" type="pres">
      <dgm:prSet presAssocID="{7D004B00-1D70-47FF-8C5B-DE8B85438C23}" presName="compNode" presStyleCnt="0"/>
      <dgm:spPr/>
    </dgm:pt>
    <dgm:pt modelId="{D7868AFC-1ABC-45A4-ADF4-028CF739CA1F}" type="pres">
      <dgm:prSet presAssocID="{7D004B00-1D70-47FF-8C5B-DE8B85438C23}" presName="bgRect" presStyleLbl="bgShp" presStyleIdx="0" presStyleCnt="3"/>
      <dgm:spPr/>
    </dgm:pt>
    <dgm:pt modelId="{33D4CB2C-0B10-43B6-92E9-BB89B698F15A}" type="pres">
      <dgm:prSet presAssocID="{7D004B00-1D70-47FF-8C5B-DE8B85438C2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540C249-422A-48AF-9E0E-2C7FB396745B}" type="pres">
      <dgm:prSet presAssocID="{7D004B00-1D70-47FF-8C5B-DE8B85438C23}" presName="spaceRect" presStyleCnt="0"/>
      <dgm:spPr/>
    </dgm:pt>
    <dgm:pt modelId="{E3ED3C70-6788-4BAA-85C2-F29034E09D2C}" type="pres">
      <dgm:prSet presAssocID="{7D004B00-1D70-47FF-8C5B-DE8B85438C23}" presName="parTx" presStyleLbl="revTx" presStyleIdx="0" presStyleCnt="3">
        <dgm:presLayoutVars>
          <dgm:chMax val="0"/>
          <dgm:chPref val="0"/>
        </dgm:presLayoutVars>
      </dgm:prSet>
      <dgm:spPr/>
    </dgm:pt>
    <dgm:pt modelId="{7D741082-5088-4DDB-802F-1C907DEAA818}" type="pres">
      <dgm:prSet presAssocID="{C20AC73E-2126-46B6-B60E-38F43E521816}" presName="sibTrans" presStyleCnt="0"/>
      <dgm:spPr/>
    </dgm:pt>
    <dgm:pt modelId="{23E6BF7C-2C3B-4500-8A64-120EAC1DA0B4}" type="pres">
      <dgm:prSet presAssocID="{E6E93FDC-4BE5-4B9B-A356-03B31244ADFF}" presName="compNode" presStyleCnt="0"/>
      <dgm:spPr/>
    </dgm:pt>
    <dgm:pt modelId="{0F466038-8FF9-4E30-8A98-4BEC5C54D46B}" type="pres">
      <dgm:prSet presAssocID="{E6E93FDC-4BE5-4B9B-A356-03B31244ADFF}" presName="bgRect" presStyleLbl="bgShp" presStyleIdx="1" presStyleCnt="3"/>
      <dgm:spPr/>
    </dgm:pt>
    <dgm:pt modelId="{99B57024-B0F3-4ABF-B5AB-FBAE440811A1}" type="pres">
      <dgm:prSet presAssocID="{E6E93FDC-4BE5-4B9B-A356-03B31244ADFF}" presName="iconRect" presStyleLbl="node1" presStyleIdx="1" presStyleCnt="3"/>
      <dgm:spPr/>
    </dgm:pt>
    <dgm:pt modelId="{C3A070A6-67ED-4CC9-8B91-F411DDF2D458}" type="pres">
      <dgm:prSet presAssocID="{E6E93FDC-4BE5-4B9B-A356-03B31244ADFF}" presName="spaceRect" presStyleCnt="0"/>
      <dgm:spPr/>
    </dgm:pt>
    <dgm:pt modelId="{33147F5A-1908-485F-9E7D-B3D18073938B}" type="pres">
      <dgm:prSet presAssocID="{E6E93FDC-4BE5-4B9B-A356-03B31244ADFF}" presName="parTx" presStyleLbl="revTx" presStyleIdx="1" presStyleCnt="3">
        <dgm:presLayoutVars>
          <dgm:chMax val="0"/>
          <dgm:chPref val="0"/>
        </dgm:presLayoutVars>
      </dgm:prSet>
      <dgm:spPr/>
    </dgm:pt>
    <dgm:pt modelId="{99EBE3C4-630F-424D-8CD4-51A069B3FA66}" type="pres">
      <dgm:prSet presAssocID="{7FD7F0DE-A5CE-4894-9728-F400FC55E98C}" presName="sibTrans" presStyleCnt="0"/>
      <dgm:spPr/>
    </dgm:pt>
    <dgm:pt modelId="{961C01DF-2867-4259-96CB-6444BBB20348}" type="pres">
      <dgm:prSet presAssocID="{CC5A7AD7-BCA9-4C87-AE2E-6370D4247C12}" presName="compNode" presStyleCnt="0"/>
      <dgm:spPr/>
    </dgm:pt>
    <dgm:pt modelId="{E920065D-EC37-4911-B155-3E38DF8DEB3B}" type="pres">
      <dgm:prSet presAssocID="{CC5A7AD7-BCA9-4C87-AE2E-6370D4247C12}" presName="bgRect" presStyleLbl="bgShp" presStyleIdx="2" presStyleCnt="3"/>
      <dgm:spPr/>
    </dgm:pt>
    <dgm:pt modelId="{302EF660-FE80-4D8B-A7BD-01A7CBFA650F}" type="pres">
      <dgm:prSet presAssocID="{CC5A7AD7-BCA9-4C87-AE2E-6370D4247C12}" presName="iconRect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F09569AC-6435-4015-87CA-C8D9E759D67C}" type="pres">
      <dgm:prSet presAssocID="{CC5A7AD7-BCA9-4C87-AE2E-6370D4247C12}" presName="spaceRect" presStyleCnt="0"/>
      <dgm:spPr/>
    </dgm:pt>
    <dgm:pt modelId="{0C170DF1-EEF8-4466-92D9-86BCD2D3CDE3}" type="pres">
      <dgm:prSet presAssocID="{CC5A7AD7-BCA9-4C87-AE2E-6370D4247C1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1F74E02-0507-4921-A958-3B74713ACBFB}" srcId="{95FEBFEE-0709-4153-8C16-C1A4B52B4E6E}" destId="{7D004B00-1D70-47FF-8C5B-DE8B85438C23}" srcOrd="0" destOrd="0" parTransId="{2BA33FC5-9FE5-4150-908B-FDACEF142417}" sibTransId="{C20AC73E-2126-46B6-B60E-38F43E521816}"/>
    <dgm:cxn modelId="{3B221009-732F-42F4-814E-BDFAB8100CB0}" type="presOf" srcId="{7D004B00-1D70-47FF-8C5B-DE8B85438C23}" destId="{E3ED3C70-6788-4BAA-85C2-F29034E09D2C}" srcOrd="0" destOrd="0" presId="urn:microsoft.com/office/officeart/2018/2/layout/IconVerticalSolidList"/>
    <dgm:cxn modelId="{DDEF944C-E160-4151-AA31-4E1AD63C6386}" type="presOf" srcId="{95FEBFEE-0709-4153-8C16-C1A4B52B4E6E}" destId="{EFC47DD1-08CE-4535-A190-CBA3F6A901CD}" srcOrd="0" destOrd="0" presId="urn:microsoft.com/office/officeart/2018/2/layout/IconVerticalSolidList"/>
    <dgm:cxn modelId="{F41D8BB6-6B35-48C4-842D-77B30D25A85C}" type="presOf" srcId="{E6E93FDC-4BE5-4B9B-A356-03B31244ADFF}" destId="{33147F5A-1908-485F-9E7D-B3D18073938B}" srcOrd="0" destOrd="0" presId="urn:microsoft.com/office/officeart/2018/2/layout/IconVerticalSolidList"/>
    <dgm:cxn modelId="{0132E0D9-1B85-4291-A300-29B78678E044}" srcId="{95FEBFEE-0709-4153-8C16-C1A4B52B4E6E}" destId="{E6E93FDC-4BE5-4B9B-A356-03B31244ADFF}" srcOrd="1" destOrd="0" parTransId="{1779FA6B-CC49-4969-BC45-4AB1813958BD}" sibTransId="{7FD7F0DE-A5CE-4894-9728-F400FC55E98C}"/>
    <dgm:cxn modelId="{B077F4E2-C065-4324-BB20-D5DC2A32A342}" type="presOf" srcId="{CC5A7AD7-BCA9-4C87-AE2E-6370D4247C12}" destId="{0C170DF1-EEF8-4466-92D9-86BCD2D3CDE3}" srcOrd="0" destOrd="0" presId="urn:microsoft.com/office/officeart/2018/2/layout/IconVerticalSolidList"/>
    <dgm:cxn modelId="{F51539EA-EF72-48E6-87E9-852BC050DABC}" srcId="{95FEBFEE-0709-4153-8C16-C1A4B52B4E6E}" destId="{CC5A7AD7-BCA9-4C87-AE2E-6370D4247C12}" srcOrd="2" destOrd="0" parTransId="{3D5F36F6-7037-451C-8DA3-25DC07141180}" sibTransId="{B3A8C824-217C-4A68-9C56-20D078678BC1}"/>
    <dgm:cxn modelId="{4EA3A4D6-2F9E-4C75-9C8C-6D30C62ECB1D}" type="presParOf" srcId="{EFC47DD1-08CE-4535-A190-CBA3F6A901CD}" destId="{BC59749A-76CF-41C9-B8CF-DC77EF3082B9}" srcOrd="0" destOrd="0" presId="urn:microsoft.com/office/officeart/2018/2/layout/IconVerticalSolidList"/>
    <dgm:cxn modelId="{D5D51FBD-1D31-4502-9320-6E8686AA7403}" type="presParOf" srcId="{BC59749A-76CF-41C9-B8CF-DC77EF3082B9}" destId="{D7868AFC-1ABC-45A4-ADF4-028CF739CA1F}" srcOrd="0" destOrd="0" presId="urn:microsoft.com/office/officeart/2018/2/layout/IconVerticalSolidList"/>
    <dgm:cxn modelId="{5C25822C-3046-4F46-AAC3-A115C1450A8D}" type="presParOf" srcId="{BC59749A-76CF-41C9-B8CF-DC77EF3082B9}" destId="{33D4CB2C-0B10-43B6-92E9-BB89B698F15A}" srcOrd="1" destOrd="0" presId="urn:microsoft.com/office/officeart/2018/2/layout/IconVerticalSolidList"/>
    <dgm:cxn modelId="{26C16AEC-C7B7-420B-93A1-9D1565F1DF01}" type="presParOf" srcId="{BC59749A-76CF-41C9-B8CF-DC77EF3082B9}" destId="{F540C249-422A-48AF-9E0E-2C7FB396745B}" srcOrd="2" destOrd="0" presId="urn:microsoft.com/office/officeart/2018/2/layout/IconVerticalSolidList"/>
    <dgm:cxn modelId="{02B9B7A0-2885-4705-9EC8-A069D0564A68}" type="presParOf" srcId="{BC59749A-76CF-41C9-B8CF-DC77EF3082B9}" destId="{E3ED3C70-6788-4BAA-85C2-F29034E09D2C}" srcOrd="3" destOrd="0" presId="urn:microsoft.com/office/officeart/2018/2/layout/IconVerticalSolidList"/>
    <dgm:cxn modelId="{5E9AF3CA-9C8E-434D-A053-A6D37EC4E38A}" type="presParOf" srcId="{EFC47DD1-08CE-4535-A190-CBA3F6A901CD}" destId="{7D741082-5088-4DDB-802F-1C907DEAA818}" srcOrd="1" destOrd="0" presId="urn:microsoft.com/office/officeart/2018/2/layout/IconVerticalSolidList"/>
    <dgm:cxn modelId="{895FFB8C-EB06-408E-9AC4-D8A27D234200}" type="presParOf" srcId="{EFC47DD1-08CE-4535-A190-CBA3F6A901CD}" destId="{23E6BF7C-2C3B-4500-8A64-120EAC1DA0B4}" srcOrd="2" destOrd="0" presId="urn:microsoft.com/office/officeart/2018/2/layout/IconVerticalSolidList"/>
    <dgm:cxn modelId="{350F7E5A-13E2-484E-A39A-D77B0AEE6936}" type="presParOf" srcId="{23E6BF7C-2C3B-4500-8A64-120EAC1DA0B4}" destId="{0F466038-8FF9-4E30-8A98-4BEC5C54D46B}" srcOrd="0" destOrd="0" presId="urn:microsoft.com/office/officeart/2018/2/layout/IconVerticalSolidList"/>
    <dgm:cxn modelId="{50D0B43B-58CC-4B81-99F6-D925F52BBEFC}" type="presParOf" srcId="{23E6BF7C-2C3B-4500-8A64-120EAC1DA0B4}" destId="{99B57024-B0F3-4ABF-B5AB-FBAE440811A1}" srcOrd="1" destOrd="0" presId="urn:microsoft.com/office/officeart/2018/2/layout/IconVerticalSolidList"/>
    <dgm:cxn modelId="{F7C82BAE-07D1-41F5-8685-B4FFCDE87A0B}" type="presParOf" srcId="{23E6BF7C-2C3B-4500-8A64-120EAC1DA0B4}" destId="{C3A070A6-67ED-4CC9-8B91-F411DDF2D458}" srcOrd="2" destOrd="0" presId="urn:microsoft.com/office/officeart/2018/2/layout/IconVerticalSolidList"/>
    <dgm:cxn modelId="{2B7C9C49-523E-45C8-9F2A-12636A80E94F}" type="presParOf" srcId="{23E6BF7C-2C3B-4500-8A64-120EAC1DA0B4}" destId="{33147F5A-1908-485F-9E7D-B3D18073938B}" srcOrd="3" destOrd="0" presId="urn:microsoft.com/office/officeart/2018/2/layout/IconVerticalSolidList"/>
    <dgm:cxn modelId="{8BD8B87B-30B0-4271-8716-5B069AEE33F8}" type="presParOf" srcId="{EFC47DD1-08CE-4535-A190-CBA3F6A901CD}" destId="{99EBE3C4-630F-424D-8CD4-51A069B3FA66}" srcOrd="3" destOrd="0" presId="urn:microsoft.com/office/officeart/2018/2/layout/IconVerticalSolidList"/>
    <dgm:cxn modelId="{886E0A71-D51D-452D-AA4C-DCE75937808B}" type="presParOf" srcId="{EFC47DD1-08CE-4535-A190-CBA3F6A901CD}" destId="{961C01DF-2867-4259-96CB-6444BBB20348}" srcOrd="4" destOrd="0" presId="urn:microsoft.com/office/officeart/2018/2/layout/IconVerticalSolidList"/>
    <dgm:cxn modelId="{272967AB-8C65-491A-A084-5BE525533EA5}" type="presParOf" srcId="{961C01DF-2867-4259-96CB-6444BBB20348}" destId="{E920065D-EC37-4911-B155-3E38DF8DEB3B}" srcOrd="0" destOrd="0" presId="urn:microsoft.com/office/officeart/2018/2/layout/IconVerticalSolidList"/>
    <dgm:cxn modelId="{63F5561C-3EE1-4E55-A01D-208008A5BFF7}" type="presParOf" srcId="{961C01DF-2867-4259-96CB-6444BBB20348}" destId="{302EF660-FE80-4D8B-A7BD-01A7CBFA650F}" srcOrd="1" destOrd="0" presId="urn:microsoft.com/office/officeart/2018/2/layout/IconVerticalSolidList"/>
    <dgm:cxn modelId="{999A81F2-5E86-419E-811E-8D606D28AB87}" type="presParOf" srcId="{961C01DF-2867-4259-96CB-6444BBB20348}" destId="{F09569AC-6435-4015-87CA-C8D9E759D67C}" srcOrd="2" destOrd="0" presId="urn:microsoft.com/office/officeart/2018/2/layout/IconVerticalSolidList"/>
    <dgm:cxn modelId="{63BE355C-2BCE-4F49-9554-79B76CE7EB5F}" type="presParOf" srcId="{961C01DF-2867-4259-96CB-6444BBB20348}" destId="{0C170DF1-EEF8-4466-92D9-86BCD2D3CDE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68AFC-1ABC-45A4-ADF4-028CF739CA1F}">
      <dsp:nvSpPr>
        <dsp:cNvPr id="0" name=""/>
        <dsp:cNvSpPr/>
      </dsp:nvSpPr>
      <dsp:spPr>
        <a:xfrm>
          <a:off x="0" y="454"/>
          <a:ext cx="11321497" cy="10636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4CB2C-0B10-43B6-92E9-BB89B698F15A}">
      <dsp:nvSpPr>
        <dsp:cNvPr id="0" name=""/>
        <dsp:cNvSpPr/>
      </dsp:nvSpPr>
      <dsp:spPr>
        <a:xfrm>
          <a:off x="321755" y="239776"/>
          <a:ext cx="585009" cy="5850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D3C70-6788-4BAA-85C2-F29034E09D2C}">
      <dsp:nvSpPr>
        <dsp:cNvPr id="0" name=""/>
        <dsp:cNvSpPr/>
      </dsp:nvSpPr>
      <dsp:spPr>
        <a:xfrm>
          <a:off x="1228520" y="454"/>
          <a:ext cx="10092976" cy="1063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570" tIns="112570" rIns="112570" bIns="1125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Pohtikaa, miten saamianne kulttuurikokemuksia voisi </a:t>
          </a:r>
          <a:endParaRPr lang="en-US" sz="2500" kern="1200"/>
        </a:p>
      </dsp:txBody>
      <dsp:txXfrm>
        <a:off x="1228520" y="454"/>
        <a:ext cx="10092976" cy="1063654"/>
      </dsp:txXfrm>
    </dsp:sp>
    <dsp:sp modelId="{0F466038-8FF9-4E30-8A98-4BEC5C54D46B}">
      <dsp:nvSpPr>
        <dsp:cNvPr id="0" name=""/>
        <dsp:cNvSpPr/>
      </dsp:nvSpPr>
      <dsp:spPr>
        <a:xfrm>
          <a:off x="0" y="1330022"/>
          <a:ext cx="11321497" cy="10636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B57024-B0F3-4ABF-B5AB-FBAE440811A1}">
      <dsp:nvSpPr>
        <dsp:cNvPr id="0" name=""/>
        <dsp:cNvSpPr/>
      </dsp:nvSpPr>
      <dsp:spPr>
        <a:xfrm>
          <a:off x="321755" y="1569344"/>
          <a:ext cx="585009" cy="585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47F5A-1908-485F-9E7D-B3D18073938B}">
      <dsp:nvSpPr>
        <dsp:cNvPr id="0" name=""/>
        <dsp:cNvSpPr/>
      </dsp:nvSpPr>
      <dsp:spPr>
        <a:xfrm>
          <a:off x="1228520" y="1330022"/>
          <a:ext cx="10092976" cy="1063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570" tIns="112570" rIns="112570" bIns="1125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hyödyntää opetuksessa ja oppimisessa?</a:t>
          </a:r>
          <a:endParaRPr lang="en-US" sz="2500" kern="1200"/>
        </a:p>
      </dsp:txBody>
      <dsp:txXfrm>
        <a:off x="1228520" y="1330022"/>
        <a:ext cx="10092976" cy="1063654"/>
      </dsp:txXfrm>
    </dsp:sp>
    <dsp:sp modelId="{E920065D-EC37-4911-B155-3E38DF8DEB3B}">
      <dsp:nvSpPr>
        <dsp:cNvPr id="0" name=""/>
        <dsp:cNvSpPr/>
      </dsp:nvSpPr>
      <dsp:spPr>
        <a:xfrm>
          <a:off x="0" y="2659590"/>
          <a:ext cx="11321497" cy="10636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2EF660-FE80-4D8B-A7BD-01A7CBFA650F}">
      <dsp:nvSpPr>
        <dsp:cNvPr id="0" name=""/>
        <dsp:cNvSpPr/>
      </dsp:nvSpPr>
      <dsp:spPr>
        <a:xfrm>
          <a:off x="321755" y="2898912"/>
          <a:ext cx="585009" cy="5850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170DF1-EEF8-4466-92D9-86BCD2D3CDE3}">
      <dsp:nvSpPr>
        <dsp:cNvPr id="0" name=""/>
        <dsp:cNvSpPr/>
      </dsp:nvSpPr>
      <dsp:spPr>
        <a:xfrm>
          <a:off x="1228520" y="2659590"/>
          <a:ext cx="10092976" cy="1063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570" tIns="112570" rIns="112570" bIns="11257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Millaista ymmärrystä saatte niiden kautta?</a:t>
          </a:r>
          <a:endParaRPr lang="en-US" sz="2500" kern="1200" dirty="0"/>
        </a:p>
      </dsp:txBody>
      <dsp:txXfrm>
        <a:off x="1228520" y="2659590"/>
        <a:ext cx="10092976" cy="1063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50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55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038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81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154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71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7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10/13/2022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6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10/13/2022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905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10/13/2022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8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37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C7616CA0-919D-4A49-9C8A-62FDFB3A5183}" type="datetimeFigureOut">
              <a:rPr lang="en-US" smtClean="0"/>
              <a:t>10/13/2022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72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10/13/2022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67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mailto:RIITTA.K.TALLAVAARA@JYU.FI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eda.net/id/a62aaa37d64" TargetMode="External"/><Relationship Id="rId2" Type="http://schemas.openxmlformats.org/officeDocument/2006/relationships/hyperlink" Target="https://peda.net/id/a62a6512d64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bit.ly/2SfljiQ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>
            <a:hlinkClick r:id="rId2"/>
          </p:cNvPr>
          <p:cNvSpPr/>
          <p:nvPr/>
        </p:nvSpPr>
        <p:spPr>
          <a:xfrm>
            <a:off x="-23135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" name="Freeform 102"/>
          <p:cNvSpPr/>
          <p:nvPr/>
        </p:nvSpPr>
        <p:spPr>
          <a:xfrm>
            <a:off x="0" y="6333744"/>
            <a:ext cx="12188952" cy="64008"/>
          </a:xfrm>
          <a:custGeom>
            <a:avLst/>
            <a:gdLst/>
            <a:ahLst/>
            <a:cxnLst/>
            <a:rect l="0" t="0" r="0" b="0"/>
            <a:pathLst>
              <a:path w="12188952" h="64008">
                <a:moveTo>
                  <a:pt x="0" y="64008"/>
                </a:moveTo>
                <a:lnTo>
                  <a:pt x="12188952" y="64008"/>
                </a:lnTo>
                <a:lnTo>
                  <a:pt x="12188952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Freeform 103"/>
          <p:cNvSpPr/>
          <p:nvPr/>
        </p:nvSpPr>
        <p:spPr>
          <a:xfrm>
            <a:off x="1207008" y="4343400"/>
            <a:ext cx="9875520" cy="0"/>
          </a:xfrm>
          <a:custGeom>
            <a:avLst/>
            <a:gdLst/>
            <a:ahLst/>
            <a:cxnLst/>
            <a:rect l="0" t="0" r="0" b="0"/>
            <a:pathLst>
              <a:path w="9875520">
                <a:moveTo>
                  <a:pt x="0" y="0"/>
                </a:moveTo>
                <a:lnTo>
                  <a:pt x="9875520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Pink hued beach sand meeting the sea">
            <a:extLst>
              <a:ext uri="{FF2B5EF4-FFF2-40B4-BE49-F238E27FC236}">
                <a16:creationId xmlns:a16="http://schemas.microsoft.com/office/drawing/2014/main" id="{D829022C-90B2-4533-8B8C-0BBC8037C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" y="1"/>
            <a:ext cx="1208782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BB9AE-DDCE-49B8-A000-99A732626676}"/>
              </a:ext>
            </a:extLst>
          </p:cNvPr>
          <p:cNvSpPr txBox="1"/>
          <p:nvPr/>
        </p:nvSpPr>
        <p:spPr>
          <a:xfrm>
            <a:off x="648182" y="1730761"/>
            <a:ext cx="111348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5400" b="1" dirty="0"/>
              <a:t>Taito- ja taideaineet</a:t>
            </a:r>
          </a:p>
          <a:p>
            <a:r>
              <a:rPr lang="fi-FI" sz="5400" b="1" dirty="0"/>
              <a:t>Kulttuurielämystehtävä</a:t>
            </a:r>
          </a:p>
          <a:p>
            <a:r>
              <a:rPr lang="fi-FI" sz="5400" b="1" dirty="0"/>
              <a:t>Esteettinen osaaminen</a:t>
            </a:r>
          </a:p>
          <a:p>
            <a:r>
              <a:rPr lang="fi-FI" sz="5400" b="1" dirty="0"/>
              <a:t>13.10.2022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 170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Freeform 171"/>
          <p:cNvSpPr/>
          <p:nvPr/>
        </p:nvSpPr>
        <p:spPr>
          <a:xfrm>
            <a:off x="1193291" y="1737360"/>
            <a:ext cx="9966961" cy="0"/>
          </a:xfrm>
          <a:custGeom>
            <a:avLst/>
            <a:gdLst/>
            <a:ahLst/>
            <a:cxnLst/>
            <a:rect l="0" t="0" r="0" b="0"/>
            <a:pathLst>
              <a:path w="9966961">
                <a:moveTo>
                  <a:pt x="0" y="0"/>
                </a:moveTo>
                <a:lnTo>
                  <a:pt x="9966961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" name="Rectangle 172"/>
          <p:cNvSpPr/>
          <p:nvPr/>
        </p:nvSpPr>
        <p:spPr>
          <a:xfrm>
            <a:off x="392588" y="335534"/>
            <a:ext cx="10609379" cy="13724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4800" b="1" i="0" spc="-140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l</a:t>
            </a:r>
            <a:r>
              <a:rPr lang="en-US" sz="4800" b="1" i="0" spc="-125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uu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r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i</a:t>
            </a:r>
            <a:r>
              <a:rPr lang="en-US" sz="4800" b="1" i="0" spc="-44" baseline="0" dirty="0">
                <a:solidFill>
                  <a:srgbClr val="0070C0"/>
                </a:solidFill>
                <a:latin typeface="Calibri-Light"/>
              </a:rPr>
              <a:t>e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lä</a:t>
            </a:r>
            <a:r>
              <a:rPr lang="en-US" sz="4800" b="1" i="0" spc="-149" baseline="0" dirty="0">
                <a:solidFill>
                  <a:srgbClr val="0070C0"/>
                </a:solidFill>
                <a:latin typeface="Calibri-Light"/>
              </a:rPr>
              <a:t>m</a:t>
            </a:r>
            <a:r>
              <a:rPr lang="en-US" sz="4800" b="1" i="0" spc="-111" baseline="0" dirty="0">
                <a:solidFill>
                  <a:srgbClr val="0070C0"/>
                </a:solidFill>
                <a:latin typeface="Calibri-Light"/>
              </a:rPr>
              <a:t>y</a:t>
            </a:r>
            <a:r>
              <a:rPr lang="en-US" sz="4800" b="1" i="0" spc="-106" baseline="0" dirty="0">
                <a:solidFill>
                  <a:srgbClr val="0070C0"/>
                </a:solidFill>
                <a:latin typeface="Calibri-Light"/>
              </a:rPr>
              <a:t>s</a:t>
            </a:r>
            <a:r>
              <a:rPr lang="en-US" sz="4800" b="1" i="0" spc="-101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44" baseline="0" dirty="0">
                <a:solidFill>
                  <a:srgbClr val="0070C0"/>
                </a:solidFill>
                <a:latin typeface="Calibri-Light"/>
              </a:rPr>
              <a:t>e</a:t>
            </a:r>
            <a:r>
              <a:rPr lang="en-US" sz="4800" b="1" i="0" spc="-96" baseline="0" dirty="0">
                <a:solidFill>
                  <a:srgbClr val="0070C0"/>
                </a:solidFill>
                <a:latin typeface="Calibri-Light"/>
              </a:rPr>
              <a:t>h</a:t>
            </a:r>
            <a:r>
              <a:rPr lang="en-US" sz="4800" b="1" i="0" spc="-125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135" baseline="0" dirty="0">
                <a:solidFill>
                  <a:srgbClr val="0070C0"/>
                </a:solidFill>
                <a:latin typeface="Calibri-Light"/>
              </a:rPr>
              <a:t>ä</a:t>
            </a:r>
            <a:r>
              <a:rPr lang="en-US" sz="4800" b="1" i="0" spc="-120" baseline="0" dirty="0">
                <a:solidFill>
                  <a:srgbClr val="0070C0"/>
                </a:solidFill>
                <a:latin typeface="Calibri-Light"/>
              </a:rPr>
              <a:t>v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ä</a:t>
            </a:r>
            <a:r>
              <a:rPr lang="en-US" sz="4800" b="1" i="0" spc="0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ja </a:t>
            </a:r>
            <a:r>
              <a:rPr lang="en-US" sz="4800" b="1" i="0" spc="-111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l</a:t>
            </a:r>
            <a:r>
              <a:rPr lang="en-US" sz="4800" b="1" i="0" spc="-125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uu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r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i</a:t>
            </a:r>
            <a:r>
              <a:rPr lang="en-US" sz="4800" b="1" i="0" spc="-111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149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a </a:t>
            </a:r>
          </a:p>
          <a:p>
            <a:pPr marL="0">
              <a:lnSpc>
                <a:spcPts val="4896"/>
              </a:lnSpc>
            </a:pPr>
            <a:r>
              <a:rPr lang="en-US" sz="4800" b="1" i="0" spc="-111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l</a:t>
            </a:r>
            <a:r>
              <a:rPr lang="en-US" sz="4800" b="1" i="0" spc="-125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r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i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s</a:t>
            </a:r>
            <a:r>
              <a:rPr lang="en-US" sz="4800" b="1" i="0" spc="-44" baseline="0" dirty="0">
                <a:solidFill>
                  <a:srgbClr val="0070C0"/>
                </a:solidFill>
                <a:latin typeface="Calibri-Light"/>
              </a:rPr>
              <a:t>e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n</a:t>
            </a:r>
            <a:r>
              <a:rPr lang="en-US" sz="4800" b="1" i="0" spc="-44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p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ää</a:t>
            </a:r>
            <a:r>
              <a:rPr lang="en-US" sz="4800" b="1" i="0" spc="-44" baseline="0" dirty="0">
                <a:solidFill>
                  <a:srgbClr val="0070C0"/>
                </a:solidFill>
                <a:latin typeface="Calibri-Light"/>
              </a:rPr>
              <a:t>o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ma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n</a:t>
            </a:r>
            <a:r>
              <a:rPr lang="en-US" sz="4800" b="1" i="0" spc="-29" baseline="0" dirty="0">
                <a:solidFill>
                  <a:srgbClr val="0070C0"/>
                </a:solidFill>
                <a:latin typeface="Calibri-Light"/>
              </a:rPr>
              <a:t> 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h</a:t>
            </a:r>
            <a:r>
              <a:rPr lang="en-US" sz="4800" b="1" i="0" spc="-135" baseline="0" dirty="0">
                <a:solidFill>
                  <a:srgbClr val="0070C0"/>
                </a:solidFill>
                <a:latin typeface="Calibri-Light"/>
              </a:rPr>
              <a:t>a</a:t>
            </a:r>
            <a:r>
              <a:rPr lang="en-US" sz="4800" b="1" i="0" spc="-120" baseline="0" dirty="0">
                <a:solidFill>
                  <a:srgbClr val="0070C0"/>
                </a:solidFill>
                <a:latin typeface="Calibri-Light"/>
              </a:rPr>
              <a:t>v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ai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nn</a:t>
            </a:r>
            <a:r>
              <a:rPr lang="en-US" sz="4800" b="1" i="0" spc="-44" baseline="0" dirty="0">
                <a:solidFill>
                  <a:srgbClr val="0070C0"/>
                </a:solidFill>
                <a:latin typeface="Calibri-Light"/>
              </a:rPr>
              <a:t>o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lli</a:t>
            </a:r>
            <a:r>
              <a:rPr lang="en-US" sz="4800" b="1" i="0" spc="-106" baseline="0" dirty="0">
                <a:solidFill>
                  <a:srgbClr val="0070C0"/>
                </a:solidFill>
                <a:latin typeface="Calibri-Light"/>
              </a:rPr>
              <a:t>s</a:t>
            </a:r>
            <a:r>
              <a:rPr lang="en-US" sz="4800" b="1" i="0" spc="-125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a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j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a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n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a </a:t>
            </a:r>
          </a:p>
        </p:txBody>
      </p:sp>
      <p:sp>
        <p:nvSpPr>
          <p:cNvPr id="173" name="Rectangle 173"/>
          <p:cNvSpPr/>
          <p:nvPr/>
        </p:nvSpPr>
        <p:spPr>
          <a:xfrm>
            <a:off x="1189024" y="2080294"/>
            <a:ext cx="9396675" cy="74411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800" b="0" i="0" spc="-3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oulun</a:t>
            </a:r>
            <a:r>
              <a:rPr lang="en-US" sz="2800" b="0" i="0" spc="-33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merkit</a:t>
            </a:r>
            <a:r>
              <a:rPr lang="en-US" sz="2800" b="0" i="0" spc="-21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 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ul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tuurisen pääoman 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asaajana:</a:t>
            </a:r>
          </a:p>
          <a:p>
            <a:pPr marL="109677">
              <a:lnSpc>
                <a:spcPts val="2348"/>
              </a:lnSpc>
            </a:pPr>
            <a:r>
              <a:rPr lang="en-US" sz="2800" b="0" i="0" spc="0" baseline="0" dirty="0">
                <a:solidFill>
                  <a:srgbClr val="99CB38"/>
                </a:solidFill>
                <a:latin typeface="Wingdings-Regular"/>
              </a:rPr>
              <a:t></a:t>
            </a:r>
            <a:r>
              <a:rPr lang="en-US" sz="2800" b="0" i="0" spc="-2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ul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tuurielä</a:t>
            </a:r>
            <a:r>
              <a:rPr lang="en-US" sz="2800" b="0" i="0" spc="-35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2800" b="0" i="0" spc="-1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set/-</a:t>
            </a:r>
            <a:r>
              <a:rPr lang="en-US" sz="2800" b="0" i="0" spc="-6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en-US" sz="2800" b="0" i="0" spc="-6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emu</a:t>
            </a:r>
            <a:r>
              <a:rPr lang="en-US" sz="2800" b="0" i="0" spc="-1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set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2800" b="0" i="0" spc="-6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oulussa/</a:t>
            </a:r>
            <a:r>
              <a:rPr lang="en-US" sz="2800" b="0" i="0" spc="-60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oulun ul</a:t>
            </a:r>
            <a:r>
              <a:rPr lang="en-US" sz="2800" b="0" i="0" spc="-6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opuolella</a:t>
            </a:r>
          </a:p>
        </p:txBody>
      </p:sp>
      <p:sp>
        <p:nvSpPr>
          <p:cNvPr id="174" name="Rectangle 174"/>
          <p:cNvSpPr/>
          <p:nvPr/>
        </p:nvSpPr>
        <p:spPr>
          <a:xfrm>
            <a:off x="1111416" y="3459017"/>
            <a:ext cx="10865410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99CB38"/>
                </a:solidFill>
                <a:latin typeface="Wingdings-Regular"/>
              </a:rPr>
              <a:t>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La</a:t>
            </a:r>
            <a:r>
              <a:rPr lang="en-US" sz="2800" b="0" i="0" spc="-18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en ja nuor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en 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ul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tuurit ja ala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ul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tuurit -&gt; ope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ajan ymmärrys</a:t>
            </a:r>
            <a:r>
              <a:rPr lang="en-US" sz="2800" b="0" i="0" spc="-18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näi</a:t>
            </a:r>
            <a:r>
              <a:rPr lang="en-US" sz="2800" b="0" i="0" spc="-22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ä?</a:t>
            </a:r>
          </a:p>
        </p:txBody>
      </p:sp>
      <p:sp>
        <p:nvSpPr>
          <p:cNvPr id="175" name="Rectangle 175"/>
          <p:cNvSpPr/>
          <p:nvPr/>
        </p:nvSpPr>
        <p:spPr>
          <a:xfrm>
            <a:off x="1111416" y="3917782"/>
            <a:ext cx="10609379" cy="10867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0" baseline="0" dirty="0">
                <a:solidFill>
                  <a:srgbClr val="99CB38"/>
                </a:solidFill>
                <a:latin typeface="Wingdings-Regular"/>
              </a:rPr>
              <a:t>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Mi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en osaamme ja p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2800" b="0" i="0" spc="-20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tymme </a:t>
            </a:r>
            <a:r>
              <a:rPr lang="en-US" sz="2800" b="0" i="0" spc="-33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en-US" sz="2800" b="0" i="0" spc="-24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ödyn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ämään näi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ä? </a:t>
            </a:r>
            <a:endParaRPr lang="en-US" sz="2800" b="0" i="0" spc="-15" baseline="0" dirty="0">
              <a:solidFill>
                <a:srgbClr val="3E3E3E"/>
              </a:solidFill>
              <a:latin typeface="Calibri"/>
            </a:endParaRPr>
          </a:p>
          <a:p>
            <a:pPr marL="0">
              <a:lnSpc>
                <a:spcPts val="2544"/>
              </a:lnSpc>
            </a:pPr>
            <a:r>
              <a:rPr lang="en-US" sz="2800" b="0" i="0" spc="0" baseline="0" dirty="0">
                <a:solidFill>
                  <a:srgbClr val="99CB38"/>
                </a:solidFill>
                <a:latin typeface="Wingdings-Regular"/>
              </a:rPr>
              <a:t>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Ope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ajien </a:t>
            </a:r>
            <a:r>
              <a:rPr lang="en-US" sz="2800" b="0" i="0" spc="-6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eskiluok</a:t>
            </a:r>
            <a:r>
              <a:rPr lang="en-US" sz="2800" b="0" i="0" spc="-40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ainen 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upla? Mi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 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ehdä, 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un oppilai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 kiinno</a:t>
            </a:r>
            <a:r>
              <a:rPr lang="en-US" sz="2800" b="0" i="0" spc="-20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aa </a:t>
            </a:r>
            <a:br>
              <a:rPr lang="en-US" sz="2800" b="0" i="0" spc="0" baseline="0" dirty="0">
                <a:solidFill>
                  <a:srgbClr val="3E3E3E"/>
                </a:solidFill>
                <a:latin typeface="Calibri"/>
              </a:rPr>
            </a:br>
            <a:r>
              <a:rPr lang="en-US" sz="2800" b="0" i="0" spc="-2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ain </a:t>
            </a:r>
            <a:r>
              <a:rPr lang="en-US" sz="2800" spc="-64" dirty="0">
                <a:solidFill>
                  <a:srgbClr val="3E3E3E"/>
                </a:solidFill>
                <a:latin typeface="Calibri"/>
              </a:rPr>
              <a:t>mopon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2800" b="0" i="0" spc="-40" baseline="0" dirty="0">
                <a:solidFill>
                  <a:srgbClr val="3E3E3E"/>
                </a:solidFill>
                <a:latin typeface="Calibri"/>
              </a:rPr>
              <a:t>r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assaus,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ei</a:t>
            </a:r>
            <a:r>
              <a:rPr lang="en-US" sz="2800" b="0" i="0" spc="-42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 klassinen musiikki tai musiikki ollenkaan.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reeform 17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" name="Freeform 179"/>
          <p:cNvSpPr/>
          <p:nvPr/>
        </p:nvSpPr>
        <p:spPr>
          <a:xfrm>
            <a:off x="0" y="6333744"/>
            <a:ext cx="12188952" cy="64008"/>
          </a:xfrm>
          <a:custGeom>
            <a:avLst/>
            <a:gdLst/>
            <a:ahLst/>
            <a:cxnLst/>
            <a:rect l="0" t="0" r="0" b="0"/>
            <a:pathLst>
              <a:path w="12188952" h="64008">
                <a:moveTo>
                  <a:pt x="0" y="64008"/>
                </a:moveTo>
                <a:lnTo>
                  <a:pt x="12188952" y="64008"/>
                </a:lnTo>
                <a:lnTo>
                  <a:pt x="12188952" y="0"/>
                </a:lnTo>
                <a:lnTo>
                  <a:pt x="0" y="0"/>
                </a:lnTo>
                <a:lnTo>
                  <a:pt x="0" y="64008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" name="Freeform 180"/>
          <p:cNvSpPr/>
          <p:nvPr/>
        </p:nvSpPr>
        <p:spPr>
          <a:xfrm>
            <a:off x="1207008" y="4343400"/>
            <a:ext cx="9875520" cy="0"/>
          </a:xfrm>
          <a:custGeom>
            <a:avLst/>
            <a:gdLst/>
            <a:ahLst/>
            <a:cxnLst/>
            <a:rect l="0" t="0" r="0" b="0"/>
            <a:pathLst>
              <a:path w="9875520">
                <a:moveTo>
                  <a:pt x="0" y="0"/>
                </a:moveTo>
                <a:lnTo>
                  <a:pt x="9875520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" name="Rectangle 181"/>
          <p:cNvSpPr/>
          <p:nvPr/>
        </p:nvSpPr>
        <p:spPr>
          <a:xfrm>
            <a:off x="605928" y="1311013"/>
            <a:ext cx="11490592" cy="3816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5400" b="0" i="0" spc="-49" baseline="0" dirty="0" err="1">
                <a:solidFill>
                  <a:srgbClr val="212121"/>
                </a:solidFill>
                <a:latin typeface="Calibri-Light"/>
              </a:rPr>
              <a:t>Jatkossa</a:t>
            </a:r>
            <a:r>
              <a:rPr lang="en-US" sz="5400" b="0" i="0" spc="-49" baseline="0" dirty="0">
                <a:solidFill>
                  <a:srgbClr val="212121"/>
                </a:solidFill>
                <a:latin typeface="Calibri-Light"/>
              </a:rPr>
              <a:t>:</a:t>
            </a:r>
            <a:br>
              <a:rPr lang="en-US" sz="5400" b="0" i="0" spc="-49" baseline="0" dirty="0">
                <a:solidFill>
                  <a:srgbClr val="212121"/>
                </a:solidFill>
                <a:latin typeface="Calibri-Light"/>
              </a:rPr>
            </a:br>
            <a:endParaRPr lang="en-US" sz="5400" b="0" i="0" spc="-54" baseline="0" dirty="0">
              <a:solidFill>
                <a:srgbClr val="212121"/>
              </a:solidFill>
              <a:latin typeface="Calibri-Light"/>
            </a:endParaRPr>
          </a:p>
          <a:p>
            <a:pPr marL="0"/>
            <a:r>
              <a:rPr lang="en-US" sz="2800" b="1" spc="-54" dirty="0" err="1">
                <a:solidFill>
                  <a:srgbClr val="212121"/>
                </a:solidFill>
                <a:latin typeface="Calibri-Light"/>
              </a:rPr>
              <a:t>Viikko</a:t>
            </a:r>
            <a:r>
              <a:rPr lang="en-US" sz="2800" b="1" spc="-54" dirty="0">
                <a:solidFill>
                  <a:srgbClr val="212121"/>
                </a:solidFill>
                <a:latin typeface="Calibri-Light"/>
              </a:rPr>
              <a:t> 42: </a:t>
            </a:r>
            <a:r>
              <a:rPr lang="fi-FI" sz="2800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itsenäistä työskentelyä: </a:t>
            </a:r>
            <a:r>
              <a:rPr lang="fi-FI" sz="2800" b="1" i="0" dirty="0" err="1">
                <a:solidFill>
                  <a:srgbClr val="C00000"/>
                </a:solidFill>
                <a:effectLst/>
                <a:latin typeface="Titillium Web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väliarviointivloggaus</a:t>
            </a:r>
            <a:r>
              <a:rPr lang="en-US" sz="2800" b="0" i="0" spc="-55" baseline="0" dirty="0">
                <a:solidFill>
                  <a:srgbClr val="212121"/>
                </a:solidFill>
                <a:latin typeface="Calibri-Light"/>
              </a:rPr>
              <a:t>. </a:t>
            </a:r>
          </a:p>
          <a:p>
            <a:pPr marL="457200" indent="-457200">
              <a:buFontTx/>
              <a:buChar char="-"/>
            </a:pPr>
            <a:endParaRPr lang="en-US" sz="2800" spc="-55" dirty="0">
              <a:solidFill>
                <a:srgbClr val="212121"/>
              </a:solidFill>
              <a:latin typeface="Calibri-Light"/>
            </a:endParaRPr>
          </a:p>
          <a:p>
            <a:r>
              <a:rPr lang="fi-FI" sz="2800" b="1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Viikko 43</a:t>
            </a:r>
            <a:r>
              <a:rPr lang="fi-FI" sz="2800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: 7. pienryhmätapaaminen: </a:t>
            </a:r>
            <a:r>
              <a:rPr lang="fi-FI" sz="2800" b="1" i="0" dirty="0">
                <a:solidFill>
                  <a:srgbClr val="C00000"/>
                </a:solidFill>
                <a:effectLst/>
                <a:latin typeface="Titillium Web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esi- ja alkuopetuksen havainnointitehtävän</a:t>
            </a:r>
            <a:r>
              <a:rPr lang="fi-FI" sz="2800" b="0" i="0" dirty="0">
                <a:solidFill>
                  <a:srgbClr val="C00000"/>
                </a:solidFill>
                <a:effectLst/>
                <a:latin typeface="Titillium Web" panose="00000500000000000000" pitchFamily="2" charset="0"/>
              </a:rPr>
              <a:t> </a:t>
            </a:r>
            <a:r>
              <a:rPr lang="fi-FI" sz="2800" b="0" i="0" dirty="0">
                <a:solidFill>
                  <a:srgbClr val="333333"/>
                </a:solidFill>
                <a:effectLst/>
                <a:latin typeface="Titillium Web" panose="00000500000000000000" pitchFamily="2" charset="0"/>
              </a:rPr>
              <a:t>käsittelyä</a:t>
            </a:r>
            <a:endParaRPr lang="en-US" sz="2800" b="0" i="0" spc="-55" baseline="0" dirty="0">
              <a:solidFill>
                <a:srgbClr val="212121"/>
              </a:solidFill>
              <a:latin typeface="Calibri-Light"/>
            </a:endParaRPr>
          </a:p>
          <a:p>
            <a:pPr marL="457200" indent="-457200">
              <a:buFontTx/>
              <a:buChar char="-"/>
            </a:pPr>
            <a:endParaRPr lang="en-US" sz="2800" spc="-55" dirty="0">
              <a:solidFill>
                <a:srgbClr val="212121"/>
              </a:solidFill>
              <a:latin typeface="Calibri-Light"/>
            </a:endParaRPr>
          </a:p>
        </p:txBody>
      </p:sp>
      <p:pic>
        <p:nvPicPr>
          <p:cNvPr id="3" name="Picture 2" descr="Hand holding piece of white puzzle on blue background">
            <a:extLst>
              <a:ext uri="{FF2B5EF4-FFF2-40B4-BE49-F238E27FC236}">
                <a16:creationId xmlns:a16="http://schemas.microsoft.com/office/drawing/2014/main" id="{CFB68B98-61F5-4ACA-9027-8BF204A33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48" y="28924"/>
            <a:ext cx="5143052" cy="23576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2515BF-268C-4948-8FF3-8615856B2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E61F31-0530-46F4-B08D-3B418E749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4A66FE-6096-4908-8E2D-A0366AF81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410EE9-7A22-4FA0-895C-19437C6A7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B5A56E7-5A95-4AA0-A305-EEFCE3ACC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151EF-39EB-4439-986E-7288EEE293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4352" r="-1" b="3808"/>
          <a:stretch/>
        </p:blipFill>
        <p:spPr>
          <a:xfrm>
            <a:off x="1" y="-13854"/>
            <a:ext cx="1219199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6FB67CD-00DC-4403-ACA7-A2E3125D3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4B0A66-9231-4EC6-821F-A77AFB72D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8666" y="3415141"/>
            <a:ext cx="8502584" cy="1319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Kiitos </a:t>
            </a:r>
            <a:r>
              <a:rPr lang="en-US" sz="6000" dirty="0" err="1"/>
              <a:t>osallistumisesta</a:t>
            </a:r>
            <a:r>
              <a:rPr lang="en-US" sz="6000" dirty="0"/>
              <a:t>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386EE6-6FB5-4493-8A23-130B3DBAB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64940" y="3415141"/>
            <a:ext cx="0" cy="132038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E6B1F52-8ACB-49AF-ABB9-D4376C393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0040D57-A8FE-4AE5-97B1-4CB9D6C0F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99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 108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" name="Freeform 110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Freeform 111"/>
          <p:cNvSpPr/>
          <p:nvPr/>
        </p:nvSpPr>
        <p:spPr>
          <a:xfrm>
            <a:off x="1193291" y="1737360"/>
            <a:ext cx="9966961" cy="0"/>
          </a:xfrm>
          <a:custGeom>
            <a:avLst/>
            <a:gdLst/>
            <a:ahLst/>
            <a:cxnLst/>
            <a:rect l="0" t="0" r="0" b="0"/>
            <a:pathLst>
              <a:path w="9966961">
                <a:moveTo>
                  <a:pt x="0" y="0"/>
                </a:moveTo>
                <a:lnTo>
                  <a:pt x="9966961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Rectangle 112"/>
          <p:cNvSpPr/>
          <p:nvPr/>
        </p:nvSpPr>
        <p:spPr>
          <a:xfrm>
            <a:off x="1189024" y="957327"/>
            <a:ext cx="2054217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="0" i="0" spc="-49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Tänään</a:t>
            </a:r>
          </a:p>
        </p:txBody>
      </p:sp>
      <p:sp>
        <p:nvSpPr>
          <p:cNvPr id="113" name="Rectangle 113"/>
          <p:cNvSpPr/>
          <p:nvPr/>
        </p:nvSpPr>
        <p:spPr>
          <a:xfrm>
            <a:off x="11575" y="1778730"/>
            <a:ext cx="12343114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54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Aluksi: Mi</a:t>
            </a:r>
            <a:r>
              <a:rPr lang="en-US" sz="3600" b="0" i="0" spc="-3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 olen 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änä aa</a:t>
            </a:r>
            <a:r>
              <a:rPr lang="en-US" sz="3600" b="0" i="0" spc="-1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b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kii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lang="en-US" sz="3600" b="0" i="0" spc="-1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inen?</a:t>
            </a:r>
            <a:b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>
              <a:lnSpc>
                <a:spcPts val="3563"/>
              </a:lnSpc>
            </a:pPr>
            <a:r>
              <a:rPr lang="en-US" sz="3600" b="0" i="0" spc="-3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K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tuurielä</a:t>
            </a:r>
            <a:r>
              <a:rPr lang="en-US" sz="3600" b="0" i="0" spc="-43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b="0" i="0" spc="-2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600" b="0" i="0" spc="-29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b="0" i="0" spc="-23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-37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en-US" sz="3600" b="0" i="0" spc="-3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än pur</a:t>
            </a:r>
            <a:r>
              <a:rPr lang="en-US" sz="3600" b="0" i="0" spc="-4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en-US" sz="3600" b="0" i="0" spc="-1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0" i="0" spc="-29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b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0" i="0" spc="-3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tuurin</a:t>
            </a:r>
            <a:r>
              <a:rPr lang="en-US" sz="3600" b="0" i="0" spc="-2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</a:t>
            </a:r>
            <a:r>
              <a:rPr lang="en-US" sz="3600" b="0" i="0" spc="-33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3600" b="0" i="0" spc="-11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sz="3600" b="0" i="0" spc="-19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600" b="0" i="0" spc="-29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b="0" i="0" spc="-17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b="0" i="0" spc="-25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</a:p>
        </p:txBody>
      </p:sp>
      <p:pic>
        <p:nvPicPr>
          <p:cNvPr id="3" name="Picture 2" descr="Lines on wood">
            <a:extLst>
              <a:ext uri="{FF2B5EF4-FFF2-40B4-BE49-F238E27FC236}">
                <a16:creationId xmlns:a16="http://schemas.microsoft.com/office/drawing/2014/main" id="{5C6C3FD6-ECFD-4ADB-8884-E8EA08499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62" y="0"/>
            <a:ext cx="44601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8C1BE0-2B40-4035-9FB8-E12B3BBF6E91}"/>
              </a:ext>
            </a:extLst>
          </p:cNvPr>
          <p:cNvSpPr txBox="1"/>
          <p:nvPr/>
        </p:nvSpPr>
        <p:spPr>
          <a:xfrm>
            <a:off x="590307" y="98175"/>
            <a:ext cx="11601693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Esteettinen osaaminen</a:t>
            </a:r>
          </a:p>
          <a:p>
            <a:pPr algn="l"/>
            <a:br>
              <a:rPr lang="fi-FI" dirty="0"/>
            </a:br>
            <a:r>
              <a:rPr lang="fi-FI" sz="2400" b="1" i="0" dirty="0">
                <a:solidFill>
                  <a:srgbClr val="7030A0"/>
                </a:solidFill>
                <a:effectLst/>
                <a:latin typeface="Open Sans" panose="020B0606030504020204" pitchFamily="34" charset="0"/>
              </a:rPr>
              <a:t>Millainen on esteettinen kokemus? Miten se liittyy merkityksellisyyteen?</a:t>
            </a:r>
            <a:br>
              <a:rPr lang="fi-FI" sz="2400" b="1" i="0" dirty="0">
                <a:solidFill>
                  <a:srgbClr val="7030A0"/>
                </a:solidFill>
                <a:effectLst/>
                <a:latin typeface="Open Sans" panose="020B0606030504020204" pitchFamily="34" charset="0"/>
              </a:rPr>
            </a:br>
            <a:r>
              <a:rPr lang="fi-FI" sz="2400" b="1" i="0" dirty="0">
                <a:solidFill>
                  <a:srgbClr val="7030A0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Mitä tunteita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oppiminen herättää ja missä nämä tunteet tuntuvat? Mitä minulle tapahtuu esimerkiksi </a:t>
            </a:r>
            <a:r>
              <a:rPr lang="fi-FI" sz="24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Flow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-kokemuksessa?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Mikä on minulle </a:t>
            </a: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luontevin tapa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ilmaista kokemustani tai oppimistani?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Mitkä ovat minulle </a:t>
            </a: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luontevimpia välineitä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itseilmaisussa?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Millaiset ympäristöt ja toimintatavat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herättävät mielikuvitukseni ja luovuuteni?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Mihin </a:t>
            </a: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kiinnität huomiota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ympäristössäsi? Minkälaisessa aistiympäristössä viihdyt ja tunnistatko toisille mieluisia aistiympäristöjä?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Miten ymmärrät esimerkiksi </a:t>
            </a: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arjen estetiikan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ja miten se näkyy siinä, mitä arvostat?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Miten </a:t>
            </a: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estetiikka ja kulttuuri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voivat tukea hyvinvointia?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Onko estetiikassa </a:t>
            </a:r>
            <a:r>
              <a:rPr lang="fi-FI" sz="2400" b="0" i="0" dirty="0">
                <a:solidFill>
                  <a:schemeClr val="accent4"/>
                </a:solidFill>
                <a:effectLst/>
                <a:latin typeface="Open Sans" panose="020B0606030504020204" pitchFamily="34" charset="0"/>
              </a:rPr>
              <a:t>oikeaa tai väärää / kaunista tai rumaa </a:t>
            </a:r>
            <a:r>
              <a:rPr lang="fi-FI" sz="24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tai muita ulottuvuuksia?</a:t>
            </a:r>
          </a:p>
        </p:txBody>
      </p:sp>
    </p:spTree>
    <p:extLst>
      <p:ext uri="{BB962C8B-B14F-4D97-AF65-F5344CB8AC3E}">
        <p14:creationId xmlns:p14="http://schemas.microsoft.com/office/powerpoint/2010/main" val="399037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 117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8" name="Freeform 118"/>
          <p:cNvSpPr/>
          <p:nvPr/>
        </p:nvSpPr>
        <p:spPr>
          <a:xfrm>
            <a:off x="1193291" y="1737360"/>
            <a:ext cx="9966961" cy="0"/>
          </a:xfrm>
          <a:custGeom>
            <a:avLst/>
            <a:gdLst/>
            <a:ahLst/>
            <a:cxnLst/>
            <a:rect l="0" t="0" r="0" b="0"/>
            <a:pathLst>
              <a:path w="9966961">
                <a:moveTo>
                  <a:pt x="0" y="0"/>
                </a:moveTo>
                <a:lnTo>
                  <a:pt x="9966961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Rectangle 119"/>
          <p:cNvSpPr/>
          <p:nvPr/>
        </p:nvSpPr>
        <p:spPr>
          <a:xfrm>
            <a:off x="1189024" y="244239"/>
            <a:ext cx="5488838" cy="7315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="0" i="0" spc="-140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l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uu</a:t>
            </a:r>
            <a:r>
              <a:rPr lang="en-US" sz="4800" b="0" i="0" spc="-49" baseline="0" dirty="0">
                <a:solidFill>
                  <a:srgbClr val="3E3E3E"/>
                </a:solidFill>
                <a:latin typeface="Calibri-Light"/>
              </a:rPr>
              <a:t>r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lä</a:t>
            </a:r>
            <a:r>
              <a:rPr lang="en-US" sz="4800" b="0" i="0" spc="-149" baseline="0" dirty="0">
                <a:solidFill>
                  <a:srgbClr val="3E3E3E"/>
                </a:solidFill>
                <a:latin typeface="Calibri-Light"/>
              </a:rPr>
              <a:t>m</a:t>
            </a:r>
            <a:r>
              <a:rPr lang="en-US" sz="4800" b="0" i="0" spc="-111" baseline="0" dirty="0">
                <a:solidFill>
                  <a:srgbClr val="3E3E3E"/>
                </a:solidFill>
                <a:latin typeface="Calibri-Light"/>
              </a:rPr>
              <a:t>y</a:t>
            </a:r>
            <a:r>
              <a:rPr lang="en-US" sz="4800" b="0" i="0" spc="-106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en-US" sz="4800" b="0" i="0" spc="-101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en-US" sz="4800" b="0" i="0" spc="-96" baseline="0" dirty="0">
                <a:solidFill>
                  <a:srgbClr val="3E3E3E"/>
                </a:solidFill>
                <a:latin typeface="Calibri-Light"/>
              </a:rPr>
              <a:t>h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135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en-US" sz="4800" b="0" i="0" spc="-120" baseline="0" dirty="0">
                <a:solidFill>
                  <a:srgbClr val="3E3E3E"/>
                </a:solidFill>
                <a:latin typeface="Calibri-Light"/>
              </a:rPr>
              <a:t>vä</a:t>
            </a:r>
          </a:p>
        </p:txBody>
      </p:sp>
      <p:sp>
        <p:nvSpPr>
          <p:cNvPr id="120" name="Rectangle 120"/>
          <p:cNvSpPr/>
          <p:nvPr/>
        </p:nvSpPr>
        <p:spPr>
          <a:xfrm>
            <a:off x="1041539" y="1028892"/>
            <a:ext cx="10108921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Jaeteen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omia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3200" b="1" i="0" spc="-2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ul</a:t>
            </a:r>
            <a:r>
              <a:rPr lang="en-US" sz="3200" b="1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tuuri</a:t>
            </a:r>
            <a:r>
              <a:rPr lang="en-US" sz="3200" b="1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200" b="1" i="0" spc="-23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en-US" sz="3200" b="1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-37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en-US" sz="3200" b="1" i="0" spc="-31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än </a:t>
            </a:r>
            <a:r>
              <a:rPr lang="en-US" sz="3200" b="1" i="0" spc="-37" baseline="0" dirty="0" err="1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au</a:t>
            </a:r>
            <a:r>
              <a:rPr lang="en-US" sz="3200" b="1" i="0" spc="-21" baseline="0" dirty="0" err="1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-25" baseline="0" dirty="0" err="1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saatuja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3200" b="1" i="0" spc="-73" baseline="0" dirty="0" err="1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o</a:t>
            </a:r>
            <a:r>
              <a:rPr lang="en-US" sz="3200" b="1" i="0" spc="-61" baseline="0" dirty="0" err="1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emu</a:t>
            </a:r>
            <a:r>
              <a:rPr lang="en-US" sz="3200" b="1" i="0" spc="-21" baseline="0" dirty="0" err="1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1" i="0" spc="0" baseline="0" dirty="0" err="1">
                <a:solidFill>
                  <a:srgbClr val="3E3E3E"/>
                </a:solidFill>
                <a:latin typeface="Calibri"/>
              </a:rPr>
              <a:t>sia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: </a:t>
            </a:r>
          </a:p>
        </p:txBody>
      </p:sp>
      <p:sp>
        <p:nvSpPr>
          <p:cNvPr id="121" name="Rectangle 121"/>
          <p:cNvSpPr/>
          <p:nvPr/>
        </p:nvSpPr>
        <p:spPr>
          <a:xfrm>
            <a:off x="1298702" y="2186814"/>
            <a:ext cx="6631880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802" baseline="0" dirty="0">
                <a:solidFill>
                  <a:srgbClr val="99CB38"/>
                </a:solidFill>
                <a:latin typeface="Calibri"/>
              </a:rPr>
              <a:t>◦</a:t>
            </a:r>
            <a:r>
              <a:rPr lang="en-US" sz="2800" i="0" spc="0" baseline="0" dirty="0">
                <a:latin typeface="Calibri"/>
              </a:rPr>
              <a:t>Mi</a:t>
            </a:r>
            <a:r>
              <a:rPr lang="en-US" sz="2800" i="0" spc="-15" baseline="0" dirty="0">
                <a:latin typeface="Calibri"/>
              </a:rPr>
              <a:t>k</a:t>
            </a:r>
            <a:r>
              <a:rPr lang="en-US" sz="2800" i="0" spc="0" baseline="0" dirty="0">
                <a:latin typeface="Calibri"/>
              </a:rPr>
              <a:t>si </a:t>
            </a:r>
            <a:r>
              <a:rPr lang="en-US" sz="2800" i="0" spc="-22" baseline="0" dirty="0">
                <a:latin typeface="Calibri"/>
              </a:rPr>
              <a:t>v</a:t>
            </a:r>
            <a:r>
              <a:rPr lang="en-US" sz="2800" i="0" spc="0" baseline="0" dirty="0">
                <a:latin typeface="Calibri"/>
              </a:rPr>
              <a:t>al</a:t>
            </a:r>
            <a:r>
              <a:rPr lang="en-US" sz="2800" i="0" spc="-11" baseline="0" dirty="0">
                <a:latin typeface="Calibri"/>
              </a:rPr>
              <a:t>i</a:t>
            </a:r>
            <a:r>
              <a:rPr lang="en-US" sz="2800" i="0" spc="0" baseline="0" dirty="0">
                <a:latin typeface="Calibri"/>
              </a:rPr>
              <a:t>tsit/</a:t>
            </a:r>
            <a:r>
              <a:rPr lang="en-US" sz="2800" i="0" spc="-20" baseline="0" dirty="0">
                <a:latin typeface="Calibri"/>
              </a:rPr>
              <a:t>v</a:t>
            </a:r>
            <a:r>
              <a:rPr lang="en-US" sz="2800" i="0" spc="0" baseline="0" dirty="0">
                <a:latin typeface="Calibri"/>
              </a:rPr>
              <a:t>al</a:t>
            </a:r>
            <a:r>
              <a:rPr lang="en-US" sz="2800" i="0" spc="-11" baseline="0" dirty="0">
                <a:latin typeface="Calibri"/>
              </a:rPr>
              <a:t>i</a:t>
            </a:r>
            <a:r>
              <a:rPr lang="en-US" sz="2800" i="0" spc="0" baseline="0" dirty="0">
                <a:latin typeface="Calibri"/>
              </a:rPr>
              <a:t>tsi</a:t>
            </a:r>
            <a:r>
              <a:rPr lang="en-US" sz="2800" i="0" spc="-33" baseline="0" dirty="0">
                <a:latin typeface="Calibri"/>
              </a:rPr>
              <a:t>t</a:t>
            </a:r>
            <a:r>
              <a:rPr lang="en-US" sz="2800" i="0" spc="-27" baseline="0" dirty="0">
                <a:latin typeface="Calibri"/>
              </a:rPr>
              <a:t>t</a:t>
            </a:r>
            <a:r>
              <a:rPr lang="en-US" sz="2800" i="0" spc="0" baseline="0" dirty="0">
                <a:latin typeface="Calibri"/>
              </a:rPr>
              <a:t>e juur</a:t>
            </a:r>
            <a:r>
              <a:rPr lang="en-US" sz="2800" i="0" spc="-11" baseline="0" dirty="0">
                <a:latin typeface="Calibri"/>
              </a:rPr>
              <a:t>i</a:t>
            </a:r>
            <a:r>
              <a:rPr lang="en-US" sz="2800" i="0" spc="0" baseline="0" dirty="0">
                <a:latin typeface="Calibri"/>
              </a:rPr>
              <a:t> </a:t>
            </a:r>
            <a:r>
              <a:rPr lang="en-US" sz="2800" i="0" spc="-26" baseline="0" dirty="0">
                <a:latin typeface="Calibri"/>
              </a:rPr>
              <a:t>t</a:t>
            </a:r>
            <a:r>
              <a:rPr lang="en-US" sz="2800" i="0" spc="0" baseline="0" dirty="0">
                <a:latin typeface="Calibri"/>
              </a:rPr>
              <a:t>ämän </a:t>
            </a:r>
            <a:r>
              <a:rPr lang="en-US" sz="2800" i="0" spc="-60" baseline="0" dirty="0">
                <a:latin typeface="Calibri"/>
              </a:rPr>
              <a:t>k</a:t>
            </a:r>
            <a:r>
              <a:rPr lang="en-US" sz="2800" i="0" spc="0" baseline="0" dirty="0">
                <a:latin typeface="Calibri"/>
              </a:rPr>
              <a:t>oh</a:t>
            </a:r>
            <a:r>
              <a:rPr lang="en-US" sz="2800" i="0" spc="-27" baseline="0" dirty="0">
                <a:latin typeface="Calibri"/>
              </a:rPr>
              <a:t>t</a:t>
            </a:r>
            <a:r>
              <a:rPr lang="en-US" sz="2800" i="0" spc="0" baseline="0" dirty="0">
                <a:latin typeface="Calibri"/>
              </a:rPr>
              <a:t>een? </a:t>
            </a:r>
          </a:p>
        </p:txBody>
      </p:sp>
      <p:sp>
        <p:nvSpPr>
          <p:cNvPr id="123" name="Rectangle 123"/>
          <p:cNvSpPr/>
          <p:nvPr/>
        </p:nvSpPr>
        <p:spPr>
          <a:xfrm>
            <a:off x="1298702" y="2509902"/>
            <a:ext cx="10163936" cy="76610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802" baseline="0" dirty="0">
                <a:solidFill>
                  <a:srgbClr val="99CB38"/>
                </a:solidFill>
                <a:latin typeface="Calibri"/>
              </a:rPr>
              <a:t>◦</a:t>
            </a:r>
            <a:r>
              <a:rPr lang="en-US" sz="2800" b="0" i="0" spc="0" baseline="0" dirty="0">
                <a:latin typeface="Calibri"/>
              </a:rPr>
              <a:t>Mi</a:t>
            </a:r>
            <a:r>
              <a:rPr lang="en-US" sz="2800" b="0" i="0" spc="-40" baseline="0" dirty="0">
                <a:latin typeface="Calibri"/>
              </a:rPr>
              <a:t>k</a:t>
            </a:r>
            <a:r>
              <a:rPr lang="en-US" sz="2800" b="0" i="0" spc="0" baseline="0" dirty="0">
                <a:latin typeface="Calibri"/>
              </a:rPr>
              <a:t>ä oli elä</a:t>
            </a:r>
            <a:r>
              <a:rPr lang="en-US" sz="2800" b="0" i="0" spc="-35" baseline="0" dirty="0">
                <a:latin typeface="Calibri"/>
              </a:rPr>
              <a:t>m</a:t>
            </a:r>
            <a:r>
              <a:rPr lang="en-US" sz="2800" b="0" i="0" spc="0" baseline="0" dirty="0">
                <a:latin typeface="Calibri"/>
              </a:rPr>
              <a:t>y</a:t>
            </a:r>
            <a:r>
              <a:rPr lang="en-US" sz="2800" b="0" i="0" spc="-15" baseline="0" dirty="0">
                <a:latin typeface="Calibri"/>
              </a:rPr>
              <a:t>k</a:t>
            </a:r>
            <a:r>
              <a:rPr lang="en-US" sz="2800" b="0" i="0" spc="0" baseline="0" dirty="0">
                <a:latin typeface="Calibri"/>
              </a:rPr>
              <a:t>selli</a:t>
            </a:r>
            <a:r>
              <a:rPr lang="en-US" sz="2800" b="0" i="0" spc="-20" baseline="0" dirty="0">
                <a:latin typeface="Calibri"/>
              </a:rPr>
              <a:t>s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ä/yll</a:t>
            </a:r>
            <a:r>
              <a:rPr lang="en-US" sz="2800" b="0" i="0" spc="-11" baseline="0" dirty="0">
                <a:latin typeface="Calibri"/>
              </a:rPr>
              <a:t>ä</a:t>
            </a:r>
            <a:r>
              <a:rPr lang="en-US" sz="2800" b="0" i="0" spc="-27" baseline="0" dirty="0">
                <a:latin typeface="Calibri"/>
              </a:rPr>
              <a:t>tt</a:t>
            </a:r>
            <a:r>
              <a:rPr lang="en-US" sz="2800" b="0" i="0" spc="-22" baseline="0" dirty="0">
                <a:latin typeface="Calibri"/>
              </a:rPr>
              <a:t>äv</a:t>
            </a:r>
            <a:r>
              <a:rPr lang="en-US" sz="2800" b="0" i="0" spc="0" baseline="0" dirty="0">
                <a:latin typeface="Calibri"/>
              </a:rPr>
              <a:t>ää/</a:t>
            </a:r>
            <a:r>
              <a:rPr lang="en-US" sz="2800" b="0" i="0" spc="-11" baseline="0" dirty="0">
                <a:latin typeface="Calibri"/>
              </a:rPr>
              <a:t> </a:t>
            </a:r>
            <a:r>
              <a:rPr lang="en-US" sz="2800" b="0" i="0" spc="0" baseline="0" dirty="0">
                <a:latin typeface="Calibri"/>
              </a:rPr>
              <a:t>inno</a:t>
            </a:r>
            <a:r>
              <a:rPr lang="en-US" sz="2800" b="0" i="0" spc="-20" baseline="0" dirty="0">
                <a:latin typeface="Calibri"/>
              </a:rPr>
              <a:t>s</a:t>
            </a:r>
            <a:r>
              <a:rPr lang="en-US" sz="2800" b="0" i="0" spc="-27" baseline="0" dirty="0">
                <a:latin typeface="Calibri"/>
              </a:rPr>
              <a:t>t</a:t>
            </a:r>
            <a:r>
              <a:rPr lang="en-US" sz="2800" b="0" i="0" spc="-22" baseline="0" dirty="0">
                <a:latin typeface="Calibri"/>
              </a:rPr>
              <a:t>av</a:t>
            </a:r>
            <a:r>
              <a:rPr lang="en-US" sz="2800" b="0" i="0" spc="0" baseline="0" dirty="0">
                <a:latin typeface="Calibri"/>
              </a:rPr>
              <a:t>aa</a:t>
            </a:r>
            <a:r>
              <a:rPr lang="en-US" sz="2800" b="0" i="0" spc="-31" baseline="0" dirty="0">
                <a:latin typeface="Calibri"/>
              </a:rPr>
              <a:t>/</a:t>
            </a:r>
            <a:r>
              <a:rPr lang="en-US" sz="2800" b="0" i="0" spc="0" baseline="0" dirty="0">
                <a:latin typeface="Calibri"/>
              </a:rPr>
              <a:t>ou</a:t>
            </a:r>
            <a:r>
              <a:rPr lang="en-US" sz="2800" b="0" i="0" spc="-13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oa/ epäi</a:t>
            </a:r>
            <a:r>
              <a:rPr lang="en-US" sz="2800" b="0" i="0" spc="-11" baseline="0" dirty="0">
                <a:latin typeface="Calibri"/>
              </a:rPr>
              <a:t>l</a:t>
            </a:r>
            <a:r>
              <a:rPr lang="en-US" sz="2800" b="0" i="0" spc="0" baseline="0" dirty="0">
                <a:latin typeface="Calibri"/>
              </a:rPr>
              <a:t>y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-27" baseline="0" dirty="0">
                <a:latin typeface="Calibri"/>
              </a:rPr>
              <a:t>t</a:t>
            </a:r>
            <a:r>
              <a:rPr lang="en-US" sz="2800" b="0" i="0" spc="-22" baseline="0" dirty="0">
                <a:latin typeface="Calibri"/>
              </a:rPr>
              <a:t>äv</a:t>
            </a:r>
            <a:r>
              <a:rPr lang="en-US" sz="2800" b="0" i="0" spc="0" baseline="0" dirty="0">
                <a:latin typeface="Calibri"/>
              </a:rPr>
              <a:t>ää…? </a:t>
            </a:r>
          </a:p>
          <a:p>
            <a:pPr marL="0">
              <a:lnSpc>
                <a:spcPts val="2545"/>
              </a:lnSpc>
            </a:pPr>
            <a:r>
              <a:rPr lang="en-US" sz="2800" b="0" i="0" spc="802" baseline="0" dirty="0">
                <a:solidFill>
                  <a:srgbClr val="99CB38"/>
                </a:solidFill>
                <a:latin typeface="Calibri"/>
              </a:rPr>
              <a:t>◦</a:t>
            </a:r>
            <a:r>
              <a:rPr lang="en-US" sz="2800" b="0" i="0" spc="0" baseline="0" dirty="0">
                <a:latin typeface="Calibri"/>
              </a:rPr>
              <a:t>Mi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ä tunsit/tunsi</a:t>
            </a:r>
            <a:r>
              <a:rPr lang="en-US" sz="2800" b="0" i="0" spc="-28" baseline="0" dirty="0">
                <a:latin typeface="Calibri"/>
              </a:rPr>
              <a:t>tt</a:t>
            </a:r>
            <a:r>
              <a:rPr lang="en-US" sz="2800" b="0" i="0" spc="0" baseline="0" dirty="0">
                <a:latin typeface="Calibri"/>
              </a:rPr>
              <a:t>e? Mi</a:t>
            </a:r>
            <a:r>
              <a:rPr lang="en-US" sz="2800" b="0" i="0" spc="-40" baseline="0" dirty="0">
                <a:latin typeface="Calibri"/>
              </a:rPr>
              <a:t>k</a:t>
            </a:r>
            <a:r>
              <a:rPr lang="en-US" sz="2800" b="0" i="0" spc="0" baseline="0" dirty="0">
                <a:latin typeface="Calibri"/>
              </a:rPr>
              <a:t>ä p</a:t>
            </a:r>
            <a:r>
              <a:rPr lang="en-US" sz="2800" b="0" i="0" spc="-11" baseline="0" dirty="0">
                <a:latin typeface="Calibri"/>
              </a:rPr>
              <a:t>y</a:t>
            </a:r>
            <a:r>
              <a:rPr lang="en-US" sz="2800" b="0" i="0" spc="0" baseline="0" dirty="0">
                <a:latin typeface="Calibri"/>
              </a:rPr>
              <a:t>s</a:t>
            </a:r>
            <a:r>
              <a:rPr lang="en-US" sz="2800" b="0" i="0" spc="-31" baseline="0" dirty="0">
                <a:latin typeface="Calibri"/>
              </a:rPr>
              <a:t>ä</a:t>
            </a:r>
            <a:r>
              <a:rPr lang="en-US" sz="2800" b="0" i="0" spc="0" baseline="0" dirty="0">
                <a:latin typeface="Calibri"/>
              </a:rPr>
              <a:t>y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ti/l</a:t>
            </a:r>
            <a:r>
              <a:rPr lang="en-US" sz="2800" b="0" i="0" spc="-11" baseline="0" dirty="0">
                <a:latin typeface="Calibri"/>
              </a:rPr>
              <a:t>i</a:t>
            </a:r>
            <a:r>
              <a:rPr lang="en-US" sz="2800" b="0" i="0" spc="0" baseline="0" dirty="0">
                <a:latin typeface="Calibri"/>
              </a:rPr>
              <a:t>i</a:t>
            </a:r>
            <a:r>
              <a:rPr lang="en-US" sz="2800" b="0" i="0" spc="-27" baseline="0" dirty="0">
                <a:latin typeface="Calibri"/>
              </a:rPr>
              <a:t>k</a:t>
            </a:r>
            <a:r>
              <a:rPr lang="en-US" sz="2800" b="0" i="0" spc="0" baseline="0" dirty="0">
                <a:latin typeface="Calibri"/>
              </a:rPr>
              <a:t>u</a:t>
            </a:r>
            <a:r>
              <a:rPr lang="en-US" sz="2800" b="0" i="0" spc="-24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ti/ ihmety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ti? </a:t>
            </a:r>
          </a:p>
        </p:txBody>
      </p:sp>
      <p:sp>
        <p:nvSpPr>
          <p:cNvPr id="124" name="Rectangle 124"/>
          <p:cNvSpPr/>
          <p:nvPr/>
        </p:nvSpPr>
        <p:spPr>
          <a:xfrm>
            <a:off x="1298702" y="3156332"/>
            <a:ext cx="8872237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802" baseline="0" dirty="0">
                <a:latin typeface="Calibri"/>
              </a:rPr>
              <a:t>◦</a:t>
            </a:r>
            <a:r>
              <a:rPr lang="en-US" sz="2800" b="0" i="0" spc="0" baseline="0" dirty="0">
                <a:latin typeface="Calibri"/>
              </a:rPr>
              <a:t>Mi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ä opit itse</a:t>
            </a:r>
            <a:r>
              <a:rPr lang="en-US" sz="2800" b="0" i="0" spc="-15" baseline="0" dirty="0">
                <a:latin typeface="Calibri"/>
              </a:rPr>
              <a:t>s</a:t>
            </a:r>
            <a:r>
              <a:rPr lang="en-US" sz="2800" b="0" i="0" spc="-27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äsi, </a:t>
            </a:r>
            <a:r>
              <a:rPr lang="en-US" sz="2800" b="0" i="0" spc="-15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oise</a:t>
            </a:r>
            <a:r>
              <a:rPr lang="en-US" sz="2800" b="0" i="0" spc="-20" baseline="0" dirty="0">
                <a:latin typeface="Calibri"/>
              </a:rPr>
              <a:t>s</a:t>
            </a:r>
            <a:r>
              <a:rPr lang="en-US" sz="2800" b="0" i="0" spc="-27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a, ympäri</a:t>
            </a:r>
            <a:r>
              <a:rPr lang="en-US" sz="2800" b="0" i="0" spc="-20" baseline="0" dirty="0">
                <a:latin typeface="Calibri"/>
              </a:rPr>
              <a:t>s</a:t>
            </a:r>
            <a:r>
              <a:rPr lang="en-US" sz="2800" b="0" i="0" spc="-15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ö</a:t>
            </a:r>
            <a:r>
              <a:rPr lang="en-US" sz="2800" b="0" i="0" spc="-20" baseline="0" dirty="0">
                <a:latin typeface="Calibri"/>
              </a:rPr>
              <a:t>s</a:t>
            </a:r>
            <a:r>
              <a:rPr lang="en-US" sz="2800" b="0" i="0" spc="-27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ä, e</a:t>
            </a:r>
            <a:r>
              <a:rPr lang="en-US" sz="2800" b="0" i="0" spc="-20" baseline="0" dirty="0">
                <a:latin typeface="Calibri"/>
              </a:rPr>
              <a:t>s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etii</a:t>
            </a:r>
            <a:r>
              <a:rPr lang="en-US" sz="2800" b="0" i="0" spc="-40" baseline="0" dirty="0">
                <a:latin typeface="Calibri"/>
              </a:rPr>
              <a:t>k</a:t>
            </a:r>
            <a:r>
              <a:rPr lang="en-US" sz="2800" b="0" i="0" spc="0" baseline="0" dirty="0">
                <a:latin typeface="Calibri"/>
              </a:rPr>
              <a:t>a</a:t>
            </a:r>
            <a:r>
              <a:rPr lang="en-US" sz="2800" b="0" i="0" spc="-18" baseline="0" dirty="0">
                <a:latin typeface="Calibri"/>
              </a:rPr>
              <a:t>s</a:t>
            </a:r>
            <a:r>
              <a:rPr lang="en-US" sz="2800" b="0" i="0" spc="-28" baseline="0" dirty="0">
                <a:latin typeface="Calibri"/>
              </a:rPr>
              <a:t>t</a:t>
            </a:r>
            <a:r>
              <a:rPr lang="en-US" sz="2800" b="0" i="0" spc="0" baseline="0" dirty="0">
                <a:latin typeface="Calibri"/>
              </a:rPr>
              <a:t>a tms.? </a:t>
            </a:r>
          </a:p>
        </p:txBody>
      </p:sp>
      <p:sp>
        <p:nvSpPr>
          <p:cNvPr id="125" name="Rectangle 125"/>
          <p:cNvSpPr/>
          <p:nvPr/>
        </p:nvSpPr>
        <p:spPr>
          <a:xfrm>
            <a:off x="1189024" y="3925723"/>
            <a:ext cx="10449399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Mi</a:t>
            </a:r>
            <a:r>
              <a:rPr lang="en-US" sz="36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ä sait 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600" b="0" i="0" spc="-23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-37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en-US" sz="3600" b="0" i="0" spc="-31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en-US" sz="3600" b="0" i="0" spc="-29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ä: 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-37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600" b="0" i="0" spc="-31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600" b="0" i="0" spc="-29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a </a:t>
            </a:r>
            <a:r>
              <a:rPr lang="en-US" sz="3600" b="0" i="0" spc="-37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tsoa itseäs</a:t>
            </a:r>
            <a:r>
              <a:rPr lang="en-US" sz="3600" b="0" i="0" spc="-11" baseline="0" dirty="0">
                <a:solidFill>
                  <a:srgbClr val="3E3E3E"/>
                </a:solidFill>
                <a:latin typeface="Calibri"/>
              </a:rPr>
              <a:t>i/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ympäri</a:t>
            </a:r>
            <a:r>
              <a:rPr lang="en-US" sz="3600" b="0" i="0" spc="-3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öäsi</a:t>
            </a:r>
            <a:br>
              <a:rPr lang="en-US" sz="3600" b="0" i="0" spc="0" baseline="0" dirty="0">
                <a:solidFill>
                  <a:srgbClr val="3E3E3E"/>
                </a:solidFill>
                <a:latin typeface="Calibri"/>
              </a:rPr>
            </a:br>
            <a:r>
              <a:rPr lang="en-US" sz="3600" b="0" i="0" spc="-25" baseline="0" dirty="0" err="1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 err="1">
                <a:solidFill>
                  <a:srgbClr val="3E3E3E"/>
                </a:solidFill>
                <a:latin typeface="Calibri"/>
              </a:rPr>
              <a:t>oisin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...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reeform 128"/>
          <p:cNvSpPr/>
          <p:nvPr/>
        </p:nvSpPr>
        <p:spPr>
          <a:xfrm>
            <a:off x="80771" y="-77118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 dirty="0"/>
          </a:p>
        </p:txBody>
      </p:sp>
      <p:sp>
        <p:nvSpPr>
          <p:cNvPr id="130" name="Freeform 130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1" name="Freeform 131"/>
          <p:cNvSpPr/>
          <p:nvPr/>
        </p:nvSpPr>
        <p:spPr>
          <a:xfrm>
            <a:off x="1193291" y="1737360"/>
            <a:ext cx="9966961" cy="0"/>
          </a:xfrm>
          <a:custGeom>
            <a:avLst/>
            <a:gdLst/>
            <a:ahLst/>
            <a:cxnLst/>
            <a:rect l="0" t="0" r="0" b="0"/>
            <a:pathLst>
              <a:path w="9966961">
                <a:moveTo>
                  <a:pt x="0" y="0"/>
                </a:moveTo>
                <a:lnTo>
                  <a:pt x="9966961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2" name="Rectangle 132"/>
          <p:cNvSpPr/>
          <p:nvPr/>
        </p:nvSpPr>
        <p:spPr>
          <a:xfrm>
            <a:off x="1189024" y="335534"/>
            <a:ext cx="6548932" cy="13533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M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 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j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äi </a:t>
            </a:r>
            <a:r>
              <a:rPr lang="en-US" sz="4800" b="0" i="0" spc="-149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en-US" sz="4800" b="0" i="0" spc="-101" baseline="0" dirty="0">
                <a:solidFill>
                  <a:srgbClr val="3E3E3E"/>
                </a:solidFill>
                <a:latin typeface="Calibri-Light"/>
              </a:rPr>
              <a:t>ät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ee</a:t>
            </a:r>
            <a:r>
              <a:rPr lang="en-US" sz="4800" b="0" i="0" spc="-49" baseline="0" dirty="0">
                <a:solidFill>
                  <a:srgbClr val="3E3E3E"/>
                </a:solidFill>
                <a:latin typeface="Calibri-Light"/>
              </a:rPr>
              <a:t>n </a:t>
            </a:r>
          </a:p>
          <a:p>
            <a:pPr marL="0">
              <a:lnSpc>
                <a:spcPts val="4896"/>
              </a:lnSpc>
            </a:pPr>
            <a:r>
              <a:rPr lang="en-US" sz="4800" b="0" i="0" spc="-111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l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en-US" sz="4800" b="0" i="0" spc="-49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r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lä</a:t>
            </a:r>
            <a:r>
              <a:rPr lang="en-US" sz="4800" b="0" i="0" spc="-149" baseline="0" dirty="0">
                <a:solidFill>
                  <a:srgbClr val="3E3E3E"/>
                </a:solidFill>
                <a:latin typeface="Calibri-Light"/>
              </a:rPr>
              <a:t>m</a:t>
            </a:r>
            <a:r>
              <a:rPr lang="en-US" sz="4800" b="0" i="0" spc="-111" baseline="0" dirty="0">
                <a:solidFill>
                  <a:srgbClr val="3E3E3E"/>
                </a:solidFill>
                <a:latin typeface="Calibri-Light"/>
              </a:rPr>
              <a:t>y</a:t>
            </a:r>
            <a:r>
              <a:rPr lang="en-US" sz="4800" b="0" i="0" spc="-106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en-US" sz="4800" b="0" i="0" spc="-101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en-US" sz="4800" b="0" i="0" spc="-96" baseline="0" dirty="0">
                <a:solidFill>
                  <a:srgbClr val="3E3E3E"/>
                </a:solidFill>
                <a:latin typeface="Calibri-Light"/>
              </a:rPr>
              <a:t>h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135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en-US" sz="4800" b="0" i="0" spc="-121" baseline="0" dirty="0">
                <a:solidFill>
                  <a:srgbClr val="3E3E3E"/>
                </a:solidFill>
                <a:latin typeface="Calibri-Light"/>
              </a:rPr>
              <a:t>v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en-US" sz="4800" b="0" i="0" spc="-106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ä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? </a:t>
            </a:r>
          </a:p>
        </p:txBody>
      </p:sp>
      <p:graphicFrame>
        <p:nvGraphicFramePr>
          <p:cNvPr id="134" name="TextBox 5">
            <a:extLst>
              <a:ext uri="{FF2B5EF4-FFF2-40B4-BE49-F238E27FC236}">
                <a16:creationId xmlns:a16="http://schemas.microsoft.com/office/drawing/2014/main" id="{0C289690-869C-4DCD-AC9C-631BA9341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019818"/>
              </p:ext>
            </p:extLst>
          </p:nvPr>
        </p:nvGraphicFramePr>
        <p:xfrm>
          <a:off x="280163" y="2016087"/>
          <a:ext cx="11321497" cy="3723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reeform 133"/>
          <p:cNvSpPr/>
          <p:nvPr/>
        </p:nvSpPr>
        <p:spPr>
          <a:xfrm>
            <a:off x="77118" y="-38224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" name="Freeform 135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" name="Freeform 136"/>
          <p:cNvSpPr/>
          <p:nvPr/>
        </p:nvSpPr>
        <p:spPr>
          <a:xfrm>
            <a:off x="1193291" y="1737360"/>
            <a:ext cx="9966961" cy="0"/>
          </a:xfrm>
          <a:custGeom>
            <a:avLst/>
            <a:gdLst/>
            <a:ahLst/>
            <a:cxnLst/>
            <a:rect l="0" t="0" r="0" b="0"/>
            <a:pathLst>
              <a:path w="9966961">
                <a:moveTo>
                  <a:pt x="0" y="0"/>
                </a:moveTo>
                <a:lnTo>
                  <a:pt x="9966961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7" name="Rectangle 137"/>
          <p:cNvSpPr/>
          <p:nvPr/>
        </p:nvSpPr>
        <p:spPr>
          <a:xfrm>
            <a:off x="1193291" y="452806"/>
            <a:ext cx="8019008" cy="7315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="0" i="0" spc="-140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o</a:t>
            </a:r>
            <a:r>
              <a:rPr lang="en-US" sz="4800" b="0" i="0" spc="-221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m</a:t>
            </a:r>
            <a:r>
              <a:rPr lang="en-US" sz="4800" b="0" i="0" spc="-49" baseline="0" dirty="0">
                <a:solidFill>
                  <a:srgbClr val="3E3E3E"/>
                </a:solidFill>
                <a:latin typeface="Calibri-Light"/>
              </a:rPr>
              <a:t>u</a:t>
            </a:r>
            <a:r>
              <a:rPr lang="en-US" sz="4800" b="0" i="0" spc="-101" baseline="0" dirty="0">
                <a:solidFill>
                  <a:srgbClr val="3E3E3E"/>
                </a:solidFill>
                <a:latin typeface="Calibri-Light"/>
              </a:rPr>
              <a:t>k</a:t>
            </a:r>
            <a:r>
              <a:rPr lang="en-US" sz="4800" b="0" i="0" spc="-48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en-US" sz="4800" b="0" i="0" spc="-68" baseline="0" dirty="0">
                <a:solidFill>
                  <a:srgbClr val="3E3E3E"/>
                </a:solidFill>
                <a:latin typeface="Calibri-Light"/>
              </a:rPr>
              <a:t>e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t 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ai</a:t>
            </a:r>
            <a:r>
              <a:rPr lang="en-US" sz="4800" b="0" i="0" spc="-101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41" baseline="0" dirty="0">
                <a:solidFill>
                  <a:srgbClr val="3E3E3E"/>
                </a:solidFill>
                <a:latin typeface="Calibri-Light"/>
              </a:rPr>
              <a:t>o</a:t>
            </a:r>
            <a:r>
              <a:rPr lang="en-US" sz="4800" b="0" i="0" spc="1003" baseline="0" dirty="0">
                <a:solidFill>
                  <a:srgbClr val="3E3E3E"/>
                </a:solidFill>
                <a:latin typeface="Calibri-Light"/>
              </a:rPr>
              <a:t>-</a:t>
            </a:r>
            <a:r>
              <a:rPr lang="en-US" sz="4800" b="0" i="0" spc="-49" baseline="0" dirty="0">
                <a:solidFill>
                  <a:srgbClr val="3E3E3E"/>
                </a:solidFill>
                <a:latin typeface="Calibri-Light"/>
              </a:rPr>
              <a:t>j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a 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ai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de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ai</a:t>
            </a:r>
            <a:r>
              <a:rPr lang="en-US" sz="4800" b="0" i="0" spc="-44" baseline="0" dirty="0">
                <a:solidFill>
                  <a:srgbClr val="3E3E3E"/>
                </a:solidFill>
                <a:latin typeface="Calibri-Light"/>
              </a:rPr>
              <a:t>ne</a:t>
            </a:r>
            <a:r>
              <a:rPr lang="en-US" sz="4800" b="0" i="0" spc="-53" baseline="0" dirty="0">
                <a:solidFill>
                  <a:srgbClr val="3E3E3E"/>
                </a:solidFill>
                <a:latin typeface="Calibri-Light"/>
              </a:rPr>
              <a:t>i</a:t>
            </a:r>
            <a:r>
              <a:rPr lang="en-US" sz="4800" b="0" i="0" spc="-106" baseline="0" dirty="0">
                <a:solidFill>
                  <a:srgbClr val="3E3E3E"/>
                </a:solidFill>
                <a:latin typeface="Calibri-Light"/>
              </a:rPr>
              <a:t>s</a:t>
            </a:r>
            <a:r>
              <a:rPr lang="en-US" sz="4800" b="0" i="0" spc="-125" baseline="0" dirty="0">
                <a:solidFill>
                  <a:srgbClr val="3E3E3E"/>
                </a:solidFill>
                <a:latin typeface="Calibri-Light"/>
              </a:rPr>
              <a:t>ta</a:t>
            </a:r>
          </a:p>
        </p:txBody>
      </p:sp>
      <p:sp>
        <p:nvSpPr>
          <p:cNvPr id="138" name="Rectangle 138"/>
          <p:cNvSpPr/>
          <p:nvPr/>
        </p:nvSpPr>
        <p:spPr>
          <a:xfrm>
            <a:off x="1097280" y="1837589"/>
            <a:ext cx="7576084" cy="4882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Om</a:t>
            </a:r>
            <a:r>
              <a:rPr lang="en-US" sz="3204" b="0" i="0" spc="-17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t </a:t>
            </a:r>
            <a:r>
              <a:rPr lang="en-US" sz="3204" b="0" i="0" spc="-109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oulu</a:t>
            </a:r>
            <a:r>
              <a:rPr lang="en-US" sz="3204" b="0" i="0" spc="-109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en-US" sz="3204" b="0" i="0" spc="-10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emu</a:t>
            </a:r>
            <a:r>
              <a:rPr lang="en-US" sz="3204" b="0" i="0" spc="-2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4" b="0" i="0" spc="-13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t </a:t>
            </a:r>
            <a:r>
              <a:rPr lang="en-US" sz="3204" b="0" i="0" spc="-3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en-US" sz="3204" b="0" i="0" spc="-4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4" b="0" i="0" spc="-34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en-US" sz="3204" b="0" i="0" spc="737" baseline="0" dirty="0">
                <a:solidFill>
                  <a:srgbClr val="3E3E3E"/>
                </a:solidFill>
                <a:latin typeface="Calibri"/>
              </a:rPr>
              <a:t>-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ja </a:t>
            </a:r>
            <a:r>
              <a:rPr lang="en-US" sz="3204" b="0" i="0" spc="-4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aideainei</a:t>
            </a:r>
            <a:r>
              <a:rPr lang="en-US" sz="3204" b="0" i="0" spc="-4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4" b="0" i="0" spc="-4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a:</a:t>
            </a:r>
          </a:p>
        </p:txBody>
      </p:sp>
      <p:sp>
        <p:nvSpPr>
          <p:cNvPr id="139" name="Rectangle 139"/>
          <p:cNvSpPr/>
          <p:nvPr/>
        </p:nvSpPr>
        <p:spPr>
          <a:xfrm>
            <a:off x="1097280" y="2329780"/>
            <a:ext cx="7569252" cy="1060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01422"/>
            <a:r>
              <a:rPr lang="en-US" sz="3002" b="0" i="0" spc="377" baseline="0" dirty="0">
                <a:solidFill>
                  <a:srgbClr val="99CB38"/>
                </a:solidFill>
                <a:latin typeface="Calibri"/>
              </a:rPr>
              <a:t>◦</a:t>
            </a:r>
            <a:r>
              <a:rPr lang="en-US" sz="3002" b="0" i="0" spc="377" baseline="0" dirty="0" err="1">
                <a:latin typeface="Calibri"/>
              </a:rPr>
              <a:t>Esim</a:t>
            </a:r>
            <a:r>
              <a:rPr lang="en-US" sz="3002" b="0" i="0" spc="377" baseline="0" dirty="0">
                <a:latin typeface="Calibri"/>
              </a:rPr>
              <a:t>. </a:t>
            </a:r>
            <a:r>
              <a:rPr lang="en-US" sz="3002" b="0" i="0" spc="377" baseline="0" dirty="0" err="1">
                <a:latin typeface="Calibri"/>
              </a:rPr>
              <a:t>k</a:t>
            </a:r>
            <a:r>
              <a:rPr lang="en-US" sz="3002" b="0" i="0" spc="0" baseline="0" dirty="0" err="1">
                <a:latin typeface="Calibri"/>
              </a:rPr>
              <a:t>u</a:t>
            </a:r>
            <a:r>
              <a:rPr lang="en-US" sz="3002" b="0" i="0" spc="-55" baseline="0" dirty="0" err="1">
                <a:latin typeface="Calibri"/>
              </a:rPr>
              <a:t>v</a:t>
            </a:r>
            <a:r>
              <a:rPr lang="en-US" sz="3002" b="0" i="0" spc="-22" baseline="0" dirty="0" err="1">
                <a:latin typeface="Calibri"/>
              </a:rPr>
              <a:t>a</a:t>
            </a:r>
            <a:r>
              <a:rPr lang="en-US" sz="3002" b="0" i="0" spc="-34" baseline="0" dirty="0" err="1">
                <a:latin typeface="Calibri"/>
              </a:rPr>
              <a:t>t</a:t>
            </a:r>
            <a:r>
              <a:rPr lang="en-US" sz="3002" b="0" i="0" spc="0" baseline="0" dirty="0" err="1">
                <a:latin typeface="Calibri"/>
              </a:rPr>
              <a:t>aid</a:t>
            </a:r>
            <a:r>
              <a:rPr lang="en-US" sz="3002" b="0" i="0" spc="-16" baseline="0" dirty="0" err="1">
                <a:latin typeface="Calibri"/>
              </a:rPr>
              <a:t>e</a:t>
            </a:r>
            <a:r>
              <a:rPr lang="en-US" sz="3002" b="0" i="0" spc="0" baseline="0" dirty="0">
                <a:solidFill>
                  <a:srgbClr val="3E3E3E"/>
                </a:solidFill>
                <a:latin typeface="Calibri"/>
              </a:rPr>
              <a:t>,</a:t>
            </a:r>
            <a:r>
              <a:rPr lang="en-US" sz="3002" b="0" i="0" spc="-13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3002" b="0" i="0" spc="0" baseline="0" dirty="0">
                <a:solidFill>
                  <a:srgbClr val="3E3E3E"/>
                </a:solidFill>
                <a:latin typeface="Calibri"/>
              </a:rPr>
              <a:t>musi</a:t>
            </a:r>
            <a:r>
              <a:rPr lang="en-US" sz="3002" b="0" i="0" spc="-16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002" b="0" i="0" spc="0" baseline="0" dirty="0">
                <a:solidFill>
                  <a:srgbClr val="3E3E3E"/>
                </a:solidFill>
                <a:latin typeface="Calibri"/>
              </a:rPr>
              <a:t>kki, li</a:t>
            </a:r>
            <a:r>
              <a:rPr lang="en-US" sz="3002" b="0" i="0" spc="-16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002" b="0" i="0" spc="-3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002" b="0" i="0" spc="0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en-US" sz="3002" b="0" i="0" spc="-34" baseline="0" dirty="0">
                <a:solidFill>
                  <a:srgbClr val="3E3E3E"/>
                </a:solidFill>
                <a:latin typeface="Calibri"/>
              </a:rPr>
              <a:t>nt</a:t>
            </a:r>
            <a:r>
              <a:rPr lang="en-US" sz="3002" b="0" i="0" spc="0" baseline="0" dirty="0">
                <a:solidFill>
                  <a:srgbClr val="3E3E3E"/>
                </a:solidFill>
                <a:latin typeface="Calibri"/>
              </a:rPr>
              <a:t>a,</a:t>
            </a:r>
            <a:r>
              <a:rPr lang="en-US" sz="3002" b="0" i="0" spc="-13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3002" b="0" i="0" spc="-9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002" b="0" i="0" spc="0" baseline="0" dirty="0">
                <a:solidFill>
                  <a:srgbClr val="3E3E3E"/>
                </a:solidFill>
                <a:latin typeface="Calibri"/>
              </a:rPr>
              <a:t>oti</a:t>
            </a:r>
            <a:r>
              <a:rPr lang="en-US" sz="3002" b="0" i="0" spc="-3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002" b="0" i="0" spc="0" baseline="0" dirty="0">
                <a:solidFill>
                  <a:srgbClr val="3E3E3E"/>
                </a:solidFill>
                <a:latin typeface="Calibri"/>
              </a:rPr>
              <a:t>alous</a:t>
            </a:r>
          </a:p>
          <a:p>
            <a:pPr marL="0">
              <a:lnSpc>
                <a:spcPts val="5056"/>
              </a:lnSpc>
            </a:pPr>
            <a:r>
              <a:rPr lang="en-US" sz="3000" b="0" i="0" spc="0" baseline="0" dirty="0" err="1">
                <a:solidFill>
                  <a:schemeClr val="accent4"/>
                </a:solidFill>
                <a:latin typeface="Calibri"/>
              </a:rPr>
              <a:t>Kerro</a:t>
            </a:r>
            <a:r>
              <a:rPr lang="en-US" sz="3000" b="0" i="0" spc="0" baseline="0" dirty="0">
                <a:solidFill>
                  <a:schemeClr val="accent4"/>
                </a:solidFill>
                <a:latin typeface="Calibri"/>
              </a:rPr>
              <a:t> </a:t>
            </a:r>
            <a:r>
              <a:rPr lang="en-US" sz="3000" b="0" i="0" spc="0" baseline="0" dirty="0" err="1">
                <a:solidFill>
                  <a:schemeClr val="accent4"/>
                </a:solidFill>
                <a:latin typeface="Calibri"/>
              </a:rPr>
              <a:t>sijaintisi</a:t>
            </a:r>
            <a:r>
              <a:rPr lang="en-US" sz="3000" b="0" i="0" spc="0" baseline="0" dirty="0">
                <a:solidFill>
                  <a:schemeClr val="accent4"/>
                </a:solidFill>
                <a:latin typeface="Calibri"/>
              </a:rPr>
              <a:t> </a:t>
            </a:r>
            <a:r>
              <a:rPr lang="en-US" sz="3000" b="0" i="0" spc="0" baseline="0" dirty="0" err="1">
                <a:solidFill>
                  <a:schemeClr val="accent4"/>
                </a:solidFill>
                <a:latin typeface="Calibri"/>
              </a:rPr>
              <a:t>j</a:t>
            </a:r>
            <a:r>
              <a:rPr lang="en-US" sz="3204" b="0" i="0" spc="0" baseline="0" dirty="0" err="1">
                <a:solidFill>
                  <a:schemeClr val="accent4"/>
                </a:solidFill>
                <a:latin typeface="Calibri"/>
              </a:rPr>
              <a:t>analla</a:t>
            </a:r>
            <a:r>
              <a:rPr lang="en-US" sz="3204" b="0" i="0" spc="0" baseline="0" dirty="0">
                <a:solidFill>
                  <a:schemeClr val="accent4"/>
                </a:solidFill>
                <a:latin typeface="Calibri"/>
              </a:rPr>
              <a:t>:</a:t>
            </a:r>
          </a:p>
        </p:txBody>
      </p:sp>
      <p:sp>
        <p:nvSpPr>
          <p:cNvPr id="140" name="Rectangle 140"/>
          <p:cNvSpPr/>
          <p:nvPr/>
        </p:nvSpPr>
        <p:spPr>
          <a:xfrm>
            <a:off x="1298702" y="3431947"/>
            <a:ext cx="9187754" cy="4882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4" b="0" i="0" spc="305" baseline="0" dirty="0">
                <a:solidFill>
                  <a:srgbClr val="99CB38"/>
                </a:solidFill>
                <a:latin typeface="Calibri"/>
              </a:rPr>
              <a:t>◦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Inno</a:t>
            </a:r>
            <a:r>
              <a:rPr lang="en-US" sz="3204" b="0" i="0" spc="-4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4" b="0" i="0" spc="-4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4" b="0" i="0" spc="-49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204" b="0" i="0" spc="-45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aa ja mer</a:t>
            </a:r>
            <a:r>
              <a:rPr lang="en-US" sz="3204" b="0" i="0" spc="-1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ity</a:t>
            </a:r>
            <a:r>
              <a:rPr lang="en-US" sz="3204" b="0" i="0" spc="-29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sel</a:t>
            </a:r>
            <a:r>
              <a:rPr lang="en-US" sz="3204" b="0" i="0" spc="-13" baseline="0" dirty="0">
                <a:solidFill>
                  <a:srgbClr val="3E3E3E"/>
                </a:solidFill>
                <a:latin typeface="Calibri"/>
              </a:rPr>
              <a:t>l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204" b="0" i="0" spc="-4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4" b="0" i="0" spc="-4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ä </a:t>
            </a:r>
            <a:r>
              <a:rPr lang="en-US" sz="3204" b="0" i="0" spc="-45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ai ahdi</a:t>
            </a:r>
            <a:r>
              <a:rPr lang="en-US" sz="3204" b="0" i="0" spc="-4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4" b="0" i="0" spc="-42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4" b="0" i="0" spc="-49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204" b="0" i="0" spc="-45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3204" b="0" i="0" spc="0" baseline="0" dirty="0">
                <a:solidFill>
                  <a:srgbClr val="3E3E3E"/>
                </a:solidFill>
                <a:latin typeface="Calibri"/>
              </a:rPr>
              <a:t>aa ja turhaa?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82C54C-214A-4449-9818-8CB8C80846E3}"/>
              </a:ext>
            </a:extLst>
          </p:cNvPr>
          <p:cNvCxnSpPr>
            <a:cxnSpLocks/>
          </p:cNvCxnSpPr>
          <p:nvPr/>
        </p:nvCxnSpPr>
        <p:spPr>
          <a:xfrm>
            <a:off x="1487277" y="5034708"/>
            <a:ext cx="9155017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3DB43DA-90D3-4482-BF59-87F736B8B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2" y="3964811"/>
            <a:ext cx="1543050" cy="2138534"/>
          </a:xfrm>
          <a:prstGeom prst="rect">
            <a:avLst/>
          </a:prstGeom>
        </p:spPr>
      </p:pic>
      <p:pic>
        <p:nvPicPr>
          <p:cNvPr id="10" name="Picture 9" descr="Athletic woman angry">
            <a:extLst>
              <a:ext uri="{FF2B5EF4-FFF2-40B4-BE49-F238E27FC236}">
                <a16:creationId xmlns:a16="http://schemas.microsoft.com/office/drawing/2014/main" id="{4E407054-A660-48EF-944E-D19B4DAF1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98" y="4097970"/>
            <a:ext cx="883733" cy="2138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914990-4B27-4F12-962A-6326923D4D0B}"/>
              </a:ext>
            </a:extLst>
          </p:cNvPr>
          <p:cNvSpPr txBox="1"/>
          <p:nvPr/>
        </p:nvSpPr>
        <p:spPr>
          <a:xfrm>
            <a:off x="304258" y="6328913"/>
            <a:ext cx="11649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Entä</a:t>
            </a:r>
            <a:r>
              <a:rPr lang="fi-FI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draaman, sanataiteen, valokuvauksen, sirkuksen mahdollisuudet koulussa?</a:t>
            </a:r>
            <a:endParaRPr lang="fi-FI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reeform 141">
            <a:hlinkClick r:id="rId2"/>
          </p:cNvPr>
          <p:cNvSpPr/>
          <p:nvPr/>
        </p:nvSpPr>
        <p:spPr>
          <a:xfrm>
            <a:off x="0" y="-40643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3" name="Freeform 143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4" name="Freeform 144"/>
          <p:cNvSpPr/>
          <p:nvPr/>
        </p:nvSpPr>
        <p:spPr>
          <a:xfrm>
            <a:off x="1193291" y="1737360"/>
            <a:ext cx="9966961" cy="0"/>
          </a:xfrm>
          <a:custGeom>
            <a:avLst/>
            <a:gdLst/>
            <a:ahLst/>
            <a:cxnLst/>
            <a:rect l="0" t="0" r="0" b="0"/>
            <a:pathLst>
              <a:path w="9966961">
                <a:moveTo>
                  <a:pt x="0" y="0"/>
                </a:moveTo>
                <a:lnTo>
                  <a:pt x="9966961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" name="Rectangle 146"/>
          <p:cNvSpPr/>
          <p:nvPr/>
        </p:nvSpPr>
        <p:spPr>
          <a:xfrm>
            <a:off x="1189024" y="335534"/>
            <a:ext cx="6809428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="1" i="0" spc="-140" baseline="0" dirty="0" err="1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8" baseline="0" dirty="0" err="1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 err="1">
                <a:solidFill>
                  <a:srgbClr val="0070C0"/>
                </a:solidFill>
                <a:latin typeface="Calibri-Light"/>
              </a:rPr>
              <a:t>l</a:t>
            </a:r>
            <a:r>
              <a:rPr lang="en-US" sz="4800" b="1" i="0" spc="-125" baseline="0" dirty="0" err="1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53" baseline="0" dirty="0" err="1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48" baseline="0" dirty="0" err="1">
                <a:solidFill>
                  <a:srgbClr val="0070C0"/>
                </a:solidFill>
                <a:latin typeface="Calibri-Light"/>
              </a:rPr>
              <a:t>uu</a:t>
            </a:r>
            <a:r>
              <a:rPr lang="en-US" sz="4800" b="1" i="0" spc="-49" baseline="0" dirty="0" err="1">
                <a:solidFill>
                  <a:srgbClr val="0070C0"/>
                </a:solidFill>
                <a:latin typeface="Calibri-Light"/>
              </a:rPr>
              <a:t>r</a:t>
            </a:r>
            <a:r>
              <a:rPr lang="en-US" sz="4800" b="1" i="0" spc="-53" baseline="0" dirty="0" err="1">
                <a:solidFill>
                  <a:srgbClr val="0070C0"/>
                </a:solidFill>
                <a:latin typeface="Calibri-Light"/>
              </a:rPr>
              <a:t>i</a:t>
            </a:r>
            <a:r>
              <a:rPr lang="en-US" sz="4800" b="1" i="0" spc="-111" baseline="0" dirty="0" err="1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9" baseline="0" dirty="0" err="1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 err="1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149" baseline="0" dirty="0" err="1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53" baseline="0" dirty="0" err="1">
                <a:solidFill>
                  <a:srgbClr val="0070C0"/>
                </a:solidFill>
                <a:latin typeface="Calibri-Light"/>
              </a:rPr>
              <a:t>a</a:t>
            </a:r>
            <a:r>
              <a:rPr lang="en-US" sz="4800" b="1" i="0" spc="-29" baseline="0" dirty="0">
                <a:solidFill>
                  <a:srgbClr val="0070C0"/>
                </a:solidFill>
                <a:latin typeface="Calibri-Light"/>
              </a:rPr>
              <a:t> ja </a:t>
            </a:r>
            <a:r>
              <a:rPr lang="en-US" sz="4800" b="1" i="0" spc="-29" baseline="0" dirty="0" err="1">
                <a:solidFill>
                  <a:srgbClr val="0070C0"/>
                </a:solidFill>
                <a:latin typeface="Calibri-Light"/>
              </a:rPr>
              <a:t>identiteetti</a:t>
            </a:r>
            <a:endParaRPr lang="en-US" sz="4800" b="1" i="0" spc="-48" baseline="0" dirty="0">
              <a:solidFill>
                <a:srgbClr val="0070C0"/>
              </a:solidFill>
              <a:latin typeface="Calibri-Light"/>
            </a:endParaRPr>
          </a:p>
        </p:txBody>
      </p:sp>
      <p:sp>
        <p:nvSpPr>
          <p:cNvPr id="147" name="Rectangle 147"/>
          <p:cNvSpPr/>
          <p:nvPr/>
        </p:nvSpPr>
        <p:spPr>
          <a:xfrm>
            <a:off x="1097280" y="1163124"/>
            <a:ext cx="6339300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465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Ide</a:t>
            </a:r>
            <a:r>
              <a:rPr lang="en-US" sz="3600" b="0" i="0" spc="-21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ti</a:t>
            </a:r>
            <a:r>
              <a:rPr lang="en-US" sz="36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600" b="0" i="0" spc="-17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ti, moni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ahoinen </a:t>
            </a:r>
            <a:r>
              <a:rPr lang="en-US" sz="3600" b="0" i="0" spc="-4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äsi</a:t>
            </a:r>
            <a:r>
              <a:rPr lang="en-US" sz="36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6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2004" b="0" i="0" spc="0" baseline="0" dirty="0">
                <a:solidFill>
                  <a:srgbClr val="3E3E3E"/>
                </a:solidFill>
                <a:latin typeface="Calibri"/>
              </a:rPr>
              <a:t>:</a:t>
            </a:r>
          </a:p>
        </p:txBody>
      </p:sp>
      <p:sp>
        <p:nvSpPr>
          <p:cNvPr id="149" name="Rectangle 149"/>
          <p:cNvSpPr/>
          <p:nvPr/>
        </p:nvSpPr>
        <p:spPr>
          <a:xfrm>
            <a:off x="898976" y="1948083"/>
            <a:ext cx="11314957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en-US" sz="3200" b="1" i="0" spc="-31" baseline="0" dirty="0">
                <a:solidFill>
                  <a:srgbClr val="3E3E3E"/>
                </a:solidFill>
                <a:latin typeface="Calibri"/>
              </a:rPr>
              <a:t>P</a:t>
            </a:r>
            <a:r>
              <a:rPr lang="en-US" sz="3200" b="1" i="0" spc="-3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3200" b="1" i="0" spc="-6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ologia: 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silön </a:t>
            </a:r>
            <a:r>
              <a:rPr lang="en-US" sz="3200" b="0" i="0" spc="-40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äsit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s itse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ään. </a:t>
            </a:r>
            <a:r>
              <a:rPr lang="en-US" sz="3200" b="0" i="0" spc="-3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ehi</a:t>
            </a:r>
            <a:r>
              <a:rPr lang="en-US" sz="32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tyy elämän</a:t>
            </a:r>
            <a:r>
              <a:rPr lang="en-US" sz="3200" b="0" i="0" spc="-28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ulun mu</a:t>
            </a:r>
            <a:r>
              <a:rPr lang="en-US" sz="3200" b="0" i="0" spc="-3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ana</a:t>
            </a:r>
            <a:r>
              <a:rPr lang="en-US" sz="1800" b="0" i="0" spc="0" baseline="0" dirty="0">
                <a:solidFill>
                  <a:srgbClr val="3E3E3E"/>
                </a:solidFill>
                <a:latin typeface="Calibri"/>
              </a:rPr>
              <a:t>.</a:t>
            </a:r>
          </a:p>
        </p:txBody>
      </p:sp>
      <p:sp>
        <p:nvSpPr>
          <p:cNvPr id="150" name="Rectangle 150"/>
          <p:cNvSpPr/>
          <p:nvPr/>
        </p:nvSpPr>
        <p:spPr>
          <a:xfrm>
            <a:off x="898976" y="2469211"/>
            <a:ext cx="1647735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Yh</a:t>
            </a:r>
            <a:r>
              <a:rPr lang="en-US" sz="3200" b="1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eis</a:t>
            </a:r>
            <a:r>
              <a:rPr lang="en-US" sz="3200" b="1" i="0" spc="-26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un</a:t>
            </a:r>
            <a:r>
              <a:rPr lang="en-US" sz="3200" b="1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-11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tie</a:t>
            </a:r>
            <a:r>
              <a:rPr lang="en-US" sz="3200" b="1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eet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: y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silön </a:t>
            </a:r>
            <a:r>
              <a:rPr lang="en-US" sz="3200" b="0" i="0" spc="-37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äsit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s itse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ään osana erilaisia ryhmiä. </a:t>
            </a:r>
            <a:br>
              <a:rPr lang="en-US" sz="3200" b="0" i="0" spc="0" baseline="0" dirty="0">
                <a:solidFill>
                  <a:srgbClr val="3E3E3E"/>
                </a:solidFill>
                <a:latin typeface="Calibri"/>
              </a:rPr>
            </a:b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  </a:t>
            </a:r>
            <a:r>
              <a:rPr lang="en-US" sz="3200" b="0" i="0" spc="-29" baseline="0" dirty="0">
                <a:solidFill>
                  <a:srgbClr val="3E3E3E"/>
                </a:solidFill>
                <a:latin typeface="Calibri"/>
              </a:rPr>
              <a:t>R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yhmän merkit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s identi</a:t>
            </a:r>
            <a:r>
              <a:rPr lang="en-US" sz="32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eetin </a:t>
            </a:r>
          </a:p>
        </p:txBody>
      </p:sp>
      <p:sp>
        <p:nvSpPr>
          <p:cNvPr id="151" name="Rectangle 151"/>
          <p:cNvSpPr/>
          <p:nvPr/>
        </p:nvSpPr>
        <p:spPr>
          <a:xfrm>
            <a:off x="5899951" y="2946869"/>
            <a:ext cx="5273560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muodo</a:t>
            </a:r>
            <a:r>
              <a:rPr lang="en-US" sz="3200" b="0" i="0" spc="-20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tumisessa/</a:t>
            </a:r>
            <a:r>
              <a:rPr lang="en-US" sz="3200" b="0" i="0" spc="-62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en-US" sz="3200" b="0" i="0" spc="-6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emisess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1800" b="0" i="0" spc="-11" baseline="0" dirty="0">
                <a:solidFill>
                  <a:srgbClr val="3E3E3E"/>
                </a:solidFill>
                <a:latin typeface="Calibri"/>
              </a:rPr>
              <a:t>.</a:t>
            </a:r>
          </a:p>
        </p:txBody>
      </p:sp>
      <p:sp>
        <p:nvSpPr>
          <p:cNvPr id="152" name="Rectangle 152"/>
          <p:cNvSpPr/>
          <p:nvPr/>
        </p:nvSpPr>
        <p:spPr>
          <a:xfrm>
            <a:off x="898976" y="3551375"/>
            <a:ext cx="10872477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1800" b="0" i="0" spc="810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Fi</a:t>
            </a:r>
            <a:r>
              <a:rPr lang="en-US" sz="3200" b="1" i="0" spc="-11" baseline="0" dirty="0">
                <a:solidFill>
                  <a:srgbClr val="3E3E3E"/>
                </a:solidFill>
                <a:latin typeface="Calibri"/>
              </a:rPr>
              <a:t>l</a:t>
            </a:r>
            <a:r>
              <a:rPr lang="en-US" sz="3200" b="1" i="0" spc="0" baseline="0" dirty="0">
                <a:solidFill>
                  <a:srgbClr val="3E3E3E"/>
                </a:solidFill>
                <a:latin typeface="Calibri"/>
              </a:rPr>
              <a:t>osofia: 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voi l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2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-27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ä olion samuu</a:t>
            </a:r>
            <a:r>
              <a:rPr lang="en-US" sz="32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een, olion suhde itseensä, </a:t>
            </a:r>
            <a:br>
              <a:rPr lang="en-US" sz="3200" b="0" i="0" spc="0" baseline="0" dirty="0">
                <a:solidFill>
                  <a:srgbClr val="3E3E3E"/>
                </a:solidFill>
                <a:latin typeface="Calibri"/>
              </a:rPr>
            </a:b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  laadullinen </a:t>
            </a:r>
            <a:r>
              <a:rPr lang="en-US" sz="3200" b="0" i="0" spc="-27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u</a:t>
            </a:r>
            <a:r>
              <a:rPr lang="en-US" sz="3200" b="0" i="0" spc="-18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aus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olio</a:t>
            </a:r>
            <a:r>
              <a:rPr lang="en-US" sz="3200" b="0" i="0" spc="-20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1800" b="0" i="0" spc="0" baseline="0" dirty="0">
                <a:solidFill>
                  <a:srgbClr val="3E3E3E"/>
                </a:solidFill>
                <a:latin typeface="Calibri"/>
              </a:rPr>
              <a:t>.</a:t>
            </a:r>
          </a:p>
        </p:txBody>
      </p:sp>
      <p:sp>
        <p:nvSpPr>
          <p:cNvPr id="153" name="Rectangle 153"/>
          <p:cNvSpPr/>
          <p:nvPr/>
        </p:nvSpPr>
        <p:spPr>
          <a:xfrm>
            <a:off x="898976" y="4566029"/>
            <a:ext cx="1095517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2004" b="0" i="0" spc="465" baseline="0" dirty="0">
                <a:solidFill>
                  <a:srgbClr val="99CB38"/>
                </a:solidFill>
                <a:latin typeface="ArialMT"/>
              </a:rPr>
              <a:t>•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Li</a:t>
            </a:r>
            <a:r>
              <a:rPr lang="en-US" sz="3200" b="0" i="0" spc="-29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32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aa om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a ide</a:t>
            </a:r>
            <a:r>
              <a:rPr lang="en-US" sz="3200" b="0" i="0" spc="-21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ti</a:t>
            </a:r>
            <a:r>
              <a:rPr lang="en-US" sz="32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200" b="0" i="0" spc="-17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200" b="0" i="0" spc="-25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ejäs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 </a:t>
            </a:r>
          </a:p>
          <a:p>
            <a:pPr marL="0"/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  (esi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. opis</a:t>
            </a:r>
            <a:r>
              <a:rPr lang="en-US" sz="3200" b="0" i="0" spc="-6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elija, laulaja, sisarus, </a:t>
            </a:r>
            <a:r>
              <a:rPr lang="en-US" sz="3200" b="0" i="0" spc="-29" baseline="0" dirty="0">
                <a:solidFill>
                  <a:srgbClr val="3E3E3E"/>
                </a:solidFill>
                <a:latin typeface="Calibri"/>
              </a:rPr>
              <a:t>r</a:t>
            </a:r>
            <a:r>
              <a:rPr lang="en-US" sz="3200" b="0" i="0" spc="-15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-6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eil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jä, äit</a:t>
            </a:r>
            <a:r>
              <a:rPr lang="en-US" sz="32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, t</a:t>
            </a:r>
            <a:r>
              <a:rPr lang="en-US" sz="3200" b="0" i="0" spc="-21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ö</a:t>
            </a:r>
            <a:r>
              <a:rPr lang="en-US" sz="3200" b="0" i="0" spc="-21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en-US" sz="32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3200" b="0" i="0" spc="0" baseline="0" dirty="0">
                <a:solidFill>
                  <a:srgbClr val="3E3E3E"/>
                </a:solidFill>
                <a:latin typeface="Calibri"/>
              </a:rPr>
              <a:t>ekijä…) </a:t>
            </a:r>
          </a:p>
        </p:txBody>
      </p:sp>
      <p:pic>
        <p:nvPicPr>
          <p:cNvPr id="3" name="Picture 2" descr="Close-up of yellow flower in the garden">
            <a:extLst>
              <a:ext uri="{FF2B5EF4-FFF2-40B4-BE49-F238E27FC236}">
                <a16:creationId xmlns:a16="http://schemas.microsoft.com/office/drawing/2014/main" id="{76DF6FD0-A484-4372-B6BF-5DBBC8801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954" y="1"/>
            <a:ext cx="3210045" cy="17373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reeform 104"/>
          <p:cNvSpPr/>
          <p:nvPr/>
        </p:nvSpPr>
        <p:spPr>
          <a:xfrm>
            <a:off x="716096" y="317986"/>
            <a:ext cx="10829581" cy="6221453"/>
          </a:xfrm>
          <a:custGeom>
            <a:avLst/>
            <a:gdLst/>
            <a:ahLst/>
            <a:cxnLst/>
            <a:rect l="0" t="0" r="0" b="0"/>
            <a:pathLst>
              <a:path w="9143988" h="6858000">
                <a:moveTo>
                  <a:pt x="0" y="6858000"/>
                </a:moveTo>
                <a:lnTo>
                  <a:pt x="9143988" y="6858000"/>
                </a:lnTo>
                <a:lnTo>
                  <a:pt x="914398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5" name="Picture 10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5960" y="975628"/>
            <a:ext cx="2857260" cy="1919871"/>
          </a:xfrm>
          <a:prstGeom prst="rect">
            <a:avLst/>
          </a:prstGeom>
          <a:noFill/>
        </p:spPr>
      </p:pic>
      <p:pic>
        <p:nvPicPr>
          <p:cNvPr id="106" name="Picture 10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5305" y="3356372"/>
            <a:ext cx="2594565" cy="1698675"/>
          </a:xfrm>
          <a:prstGeom prst="rect">
            <a:avLst/>
          </a:prstGeom>
          <a:noFill/>
        </p:spPr>
      </p:pic>
      <p:pic>
        <p:nvPicPr>
          <p:cNvPr id="107" name="Picture 10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1480" y="1310204"/>
            <a:ext cx="1748446" cy="971445"/>
          </a:xfrm>
          <a:prstGeom prst="rect">
            <a:avLst/>
          </a:prstGeom>
          <a:noFill/>
        </p:spPr>
      </p:pic>
      <p:pic>
        <p:nvPicPr>
          <p:cNvPr id="108" name="Picture 10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6605" y="3074333"/>
            <a:ext cx="1745682" cy="692182"/>
          </a:xfrm>
          <a:prstGeom prst="rect">
            <a:avLst/>
          </a:prstGeom>
          <a:noFill/>
        </p:spPr>
      </p:pic>
      <p:pic>
        <p:nvPicPr>
          <p:cNvPr id="109" name="Picture 10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4703" y="4177592"/>
            <a:ext cx="2008365" cy="1247966"/>
          </a:xfrm>
          <a:prstGeom prst="rect">
            <a:avLst/>
          </a:prstGeom>
          <a:noFill/>
        </p:spPr>
      </p:pic>
      <p:sp>
        <p:nvSpPr>
          <p:cNvPr id="110" name="Freeform 110"/>
          <p:cNvSpPr/>
          <p:nvPr/>
        </p:nvSpPr>
        <p:spPr>
          <a:xfrm>
            <a:off x="7860376" y="2698741"/>
            <a:ext cx="2286729" cy="1067301"/>
          </a:xfrm>
          <a:custGeom>
            <a:avLst/>
            <a:gdLst/>
            <a:ahLst/>
            <a:cxnLst/>
            <a:rect l="0" t="0" r="0" b="0"/>
            <a:pathLst>
              <a:path w="2520695" h="1176502">
                <a:moveTo>
                  <a:pt x="0" y="588251"/>
                </a:moveTo>
                <a:cubicBezTo>
                  <a:pt x="0" y="262115"/>
                  <a:pt x="563880" y="0"/>
                  <a:pt x="1261872" y="0"/>
                </a:cubicBezTo>
                <a:cubicBezTo>
                  <a:pt x="1956816" y="0"/>
                  <a:pt x="2520695" y="262115"/>
                  <a:pt x="2520695" y="588251"/>
                </a:cubicBezTo>
                <a:cubicBezTo>
                  <a:pt x="2520695" y="914387"/>
                  <a:pt x="1956816" y="1176502"/>
                  <a:pt x="1261872" y="1176502"/>
                </a:cubicBezTo>
                <a:cubicBezTo>
                  <a:pt x="563880" y="1176502"/>
                  <a:pt x="0" y="914387"/>
                  <a:pt x="0" y="588251"/>
                </a:cubicBezTo>
                <a:close/>
              </a:path>
            </a:pathLst>
          </a:custGeom>
          <a:solidFill>
            <a:srgbClr val="00003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" name="Picture 11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805" y="2676148"/>
            <a:ext cx="2331881" cy="1112476"/>
          </a:xfrm>
          <a:prstGeom prst="rect">
            <a:avLst/>
          </a:prstGeom>
          <a:noFill/>
        </p:spPr>
      </p:pic>
      <p:pic>
        <p:nvPicPr>
          <p:cNvPr id="112" name="Picture 11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587" y="1697951"/>
            <a:ext cx="614748" cy="253954"/>
          </a:xfrm>
          <a:prstGeom prst="rect">
            <a:avLst/>
          </a:prstGeom>
          <a:noFill/>
        </p:spPr>
      </p:pic>
      <p:pic>
        <p:nvPicPr>
          <p:cNvPr id="113" name="Picture 11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3716" y="1971050"/>
            <a:ext cx="761321" cy="929980"/>
          </a:xfrm>
          <a:prstGeom prst="rect">
            <a:avLst/>
          </a:prstGeom>
          <a:noFill/>
        </p:spPr>
      </p:pic>
      <p:pic>
        <p:nvPicPr>
          <p:cNvPr id="114" name="Picture 11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4719" y="3381245"/>
            <a:ext cx="835967" cy="421215"/>
          </a:xfrm>
          <a:prstGeom prst="rect">
            <a:avLst/>
          </a:prstGeom>
          <a:noFill/>
        </p:spPr>
      </p:pic>
      <p:pic>
        <p:nvPicPr>
          <p:cNvPr id="115" name="Picture 115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654" y="3220976"/>
            <a:ext cx="609230" cy="256429"/>
          </a:xfrm>
          <a:prstGeom prst="rect">
            <a:avLst/>
          </a:prstGeom>
          <a:noFill/>
        </p:spPr>
      </p:pic>
      <p:pic>
        <p:nvPicPr>
          <p:cNvPr id="116" name="Picture 116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4718" y="4360088"/>
            <a:ext cx="766840" cy="352515"/>
          </a:xfrm>
          <a:prstGeom prst="rect">
            <a:avLst/>
          </a:prstGeom>
          <a:noFill/>
        </p:spPr>
      </p:pic>
      <p:pic>
        <p:nvPicPr>
          <p:cNvPr id="117" name="Picture 117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6856" y="3638410"/>
            <a:ext cx="808327" cy="999108"/>
          </a:xfrm>
          <a:prstGeom prst="rect">
            <a:avLst/>
          </a:prstGeom>
          <a:noFill/>
        </p:spPr>
      </p:pic>
      <p:pic>
        <p:nvPicPr>
          <p:cNvPr id="118" name="Picture 118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7728" y="882064"/>
            <a:ext cx="1426775" cy="1659054"/>
          </a:xfrm>
          <a:prstGeom prst="rect">
            <a:avLst/>
          </a:prstGeom>
          <a:noFill/>
        </p:spPr>
      </p:pic>
      <p:pic>
        <p:nvPicPr>
          <p:cNvPr id="119" name="Picture 119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9503" y="4623231"/>
            <a:ext cx="2314369" cy="1736477"/>
          </a:xfrm>
          <a:prstGeom prst="rect">
            <a:avLst/>
          </a:prstGeom>
          <a:noFill/>
        </p:spPr>
      </p:pic>
      <p:sp>
        <p:nvSpPr>
          <p:cNvPr id="120" name="Rectangle 120"/>
          <p:cNvSpPr/>
          <p:nvPr/>
        </p:nvSpPr>
        <p:spPr>
          <a:xfrm>
            <a:off x="2457401" y="995876"/>
            <a:ext cx="2322752" cy="6684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177" b="1" dirty="0">
                <a:solidFill>
                  <a:srgbClr val="0000CC"/>
                </a:solidFill>
                <a:latin typeface="Arial"/>
              </a:rPr>
              <a:t>Henkilökohtainen</a:t>
            </a:r>
          </a:p>
          <a:p>
            <a:pPr marL="503245">
              <a:lnSpc>
                <a:spcPts val="2612"/>
              </a:lnSpc>
            </a:pPr>
            <a:r>
              <a:rPr lang="en-US" sz="2177" b="1" dirty="0">
                <a:solidFill>
                  <a:srgbClr val="0000CC"/>
                </a:solidFill>
                <a:latin typeface="Arial"/>
              </a:rPr>
              <a:t>iden</a:t>
            </a:r>
            <a:r>
              <a:rPr lang="en-US" sz="2177" b="1" spc="-33" dirty="0">
                <a:solidFill>
                  <a:srgbClr val="0000CC"/>
                </a:solidFill>
                <a:latin typeface="Arial"/>
              </a:rPr>
              <a:t>t</a:t>
            </a:r>
            <a:r>
              <a:rPr lang="en-US" sz="2177" b="1" dirty="0">
                <a:solidFill>
                  <a:srgbClr val="0000CC"/>
                </a:solidFill>
                <a:latin typeface="Arial"/>
              </a:rPr>
              <a:t>itee</a:t>
            </a:r>
            <a:r>
              <a:rPr lang="en-US" sz="2177" b="1" spc="-25" dirty="0">
                <a:solidFill>
                  <a:srgbClr val="0000CC"/>
                </a:solidFill>
                <a:latin typeface="Arial"/>
              </a:rPr>
              <a:t>t</a:t>
            </a:r>
            <a:r>
              <a:rPr lang="en-US" sz="2177" b="1" dirty="0">
                <a:solidFill>
                  <a:srgbClr val="0000CC"/>
                </a:solidFill>
                <a:latin typeface="Arial"/>
              </a:rPr>
              <a:t>ti</a:t>
            </a:r>
          </a:p>
        </p:txBody>
      </p:sp>
      <p:sp>
        <p:nvSpPr>
          <p:cNvPr id="121" name="Rectangle 121"/>
          <p:cNvSpPr/>
          <p:nvPr/>
        </p:nvSpPr>
        <p:spPr>
          <a:xfrm>
            <a:off x="2413158" y="1673992"/>
            <a:ext cx="2483244" cy="4423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88029"/>
            <a:r>
              <a:rPr lang="en-US" sz="1458" b="1" dirty="0">
                <a:latin typeface="Arial"/>
              </a:rPr>
              <a:t>(minäkäsit</a:t>
            </a:r>
            <a:r>
              <a:rPr lang="en-US" sz="1458" b="1" spc="-71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kset liitt</a:t>
            </a:r>
            <a:r>
              <a:rPr lang="en-US" sz="1458" b="1" spc="-58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en</a:t>
            </a:r>
          </a:p>
          <a:p>
            <a:pPr>
              <a:lnSpc>
                <a:spcPts val="1741"/>
              </a:lnSpc>
            </a:pPr>
            <a:r>
              <a:rPr lang="en-US" sz="1458" b="1" dirty="0">
                <a:latin typeface="Arial"/>
              </a:rPr>
              <a:t>f</a:t>
            </a:r>
            <a:r>
              <a:rPr lang="en-US" sz="1458" b="1" spc="-61" dirty="0">
                <a:latin typeface="Arial"/>
              </a:rPr>
              <a:t>y</a:t>
            </a:r>
            <a:r>
              <a:rPr lang="en-US" sz="1458" b="1" spc="-70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sisiin piirt</a:t>
            </a:r>
            <a:r>
              <a:rPr lang="en-US" sz="1458" b="1" spc="-23" dirty="0">
                <a:latin typeface="Arial"/>
              </a:rPr>
              <a:t>e</a:t>
            </a:r>
            <a:r>
              <a:rPr lang="en-US" sz="1458" b="1" dirty="0">
                <a:latin typeface="Arial"/>
              </a:rPr>
              <a:t>isiin,</a:t>
            </a:r>
            <a:r>
              <a:rPr lang="en-US" sz="1458" b="1" spc="-40" dirty="0">
                <a:latin typeface="Arial"/>
              </a:rPr>
              <a:t> </a:t>
            </a:r>
            <a:r>
              <a:rPr lang="en-US" sz="1458" b="1" dirty="0">
                <a:latin typeface="Arial"/>
              </a:rPr>
              <a:t>k</a:t>
            </a:r>
            <a:r>
              <a:rPr lang="en-US" sz="1458" b="1" spc="-82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k</a:t>
            </a:r>
            <a:r>
              <a:rPr lang="en-US" sz="1458" b="1" spc="-60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ihin,</a:t>
            </a:r>
          </a:p>
        </p:txBody>
      </p:sp>
      <p:sp>
        <p:nvSpPr>
          <p:cNvPr id="122" name="Rectangle 122"/>
          <p:cNvSpPr/>
          <p:nvPr/>
        </p:nvSpPr>
        <p:spPr>
          <a:xfrm>
            <a:off x="2556944" y="2116383"/>
            <a:ext cx="2223686" cy="4423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458" b="1" dirty="0">
                <a:latin typeface="Arial"/>
              </a:rPr>
              <a:t>kiinnostuksen</a:t>
            </a:r>
            <a:r>
              <a:rPr lang="en-US" sz="1458" b="1" spc="-35" dirty="0">
                <a:latin typeface="Arial"/>
              </a:rPr>
              <a:t> </a:t>
            </a:r>
            <a:r>
              <a:rPr lang="en-US" sz="1458" b="1" dirty="0">
                <a:latin typeface="Arial"/>
              </a:rPr>
              <a:t>kohteisiin,</a:t>
            </a:r>
          </a:p>
          <a:p>
            <a:pPr marL="282045">
              <a:lnSpc>
                <a:spcPts val="1741"/>
              </a:lnSpc>
            </a:pPr>
            <a:r>
              <a:rPr lang="en-US" sz="1458" b="1" dirty="0">
                <a:latin typeface="Arial"/>
              </a:rPr>
              <a:t>persoonallisuuden</a:t>
            </a:r>
          </a:p>
        </p:txBody>
      </p:sp>
      <p:sp>
        <p:nvSpPr>
          <p:cNvPr id="123" name="Rectangle 123"/>
          <p:cNvSpPr/>
          <p:nvPr/>
        </p:nvSpPr>
        <p:spPr>
          <a:xfrm>
            <a:off x="3168017" y="2558775"/>
            <a:ext cx="886846" cy="2243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458" b="1" dirty="0">
                <a:latin typeface="Arial"/>
              </a:rPr>
              <a:t>piirt</a:t>
            </a:r>
            <a:r>
              <a:rPr lang="en-US" sz="1458" b="1" spc="-22" dirty="0">
                <a:latin typeface="Arial"/>
              </a:rPr>
              <a:t>e</a:t>
            </a:r>
            <a:r>
              <a:rPr lang="en-US" sz="1458" b="1" dirty="0">
                <a:latin typeface="Arial"/>
              </a:rPr>
              <a:t>isiin)</a:t>
            </a:r>
          </a:p>
        </p:txBody>
      </p:sp>
      <p:sp>
        <p:nvSpPr>
          <p:cNvPr id="124" name="Rectangle 124"/>
          <p:cNvSpPr/>
          <p:nvPr/>
        </p:nvSpPr>
        <p:spPr>
          <a:xfrm>
            <a:off x="2697952" y="3379384"/>
            <a:ext cx="1622752" cy="8841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77423"/>
            <a:r>
              <a:rPr lang="en-US" sz="2177" b="1" dirty="0">
                <a:solidFill>
                  <a:srgbClr val="0000CC"/>
                </a:solidFill>
                <a:latin typeface="Arial"/>
              </a:rPr>
              <a:t>Sosiaaliset</a:t>
            </a:r>
          </a:p>
          <a:p>
            <a:pPr marL="102309">
              <a:lnSpc>
                <a:spcPts val="2612"/>
              </a:lnSpc>
            </a:pPr>
            <a:r>
              <a:rPr lang="en-US" sz="2177" b="1" dirty="0">
                <a:solidFill>
                  <a:srgbClr val="0000CC"/>
                </a:solidFill>
                <a:latin typeface="Arial"/>
              </a:rPr>
              <a:t>Identiteetit</a:t>
            </a:r>
          </a:p>
          <a:p>
            <a:pPr>
              <a:lnSpc>
                <a:spcPts val="1764"/>
              </a:lnSpc>
            </a:pPr>
            <a:r>
              <a:rPr lang="en-US" sz="1458" b="1" dirty="0">
                <a:latin typeface="Arial"/>
              </a:rPr>
              <a:t>(r</a:t>
            </a:r>
            <a:r>
              <a:rPr lang="en-US" sz="1458" b="1" spc="-72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hmäjäsen</a:t>
            </a:r>
            <a:r>
              <a:rPr lang="en-US" sz="1458" b="1" spc="-48" dirty="0">
                <a:latin typeface="Arial"/>
              </a:rPr>
              <a:t>y</a:t>
            </a:r>
            <a:r>
              <a:rPr lang="en-US" sz="1458" b="1" spc="-26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det,</a:t>
            </a:r>
          </a:p>
        </p:txBody>
      </p:sp>
      <p:sp>
        <p:nvSpPr>
          <p:cNvPr id="125" name="Rectangle 125"/>
          <p:cNvSpPr/>
          <p:nvPr/>
        </p:nvSpPr>
        <p:spPr>
          <a:xfrm>
            <a:off x="2471225" y="4278696"/>
            <a:ext cx="2169568" cy="4423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72373"/>
            <a:r>
              <a:rPr lang="en-US" sz="1458" b="1" dirty="0">
                <a:latin typeface="Arial"/>
              </a:rPr>
              <a:t>sosiaalinen</a:t>
            </a:r>
          </a:p>
          <a:p>
            <a:pPr>
              <a:lnSpc>
                <a:spcPts val="1741"/>
              </a:lnSpc>
            </a:pPr>
            <a:r>
              <a:rPr lang="en-US" sz="1458" b="1" dirty="0">
                <a:latin typeface="Arial"/>
              </a:rPr>
              <a:t>samaistuminen</a:t>
            </a:r>
            <a:r>
              <a:rPr lang="en-US" sz="1458" b="1" spc="-57" dirty="0">
                <a:latin typeface="Arial"/>
              </a:rPr>
              <a:t> </a:t>
            </a:r>
            <a:r>
              <a:rPr lang="en-US" sz="1458" b="1" dirty="0">
                <a:latin typeface="Arial"/>
              </a:rPr>
              <a:t>joihinkin</a:t>
            </a:r>
          </a:p>
        </p:txBody>
      </p:sp>
      <p:sp>
        <p:nvSpPr>
          <p:cNvPr id="126" name="Rectangle 126"/>
          <p:cNvSpPr/>
          <p:nvPr/>
        </p:nvSpPr>
        <p:spPr>
          <a:xfrm>
            <a:off x="3165263" y="4721087"/>
            <a:ext cx="726289" cy="2243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458" b="1" dirty="0">
                <a:latin typeface="Arial"/>
              </a:rPr>
              <a:t>r</a:t>
            </a:r>
            <a:r>
              <a:rPr lang="en-US" sz="1458" b="1" spc="-74" dirty="0">
                <a:latin typeface="Arial"/>
              </a:rPr>
              <a:t>y</a:t>
            </a:r>
            <a:r>
              <a:rPr lang="en-US" sz="1458" b="1" dirty="0">
                <a:latin typeface="Arial"/>
              </a:rPr>
              <a:t>hmiin)</a:t>
            </a:r>
          </a:p>
        </p:txBody>
      </p:sp>
      <p:sp>
        <p:nvSpPr>
          <p:cNvPr id="127" name="Rectangle 127"/>
          <p:cNvSpPr/>
          <p:nvPr/>
        </p:nvSpPr>
        <p:spPr>
          <a:xfrm>
            <a:off x="5789357" y="1339252"/>
            <a:ext cx="1333698" cy="8245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12893"/>
            <a:r>
              <a:rPr lang="en-US" sz="1807" b="1" dirty="0">
                <a:latin typeface="Arial"/>
              </a:rPr>
              <a:t>Henkilö-</a:t>
            </a:r>
          </a:p>
          <a:p>
            <a:pPr marL="160367">
              <a:lnSpc>
                <a:spcPts val="2177"/>
              </a:lnSpc>
            </a:pPr>
            <a:r>
              <a:rPr lang="en-US" sz="1807" b="1" dirty="0">
                <a:latin typeface="Arial"/>
              </a:rPr>
              <a:t>kohtaiset</a:t>
            </a:r>
          </a:p>
          <a:p>
            <a:pPr>
              <a:lnSpc>
                <a:spcPts val="2177"/>
              </a:lnSpc>
            </a:pPr>
            <a:r>
              <a:rPr lang="en-US" sz="1807" b="1" dirty="0">
                <a:latin typeface="Arial"/>
              </a:rPr>
              <a:t>saavutukset</a:t>
            </a:r>
          </a:p>
        </p:txBody>
      </p:sp>
      <p:sp>
        <p:nvSpPr>
          <p:cNvPr id="128" name="Rectangle 128"/>
          <p:cNvSpPr/>
          <p:nvPr/>
        </p:nvSpPr>
        <p:spPr>
          <a:xfrm>
            <a:off x="5761672" y="3106145"/>
            <a:ext cx="1333698" cy="5424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12915"/>
            <a:r>
              <a:rPr lang="en-US" sz="1807" b="1" dirty="0">
                <a:latin typeface="Arial"/>
              </a:rPr>
              <a:t>Ryhmän</a:t>
            </a:r>
          </a:p>
          <a:p>
            <a:pPr>
              <a:lnSpc>
                <a:spcPts val="2177"/>
              </a:lnSpc>
            </a:pPr>
            <a:r>
              <a:rPr lang="en-US" sz="1807" b="1" dirty="0">
                <a:latin typeface="Arial"/>
              </a:rPr>
              <a:t>saavutukset</a:t>
            </a:r>
          </a:p>
        </p:txBody>
      </p:sp>
      <p:sp>
        <p:nvSpPr>
          <p:cNvPr id="129" name="Rectangle 129"/>
          <p:cNvSpPr/>
          <p:nvPr/>
        </p:nvSpPr>
        <p:spPr>
          <a:xfrm>
            <a:off x="5720195" y="4206663"/>
            <a:ext cx="1540486" cy="8245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18901"/>
            <a:r>
              <a:rPr lang="en-US" sz="1807" b="1" dirty="0">
                <a:latin typeface="Arial"/>
              </a:rPr>
              <a:t>Sisär</a:t>
            </a:r>
            <a:r>
              <a:rPr lang="en-US" sz="1807" b="1" spc="-41" dirty="0">
                <a:latin typeface="Arial"/>
              </a:rPr>
              <a:t>y</a:t>
            </a:r>
            <a:r>
              <a:rPr lang="en-US" sz="1807" b="1" dirty="0">
                <a:latin typeface="Arial"/>
              </a:rPr>
              <a:t>hmän</a:t>
            </a:r>
          </a:p>
          <a:p>
            <a:pPr>
              <a:lnSpc>
                <a:spcPts val="2177"/>
              </a:lnSpc>
            </a:pPr>
            <a:r>
              <a:rPr lang="en-US" sz="1807" b="1" dirty="0">
                <a:latin typeface="Arial"/>
              </a:rPr>
              <a:t>suosiminen ja</a:t>
            </a:r>
          </a:p>
          <a:p>
            <a:pPr marL="85720">
              <a:lnSpc>
                <a:spcPts val="2177"/>
              </a:lnSpc>
            </a:pPr>
            <a:r>
              <a:rPr lang="en-US" sz="1807" b="1" dirty="0">
                <a:latin typeface="Arial"/>
              </a:rPr>
              <a:t>ulkor</a:t>
            </a:r>
            <a:r>
              <a:rPr lang="en-US" sz="1807" b="1" spc="-35" dirty="0">
                <a:latin typeface="Arial"/>
              </a:rPr>
              <a:t>y</a:t>
            </a:r>
            <a:r>
              <a:rPr lang="en-US" sz="1807" b="1" dirty="0">
                <a:latin typeface="Arial"/>
              </a:rPr>
              <a:t>hmien</a:t>
            </a:r>
          </a:p>
        </p:txBody>
      </p:sp>
      <p:sp>
        <p:nvSpPr>
          <p:cNvPr id="130" name="Rectangle 130"/>
          <p:cNvSpPr/>
          <p:nvPr/>
        </p:nvSpPr>
        <p:spPr>
          <a:xfrm>
            <a:off x="5695321" y="5036190"/>
            <a:ext cx="1591782" cy="27808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807" b="1" dirty="0">
                <a:latin typeface="Arial"/>
              </a:rPr>
              <a:t>väheksyminen</a:t>
            </a:r>
          </a:p>
        </p:txBody>
      </p:sp>
      <p:sp>
        <p:nvSpPr>
          <p:cNvPr id="131" name="Rectangle 131"/>
          <p:cNvSpPr/>
          <p:nvPr/>
        </p:nvSpPr>
        <p:spPr>
          <a:xfrm>
            <a:off x="8255784" y="2866693"/>
            <a:ext cx="1769715" cy="50257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266" b="1" dirty="0">
                <a:solidFill>
                  <a:srgbClr val="FFFFFF"/>
                </a:solidFill>
                <a:latin typeface="Arial"/>
              </a:rPr>
              <a:t>Itsetunto</a:t>
            </a:r>
          </a:p>
        </p:txBody>
      </p:sp>
      <p:sp>
        <p:nvSpPr>
          <p:cNvPr id="132" name="Rectangle 132"/>
          <p:cNvSpPr/>
          <p:nvPr/>
        </p:nvSpPr>
        <p:spPr>
          <a:xfrm>
            <a:off x="2985533" y="5625810"/>
            <a:ext cx="773673" cy="167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89" b="1" spc="-54" dirty="0">
                <a:latin typeface="Arial"/>
              </a:rPr>
              <a:t>T</a:t>
            </a:r>
            <a:r>
              <a:rPr lang="en-US" sz="1089" b="1" dirty="0">
                <a:latin typeface="Arial"/>
              </a:rPr>
              <a:t>ajfel,</a:t>
            </a:r>
            <a:r>
              <a:rPr lang="en-US" sz="1089" b="1" spc="-19" dirty="0">
                <a:latin typeface="Arial"/>
              </a:rPr>
              <a:t>  </a:t>
            </a:r>
            <a:r>
              <a:rPr lang="en-US" sz="1089" b="1" dirty="0">
                <a:latin typeface="Arial"/>
              </a:rPr>
              <a:t>1972</a:t>
            </a:r>
          </a:p>
        </p:txBody>
      </p:sp>
      <p:sp>
        <p:nvSpPr>
          <p:cNvPr id="133" name="Rectangle 133"/>
          <p:cNvSpPr/>
          <p:nvPr/>
        </p:nvSpPr>
        <p:spPr>
          <a:xfrm>
            <a:off x="2498877" y="5791715"/>
            <a:ext cx="1743234" cy="167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89" b="1" dirty="0">
                <a:latin typeface="Arial"/>
              </a:rPr>
              <a:t>L</a:t>
            </a:r>
            <a:r>
              <a:rPr lang="en-US" sz="1089" b="1" spc="-15" dirty="0">
                <a:latin typeface="Arial"/>
              </a:rPr>
              <a:t>Ä</a:t>
            </a:r>
            <a:r>
              <a:rPr lang="en-US" sz="1089" b="1" dirty="0">
                <a:latin typeface="Arial"/>
              </a:rPr>
              <a:t>HD</a:t>
            </a:r>
            <a:r>
              <a:rPr lang="en-US" sz="1089" b="1" spc="-15" dirty="0">
                <a:latin typeface="Arial"/>
              </a:rPr>
              <a:t>E</a:t>
            </a:r>
            <a:r>
              <a:rPr lang="en-US" sz="1089" b="1" dirty="0">
                <a:latin typeface="Arial"/>
              </a:rPr>
              <a:t>: S</a:t>
            </a:r>
            <a:r>
              <a:rPr lang="en-US" sz="1089" b="1" spc="-26" dirty="0">
                <a:latin typeface="Arial"/>
              </a:rPr>
              <a:t>u</a:t>
            </a:r>
            <a:r>
              <a:rPr lang="en-US" sz="1089" b="1" dirty="0">
                <a:latin typeface="Arial"/>
              </a:rPr>
              <a:t>oni</a:t>
            </a:r>
            <a:r>
              <a:rPr lang="en-US" sz="1089" b="1" spc="-18" dirty="0">
                <a:latin typeface="Arial"/>
              </a:rPr>
              <a:t>n</a:t>
            </a:r>
            <a:r>
              <a:rPr lang="en-US" sz="1089" b="1" dirty="0">
                <a:latin typeface="Arial"/>
              </a:rPr>
              <a:t>en, Pi</a:t>
            </a:r>
            <a:r>
              <a:rPr lang="en-US" sz="1089" b="1" spc="-20" dirty="0">
                <a:latin typeface="Arial"/>
              </a:rPr>
              <a:t>r</a:t>
            </a:r>
            <a:r>
              <a:rPr lang="en-US" sz="1089" b="1" dirty="0">
                <a:latin typeface="Arial"/>
              </a:rPr>
              <a:t>ttilä-</a:t>
            </a:r>
          </a:p>
        </p:txBody>
      </p:sp>
      <p:sp>
        <p:nvSpPr>
          <p:cNvPr id="134" name="Rectangle 134"/>
          <p:cNvSpPr/>
          <p:nvPr/>
        </p:nvSpPr>
        <p:spPr>
          <a:xfrm>
            <a:off x="2332971" y="5957621"/>
            <a:ext cx="2080249" cy="3343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89" b="1" dirty="0">
                <a:latin typeface="Arial"/>
              </a:rPr>
              <a:t>Back</a:t>
            </a:r>
            <a:r>
              <a:rPr lang="en-US" sz="1089" b="1" spc="-15" dirty="0">
                <a:latin typeface="Arial"/>
              </a:rPr>
              <a:t>m</a:t>
            </a:r>
            <a:r>
              <a:rPr lang="en-US" sz="1089" b="1" dirty="0">
                <a:latin typeface="Arial"/>
              </a:rPr>
              <a:t>a</a:t>
            </a:r>
            <a:r>
              <a:rPr lang="en-US" sz="1089" b="1" spc="-12" dirty="0">
                <a:latin typeface="Arial"/>
              </a:rPr>
              <a:t>n</a:t>
            </a:r>
            <a:r>
              <a:rPr lang="en-US" sz="1089" b="1" dirty="0">
                <a:latin typeface="Arial"/>
              </a:rPr>
              <a:t>,</a:t>
            </a:r>
            <a:r>
              <a:rPr lang="en-US" sz="1089" b="1" spc="-12" dirty="0">
                <a:latin typeface="Arial"/>
              </a:rPr>
              <a:t> </a:t>
            </a:r>
            <a:r>
              <a:rPr lang="en-US" sz="1089" b="1" dirty="0">
                <a:latin typeface="Arial"/>
              </a:rPr>
              <a:t>La</a:t>
            </a:r>
            <a:r>
              <a:rPr lang="en-US" sz="1089" b="1" spc="-15" dirty="0">
                <a:latin typeface="Arial"/>
              </a:rPr>
              <a:t>h</a:t>
            </a:r>
            <a:r>
              <a:rPr lang="en-US" sz="1089" b="1" dirty="0">
                <a:latin typeface="Arial"/>
              </a:rPr>
              <a:t>ikai</a:t>
            </a:r>
            <a:r>
              <a:rPr lang="en-US" sz="1089" b="1" spc="-15" dirty="0">
                <a:latin typeface="Arial"/>
              </a:rPr>
              <a:t>n</a:t>
            </a:r>
            <a:r>
              <a:rPr lang="en-US" sz="1089" b="1" dirty="0">
                <a:latin typeface="Arial"/>
              </a:rPr>
              <a:t>en &amp;</a:t>
            </a:r>
            <a:r>
              <a:rPr lang="en-US" sz="1089" b="1" spc="-48" dirty="0">
                <a:latin typeface="Arial"/>
              </a:rPr>
              <a:t> </a:t>
            </a:r>
            <a:r>
              <a:rPr lang="en-US" sz="1089" b="1" spc="-24" dirty="0">
                <a:latin typeface="Arial"/>
              </a:rPr>
              <a:t>A</a:t>
            </a:r>
            <a:r>
              <a:rPr lang="en-US" sz="1089" b="1" dirty="0">
                <a:latin typeface="Arial"/>
              </a:rPr>
              <a:t>hokas</a:t>
            </a:r>
          </a:p>
          <a:p>
            <a:pPr marL="11060">
              <a:lnSpc>
                <a:spcPts val="1305"/>
              </a:lnSpc>
            </a:pPr>
            <a:r>
              <a:rPr lang="en-US" sz="1089" b="1" dirty="0">
                <a:latin typeface="Arial"/>
              </a:rPr>
              <a:t>(2013)</a:t>
            </a:r>
            <a:r>
              <a:rPr lang="en-US" sz="1089" b="1" spc="-73" dirty="0">
                <a:latin typeface="Arial"/>
              </a:rPr>
              <a:t> </a:t>
            </a:r>
            <a:r>
              <a:rPr lang="en-US" sz="1089" b="1" spc="-23" dirty="0">
                <a:latin typeface="Arial"/>
              </a:rPr>
              <a:t>A</a:t>
            </a:r>
            <a:r>
              <a:rPr lang="en-US" sz="1089" b="1" dirty="0">
                <a:latin typeface="Arial"/>
              </a:rPr>
              <a:t>rjen sosiaalipsykologia</a:t>
            </a:r>
          </a:p>
        </p:txBody>
      </p:sp>
      <p:sp>
        <p:nvSpPr>
          <p:cNvPr id="135" name="Rectangle 135"/>
          <p:cNvSpPr/>
          <p:nvPr/>
        </p:nvSpPr>
        <p:spPr>
          <a:xfrm>
            <a:off x="6984695" y="391794"/>
            <a:ext cx="132796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33" b="1" dirty="0">
                <a:solidFill>
                  <a:srgbClr val="8585E0"/>
                </a:solidFill>
                <a:latin typeface="Times New Roman"/>
              </a:rPr>
              <a:t>”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Ku</a:t>
            </a:r>
            <a:r>
              <a:rPr lang="en-US" sz="2000" b="1" spc="-59" dirty="0">
                <a:solidFill>
                  <a:srgbClr val="8585E0"/>
                </a:solidFill>
                <a:latin typeface="Times New Roman"/>
              </a:rPr>
              <a:t>k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a </a:t>
            </a:r>
            <a:r>
              <a:rPr lang="en-US" sz="2000" b="1" spc="-33" dirty="0">
                <a:solidFill>
                  <a:srgbClr val="8585E0"/>
                </a:solidFill>
                <a:latin typeface="Times New Roman"/>
              </a:rPr>
              <a:t>o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l</a:t>
            </a:r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e</a:t>
            </a:r>
            <a:r>
              <a:rPr lang="en-US" sz="2000" b="1" spc="-15" dirty="0">
                <a:solidFill>
                  <a:srgbClr val="8585E0"/>
                </a:solidFill>
                <a:latin typeface="Times New Roman"/>
              </a:rPr>
              <a:t>n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?”</a:t>
            </a:r>
          </a:p>
        </p:txBody>
      </p:sp>
      <p:sp>
        <p:nvSpPr>
          <p:cNvPr id="136" name="Rectangle 136"/>
          <p:cNvSpPr/>
          <p:nvPr/>
        </p:nvSpPr>
        <p:spPr>
          <a:xfrm>
            <a:off x="5628970" y="5606416"/>
            <a:ext cx="1879874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”M</a:t>
            </a:r>
            <a:r>
              <a:rPr lang="en-US" sz="2000" b="1" spc="-15" dirty="0">
                <a:solidFill>
                  <a:srgbClr val="8585E0"/>
                </a:solidFill>
                <a:latin typeface="Times New Roman"/>
              </a:rPr>
              <a:t>ih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i</a:t>
            </a:r>
            <a:r>
              <a:rPr lang="en-US" sz="2000" b="1" spc="-15" dirty="0">
                <a:solidFill>
                  <a:srgbClr val="8585E0"/>
                </a:solidFill>
                <a:latin typeface="Times New Roman"/>
              </a:rPr>
              <a:t>n</a:t>
            </a:r>
            <a:r>
              <a:rPr lang="en-US" sz="2000" b="1" spc="-16" dirty="0">
                <a:solidFill>
                  <a:srgbClr val="8585E0"/>
                </a:solidFill>
                <a:latin typeface="Times New Roman"/>
              </a:rPr>
              <a:t> </a:t>
            </a:r>
            <a:r>
              <a:rPr lang="en-US" sz="2000" b="1" spc="-15" dirty="0">
                <a:solidFill>
                  <a:srgbClr val="8585E0"/>
                </a:solidFill>
                <a:latin typeface="Times New Roman"/>
              </a:rPr>
              <a:t>kuulun?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”</a:t>
            </a:r>
          </a:p>
        </p:txBody>
      </p:sp>
      <p:sp>
        <p:nvSpPr>
          <p:cNvPr id="137" name="Rectangle 137"/>
          <p:cNvSpPr/>
          <p:nvPr/>
        </p:nvSpPr>
        <p:spPr>
          <a:xfrm>
            <a:off x="4807739" y="5855274"/>
            <a:ext cx="3070905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Se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 </a:t>
            </a:r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on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 </a:t>
            </a:r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niin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 </a:t>
            </a:r>
            <a:r>
              <a:rPr lang="en-US" sz="2000" b="1" spc="-38" dirty="0">
                <a:solidFill>
                  <a:srgbClr val="8585E0"/>
                </a:solidFill>
                <a:latin typeface="Times New Roman"/>
              </a:rPr>
              <a:t>h</a:t>
            </a:r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auskaa,</a:t>
            </a:r>
            <a:r>
              <a:rPr lang="en-US" sz="2000" b="1" spc="120" dirty="0">
                <a:solidFill>
                  <a:srgbClr val="8585E0"/>
                </a:solidFill>
                <a:latin typeface="Times New Roman"/>
              </a:rPr>
              <a:t> </a:t>
            </a:r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k</a:t>
            </a:r>
            <a:r>
              <a:rPr lang="en-US" sz="2000" b="1" spc="-38" dirty="0">
                <a:solidFill>
                  <a:srgbClr val="8585E0"/>
                </a:solidFill>
                <a:latin typeface="Times New Roman"/>
              </a:rPr>
              <a:t>u</a:t>
            </a:r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n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 </a:t>
            </a:r>
            <a:r>
              <a:rPr lang="en-US" sz="2000" b="1" spc="-13" dirty="0" err="1">
                <a:solidFill>
                  <a:srgbClr val="8585E0"/>
                </a:solidFill>
                <a:latin typeface="Times New Roman"/>
              </a:rPr>
              <a:t>saa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 </a:t>
            </a:r>
            <a:br>
              <a:rPr lang="en-US" sz="2000" b="1" dirty="0">
                <a:solidFill>
                  <a:srgbClr val="8585E0"/>
                </a:solidFill>
                <a:latin typeface="Times New Roman"/>
              </a:rPr>
            </a:br>
            <a:r>
              <a:rPr lang="en-US" sz="2000" b="1" spc="-13" dirty="0">
                <a:solidFill>
                  <a:srgbClr val="8585E0"/>
                </a:solidFill>
                <a:latin typeface="Times New Roman"/>
              </a:rPr>
              <a:t>kaveri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n </a:t>
            </a:r>
            <a:r>
              <a:rPr lang="en-US" sz="2000" b="1" spc="-36" dirty="0">
                <a:solidFill>
                  <a:srgbClr val="8585E0"/>
                </a:solidFill>
                <a:latin typeface="Times New Roman"/>
              </a:rPr>
              <a:t>k</a:t>
            </a:r>
            <a:r>
              <a:rPr lang="en-US" sz="2000" b="1" spc="-11" dirty="0">
                <a:solidFill>
                  <a:srgbClr val="8585E0"/>
                </a:solidFill>
                <a:latin typeface="Times New Roman"/>
              </a:rPr>
              <a:t>a</a:t>
            </a:r>
            <a:r>
              <a:rPr lang="en-US" sz="2000" b="1" spc="-10" dirty="0">
                <a:solidFill>
                  <a:srgbClr val="8585E0"/>
                </a:solidFill>
                <a:latin typeface="Times New Roman"/>
              </a:rPr>
              <a:t>nssa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 </a:t>
            </a:r>
            <a:r>
              <a:rPr lang="en-US" sz="2000" b="1" spc="-11" dirty="0">
                <a:solidFill>
                  <a:srgbClr val="8585E0"/>
                </a:solidFill>
                <a:latin typeface="Times New Roman"/>
              </a:rPr>
              <a:t>l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e</a:t>
            </a:r>
            <a:r>
              <a:rPr lang="en-US" sz="2000" b="1" spc="-10" dirty="0">
                <a:solidFill>
                  <a:srgbClr val="8585E0"/>
                </a:solidFill>
                <a:latin typeface="Times New Roman"/>
              </a:rPr>
              <a:t>ik</a:t>
            </a:r>
            <a:r>
              <a:rPr lang="en-US" sz="2000" b="1" spc="-48" dirty="0">
                <a:solidFill>
                  <a:srgbClr val="8585E0"/>
                </a:solidFill>
                <a:latin typeface="Times New Roman"/>
              </a:rPr>
              <a:t>k</a:t>
            </a:r>
            <a:r>
              <a:rPr lang="en-US" sz="2000" b="1" spc="-10" dirty="0">
                <a:solidFill>
                  <a:srgbClr val="8585E0"/>
                </a:solidFill>
                <a:latin typeface="Times New Roman"/>
              </a:rPr>
              <a:t>i</a:t>
            </a:r>
            <a:r>
              <a:rPr lang="en-US" sz="2000" b="1" spc="-11" dirty="0">
                <a:solidFill>
                  <a:srgbClr val="8585E0"/>
                </a:solidFill>
                <a:latin typeface="Times New Roman"/>
              </a:rPr>
              <a:t>ä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…</a:t>
            </a:r>
          </a:p>
        </p:txBody>
      </p:sp>
      <p:sp>
        <p:nvSpPr>
          <p:cNvPr id="138" name="Rectangle 138"/>
          <p:cNvSpPr/>
          <p:nvPr/>
        </p:nvSpPr>
        <p:spPr>
          <a:xfrm>
            <a:off x="8009691" y="4077331"/>
            <a:ext cx="2110706" cy="5642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”Millais</a:t>
            </a:r>
            <a:r>
              <a:rPr lang="en-US" sz="2000" b="1" spc="-27" dirty="0">
                <a:solidFill>
                  <a:srgbClr val="8585E0"/>
                </a:solidFill>
                <a:latin typeface="Times New Roman"/>
              </a:rPr>
              <a:t>e</a:t>
            </a:r>
            <a:r>
              <a:rPr lang="en-US" sz="2000" b="1" spc="-37" dirty="0">
                <a:solidFill>
                  <a:srgbClr val="8585E0"/>
                </a:solidFill>
                <a:latin typeface="Times New Roman"/>
              </a:rPr>
              <a:t>k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si </a:t>
            </a:r>
            <a:r>
              <a:rPr lang="en-US" sz="2000" b="1" spc="-23" dirty="0">
                <a:solidFill>
                  <a:srgbClr val="8585E0"/>
                </a:solidFill>
                <a:latin typeface="Times New Roman"/>
              </a:rPr>
              <a:t>h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al</a:t>
            </a:r>
            <a:r>
              <a:rPr lang="en-US" sz="2000" b="1" spc="-29" dirty="0">
                <a:solidFill>
                  <a:srgbClr val="8585E0"/>
                </a:solidFill>
                <a:latin typeface="Times New Roman"/>
              </a:rPr>
              <a:t>u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an</a:t>
            </a:r>
          </a:p>
          <a:p>
            <a:pPr>
              <a:lnSpc>
                <a:spcPts val="1960"/>
              </a:lnSpc>
            </a:pP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t</a:t>
            </a:r>
            <a:r>
              <a:rPr lang="en-US" sz="2000" b="1" spc="-20" dirty="0">
                <a:solidFill>
                  <a:srgbClr val="8585E0"/>
                </a:solidFill>
                <a:latin typeface="Times New Roman"/>
              </a:rPr>
              <a:t>u</a:t>
            </a:r>
            <a:r>
              <a:rPr lang="en-US" sz="2000" b="1" dirty="0">
                <a:solidFill>
                  <a:srgbClr val="8585E0"/>
                </a:solidFill>
                <a:latin typeface="Times New Roman"/>
              </a:rPr>
              <a:t>lla?”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reeform 15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158" name="Freeform 158"/>
          <p:cNvSpPr/>
          <p:nvPr/>
        </p:nvSpPr>
        <p:spPr>
          <a:xfrm>
            <a:off x="0" y="6333744"/>
            <a:ext cx="12192000" cy="67056"/>
          </a:xfrm>
          <a:custGeom>
            <a:avLst/>
            <a:gdLst/>
            <a:ahLst/>
            <a:cxnLst/>
            <a:rect l="0" t="0" r="0" b="0"/>
            <a:pathLst>
              <a:path w="12192000" h="67056">
                <a:moveTo>
                  <a:pt x="0" y="67056"/>
                </a:moveTo>
                <a:lnTo>
                  <a:pt x="12192000" y="67056"/>
                </a:lnTo>
                <a:lnTo>
                  <a:pt x="12192000" y="0"/>
                </a:lnTo>
                <a:lnTo>
                  <a:pt x="0" y="0"/>
                </a:lnTo>
                <a:lnTo>
                  <a:pt x="0" y="67056"/>
                </a:lnTo>
                <a:close/>
              </a:path>
            </a:pathLst>
          </a:custGeom>
          <a:solidFill>
            <a:srgbClr val="99CB38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" name="Freeform 159"/>
          <p:cNvSpPr/>
          <p:nvPr/>
        </p:nvSpPr>
        <p:spPr>
          <a:xfrm>
            <a:off x="1193291" y="1737360"/>
            <a:ext cx="9966961" cy="0"/>
          </a:xfrm>
          <a:custGeom>
            <a:avLst/>
            <a:gdLst/>
            <a:ahLst/>
            <a:cxnLst/>
            <a:rect l="0" t="0" r="0" b="0"/>
            <a:pathLst>
              <a:path w="9966961">
                <a:moveTo>
                  <a:pt x="0" y="0"/>
                </a:moveTo>
                <a:lnTo>
                  <a:pt x="9966961" y="0"/>
                </a:lnTo>
              </a:path>
            </a:pathLst>
          </a:custGeom>
          <a:noFill/>
          <a:ln w="6095" cap="flat" cmpd="sng">
            <a:solidFill>
              <a:srgbClr val="808080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" name="Rectangle 160"/>
          <p:cNvSpPr/>
          <p:nvPr/>
        </p:nvSpPr>
        <p:spPr>
          <a:xfrm>
            <a:off x="1189024" y="957327"/>
            <a:ext cx="3399007" cy="7386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4800" b="1" i="0" spc="-140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l</a:t>
            </a:r>
            <a:r>
              <a:rPr lang="en-US" sz="4800" b="1" i="0" spc="-125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t</a:t>
            </a:r>
            <a:r>
              <a:rPr lang="en-US" sz="4800" b="1" i="0" spc="-48" baseline="0" dirty="0">
                <a:solidFill>
                  <a:srgbClr val="0070C0"/>
                </a:solidFill>
                <a:latin typeface="Calibri-Light"/>
              </a:rPr>
              <a:t>uu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r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i</a:t>
            </a:r>
            <a:r>
              <a:rPr lang="en-US" sz="4800" b="1" i="0" spc="-111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49" baseline="0" dirty="0">
                <a:solidFill>
                  <a:srgbClr val="0070C0"/>
                </a:solidFill>
                <a:latin typeface="Calibri-Light"/>
              </a:rPr>
              <a:t>u</a:t>
            </a:r>
            <a:r>
              <a:rPr lang="en-US" sz="4800" b="1" i="0" spc="-53" baseline="0" dirty="0">
                <a:solidFill>
                  <a:srgbClr val="0070C0"/>
                </a:solidFill>
                <a:latin typeface="Calibri-Light"/>
              </a:rPr>
              <a:t>k</a:t>
            </a:r>
            <a:r>
              <a:rPr lang="en-US" sz="4800" b="1" i="0" spc="-149" baseline="0" dirty="0">
                <a:solidFill>
                  <a:srgbClr val="0070C0"/>
                </a:solidFill>
                <a:latin typeface="Calibri-Light"/>
              </a:rPr>
              <a:t>ka</a:t>
            </a:r>
          </a:p>
        </p:txBody>
      </p:sp>
      <p:sp>
        <p:nvSpPr>
          <p:cNvPr id="161" name="Rectangle 161"/>
          <p:cNvSpPr/>
          <p:nvPr/>
        </p:nvSpPr>
        <p:spPr>
          <a:xfrm>
            <a:off x="1097280" y="1814186"/>
            <a:ext cx="6086603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448" baseline="0" dirty="0">
                <a:solidFill>
                  <a:srgbClr val="99CB38"/>
                </a:solidFill>
                <a:latin typeface="Wingdings-Regular"/>
              </a:rPr>
              <a:t>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Milla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sia ide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ti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2800" b="0" i="0" spc="-17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ejä ryhmä</a:t>
            </a:r>
            <a:r>
              <a:rPr lang="en-US" sz="2800" b="0" i="0" spc="-3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 l</a:t>
            </a:r>
            <a:r>
              <a:rPr lang="en-US" sz="2800" b="0" i="0" spc="-15" baseline="0" dirty="0">
                <a:solidFill>
                  <a:srgbClr val="3E3E3E"/>
                </a:solidFill>
                <a:latin typeface="Calibri"/>
              </a:rPr>
              <a:t>ö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ytyy?</a:t>
            </a:r>
          </a:p>
        </p:txBody>
      </p:sp>
      <p:sp>
        <p:nvSpPr>
          <p:cNvPr id="163" name="Rectangle 163"/>
          <p:cNvSpPr/>
          <p:nvPr/>
        </p:nvSpPr>
        <p:spPr>
          <a:xfrm>
            <a:off x="1097280" y="2266813"/>
            <a:ext cx="8929752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2004" b="0" i="0" spc="448" baseline="0" dirty="0">
                <a:solidFill>
                  <a:srgbClr val="99CB38"/>
                </a:solidFill>
                <a:latin typeface="Wingdings-Regular"/>
              </a:rPr>
              <a:t>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Milla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sia ar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oja erila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siin ryhm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in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l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tyy? Millaisia normeja ? </a:t>
            </a:r>
          </a:p>
        </p:txBody>
      </p:sp>
      <p:sp>
        <p:nvSpPr>
          <p:cNvPr id="165" name="Rectangle 165"/>
          <p:cNvSpPr/>
          <p:nvPr/>
        </p:nvSpPr>
        <p:spPr>
          <a:xfrm>
            <a:off x="1097280" y="3174511"/>
            <a:ext cx="9861759" cy="435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1800" b="0" i="0" spc="400" baseline="0" dirty="0">
                <a:solidFill>
                  <a:srgbClr val="99CB38"/>
                </a:solidFill>
                <a:latin typeface="Wingdings-Regular"/>
              </a:rPr>
              <a:t></a:t>
            </a:r>
            <a:r>
              <a:rPr lang="en-US" sz="2800" b="1" i="0" spc="0" baseline="0" dirty="0">
                <a:solidFill>
                  <a:srgbClr val="3E3E3E"/>
                </a:solidFill>
                <a:latin typeface="Calibri"/>
              </a:rPr>
              <a:t>Sosiaalinen normi: 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yh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eisön 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h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y</a:t>
            </a:r>
            <a:r>
              <a:rPr lang="en-US" sz="2800" b="0" i="0" spc="-2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</a:t>
            </a:r>
            <a:r>
              <a:rPr lang="en-US" sz="2800" b="0" i="0" spc="-1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-33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ymä</a:t>
            </a:r>
            <a:r>
              <a:rPr lang="en-US" sz="2800" b="0" i="0" spc="-18" baseline="0" dirty="0">
                <a:solidFill>
                  <a:srgbClr val="3E3E3E"/>
                </a:solidFill>
                <a:latin typeface="Calibri"/>
              </a:rPr>
              <a:t> </a:t>
            </a:r>
            <a:r>
              <a:rPr lang="en-US" sz="2800" b="0" i="0" spc="-2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akiintunut </a:t>
            </a:r>
            <a:r>
              <a:rPr lang="en-US" sz="2800" b="0" i="0" spc="-1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oimi</a:t>
            </a:r>
            <a:r>
              <a:rPr lang="en-US" sz="2800" b="0" i="0" spc="-13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amalli</a:t>
            </a:r>
          </a:p>
        </p:txBody>
      </p:sp>
      <p:sp>
        <p:nvSpPr>
          <p:cNvPr id="166" name="Rectangle 166"/>
          <p:cNvSpPr/>
          <p:nvPr/>
        </p:nvSpPr>
        <p:spPr>
          <a:xfrm>
            <a:off x="1097280" y="3644781"/>
            <a:ext cx="1459715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1800" b="0" i="0" spc="400" baseline="0" dirty="0">
                <a:solidFill>
                  <a:srgbClr val="99CB38"/>
                </a:solidFill>
                <a:latin typeface="Wingdings-Regular"/>
              </a:rPr>
              <a:t></a:t>
            </a:r>
            <a:r>
              <a:rPr lang="en-US" sz="2800" b="1" i="0" spc="0" baseline="0" dirty="0">
                <a:solidFill>
                  <a:srgbClr val="3E3E3E"/>
                </a:solidFill>
                <a:latin typeface="Calibri"/>
              </a:rPr>
              <a:t>Normi sosiologiassa: 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ryhmän vuo</a:t>
            </a:r>
            <a:r>
              <a:rPr lang="en-US" sz="2800" b="0" i="0" spc="-24" baseline="0" dirty="0">
                <a:solidFill>
                  <a:srgbClr val="3E3E3E"/>
                </a:solidFill>
                <a:latin typeface="Calibri"/>
              </a:rPr>
              <a:t>r</a:t>
            </a:r>
            <a:r>
              <a:rPr lang="en-US" sz="2800" b="0" i="0" spc="-13" baseline="0" dirty="0">
                <a:solidFill>
                  <a:srgbClr val="3E3E3E"/>
                </a:solidFill>
                <a:latin typeface="Calibri"/>
              </a:rPr>
              <a:t>o</a:t>
            </a:r>
            <a:r>
              <a:rPr lang="en-US" sz="2800" b="0" i="0" spc="-22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ai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utu</a:t>
            </a:r>
            <a:r>
              <a:rPr lang="en-US" sz="2800" b="0" i="0" spc="-1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sen muo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oja, joilla y</a:t>
            </a:r>
            <a:r>
              <a:rPr lang="en-US" sz="2800" b="0" i="0" spc="-15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silö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 </a:t>
            </a:r>
            <a:br>
              <a:rPr lang="en-US" sz="2800" b="0" i="0" spc="-11" baseline="0" dirty="0">
                <a:solidFill>
                  <a:srgbClr val="3E3E3E"/>
                </a:solidFill>
                <a:latin typeface="Calibri"/>
              </a:rPr>
            </a:b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   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saadaan </a:t>
            </a:r>
            <a:r>
              <a:rPr lang="en-US" sz="2800" b="0" i="0" spc="-1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oimimaan ryhmän hyväksymällä tavalla ja </a:t>
            </a:r>
          </a:p>
        </p:txBody>
      </p:sp>
      <p:sp>
        <p:nvSpPr>
          <p:cNvPr id="167" name="Rectangle 167"/>
          <p:cNvSpPr/>
          <p:nvPr/>
        </p:nvSpPr>
        <p:spPr>
          <a:xfrm>
            <a:off x="914401" y="4489395"/>
            <a:ext cx="11038382" cy="8911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84302"/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oma</a:t>
            </a:r>
            <a:r>
              <a:rPr lang="en-US" sz="2800" b="0" i="0" spc="-13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sumaan esim. sopivia</a:t>
            </a:r>
            <a:r>
              <a:rPr lang="en-US" sz="2800" b="0" i="0" spc="-37" baseline="0" dirty="0">
                <a:solidFill>
                  <a:srgbClr val="3E3E3E"/>
                </a:solidFill>
                <a:latin typeface="Calibri"/>
              </a:rPr>
              <a:t>/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sopima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-15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omia arvoja, asen</a:t>
            </a:r>
            <a:r>
              <a:rPr lang="en-US" sz="2800" b="0" i="0" spc="-28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ei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 ja us</a:t>
            </a:r>
            <a:r>
              <a:rPr lang="en-US" sz="2800" b="0" i="0" spc="-64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omu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sia</a:t>
            </a:r>
            <a:r>
              <a:rPr lang="en-US" sz="1800" b="0" i="0" spc="0" baseline="0" dirty="0">
                <a:solidFill>
                  <a:srgbClr val="3E3E3E"/>
                </a:solidFill>
                <a:latin typeface="Calibri"/>
              </a:rPr>
              <a:t>.</a:t>
            </a:r>
          </a:p>
          <a:p>
            <a:pPr marL="0">
              <a:lnSpc>
                <a:spcPts val="3761"/>
              </a:lnSpc>
            </a:pPr>
            <a:r>
              <a:rPr lang="en-US" sz="2004" b="0" i="0" spc="448" baseline="0" dirty="0">
                <a:solidFill>
                  <a:srgbClr val="99CB38"/>
                </a:solidFill>
                <a:latin typeface="Wingdings-Regular"/>
              </a:rPr>
              <a:t> 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Mi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en er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la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</a:t>
            </a:r>
            <a:r>
              <a:rPr lang="en-US" sz="2800" b="0" i="0" spc="-19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 ide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ti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2800" b="0" i="0" spc="-17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tit </a:t>
            </a:r>
            <a:r>
              <a:rPr lang="en-US" sz="2800" b="0" i="0" spc="-41" baseline="0" dirty="0">
                <a:solidFill>
                  <a:srgbClr val="3E3E3E"/>
                </a:solidFill>
                <a:latin typeface="Calibri"/>
              </a:rPr>
              <a:t>r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aja</a:t>
            </a:r>
            <a:r>
              <a:rPr lang="en-US" sz="2800" b="0" i="0" spc="-35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-29" baseline="0" dirty="0">
                <a:solidFill>
                  <a:srgbClr val="3E3E3E"/>
                </a:solidFill>
                <a:latin typeface="Calibri"/>
              </a:rPr>
              <a:t>/</a:t>
            </a:r>
            <a:r>
              <a:rPr lang="en-US" sz="2800" b="0" i="0" spc="-37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ar</a:t>
            </a:r>
            <a:r>
              <a:rPr lang="en-US" sz="2800" b="0" i="0" spc="-27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-37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2800" b="0" i="0" spc="-31" baseline="0" dirty="0">
                <a:solidFill>
                  <a:srgbClr val="3E3E3E"/>
                </a:solidFill>
                <a:latin typeface="Calibri"/>
              </a:rPr>
              <a:t>v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t y</a:t>
            </a:r>
            <a:r>
              <a:rPr lang="en-US" sz="2800" b="0" i="0" spc="-2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silön </a:t>
            </a:r>
            <a:r>
              <a:rPr lang="en-US" sz="2800" b="0" i="0" spc="-23" baseline="0" dirty="0">
                <a:solidFill>
                  <a:srgbClr val="3E3E3E"/>
                </a:solidFill>
                <a:latin typeface="Calibri"/>
              </a:rPr>
              <a:t>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oi</a:t>
            </a:r>
            <a:r>
              <a:rPr lang="en-US" sz="2800" b="0" i="0" spc="-11" baseline="0" dirty="0">
                <a:solidFill>
                  <a:srgbClr val="3E3E3E"/>
                </a:solidFill>
                <a:latin typeface="Calibri"/>
              </a:rPr>
              <a:t>m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i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nt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a</a:t>
            </a:r>
            <a:r>
              <a:rPr lang="en-US" sz="2800" b="0" i="0" spc="-61" baseline="0" dirty="0">
                <a:solidFill>
                  <a:srgbClr val="3E3E3E"/>
                </a:solidFill>
                <a:latin typeface="Calibri"/>
              </a:rPr>
              <a:t>k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e</a:t>
            </a:r>
            <a:r>
              <a:rPr lang="en-US" sz="2800" b="0" i="0" spc="-23" baseline="0" dirty="0">
                <a:solidFill>
                  <a:srgbClr val="3E3E3E"/>
                </a:solidFill>
                <a:latin typeface="Calibri"/>
              </a:rPr>
              <a:t>n</a:t>
            </a:r>
            <a:r>
              <a:rPr lang="en-US" sz="2800" b="0" i="0" spc="-25" baseline="0" dirty="0">
                <a:solidFill>
                  <a:srgbClr val="3E3E3E"/>
                </a:solidFill>
                <a:latin typeface="Calibri"/>
              </a:rPr>
              <a:t>tt</a:t>
            </a:r>
            <a:r>
              <a:rPr lang="en-US" sz="2800" b="0" i="0" spc="0" baseline="0" dirty="0">
                <a:solidFill>
                  <a:srgbClr val="3E3E3E"/>
                </a:solidFill>
                <a:latin typeface="Calibri"/>
              </a:rPr>
              <a:t>ää?</a:t>
            </a:r>
          </a:p>
        </p:txBody>
      </p:sp>
      <p:pic>
        <p:nvPicPr>
          <p:cNvPr id="18" name="Picture 17" descr="Close-up of yellow flower in the garden">
            <a:extLst>
              <a:ext uri="{FF2B5EF4-FFF2-40B4-BE49-F238E27FC236}">
                <a16:creationId xmlns:a16="http://schemas.microsoft.com/office/drawing/2014/main" id="{93D1CC97-7A58-4DA4-ACC7-ACED284CD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50" y="1"/>
            <a:ext cx="3939250" cy="17373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80</TotalTime>
  <Words>579</Words>
  <Application>Microsoft Office PowerPoint</Application>
  <PresentationFormat>Widescreen</PresentationFormat>
  <Paragraphs>95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Times New Roman</vt:lpstr>
      <vt:lpstr>ArialMT</vt:lpstr>
      <vt:lpstr>Wingdings-Regular</vt:lpstr>
      <vt:lpstr>Calibri-Light</vt:lpstr>
      <vt:lpstr>Calibri</vt:lpstr>
      <vt:lpstr>Titillium Web</vt:lpstr>
      <vt:lpstr>Palatino Linotype</vt:lpstr>
      <vt:lpstr>Arial</vt:lpstr>
      <vt:lpstr>Open Sans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Kiitos osallistumisesta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Kepler-Uotinen, Kaili</dc:creator>
  <cp:lastModifiedBy>Kepler-Uotinen, Kaili</cp:lastModifiedBy>
  <cp:revision>23</cp:revision>
  <dcterms:modified xsi:type="dcterms:W3CDTF">2022-10-12T21:10:42Z</dcterms:modified>
</cp:coreProperties>
</file>