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85" r:id="rId2"/>
    <p:sldId id="299" r:id="rId3"/>
    <p:sldId id="302" r:id="rId4"/>
    <p:sldId id="303" r:id="rId5"/>
    <p:sldId id="296" r:id="rId6"/>
    <p:sldId id="297" r:id="rId7"/>
  </p:sldIdLst>
  <p:sldSz cx="9144000" cy="6858000" type="screen4x3"/>
  <p:notesSz cx="6797675" cy="987425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B"/>
    <a:srgbClr val="00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0" autoAdjust="0"/>
    <p:restoredTop sz="54038" autoAdjust="0"/>
  </p:normalViewPr>
  <p:slideViewPr>
    <p:cSldViewPr>
      <p:cViewPr varScale="1">
        <p:scale>
          <a:sx n="75" d="100"/>
          <a:sy n="75" d="100"/>
        </p:scale>
        <p:origin x="840" y="5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 smtClean="0"/>
              <a:t>Click to edit Master text styles</a:t>
            </a:r>
          </a:p>
          <a:p>
            <a:pPr lvl="1"/>
            <a:r>
              <a:rPr lang="fi-FI" altLang="fi-FI" noProof="0" smtClean="0"/>
              <a:t>Second level</a:t>
            </a:r>
          </a:p>
          <a:p>
            <a:pPr lvl="2"/>
            <a:r>
              <a:rPr lang="fi-FI" altLang="fi-FI" noProof="0" smtClean="0"/>
              <a:t>Third level</a:t>
            </a:r>
          </a:p>
          <a:p>
            <a:pPr lvl="3"/>
            <a:r>
              <a:rPr lang="fi-FI" altLang="fi-FI" noProof="0" smtClean="0"/>
              <a:t>Fourth level</a:t>
            </a:r>
          </a:p>
          <a:p>
            <a:pPr lvl="4"/>
            <a:r>
              <a:rPr lang="fi-FI" altLang="fi-FI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E5BDBB-ACB2-4133-ADBB-CCEE709DB8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164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836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8382000" cy="1524000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fi-FI" altLang="fi-FI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38900" y="1524000"/>
            <a:ext cx="18669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524000"/>
            <a:ext cx="5448300" cy="4572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88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91836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25. lokakuuta 2016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C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C7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Yhteislyseo</a:t>
            </a:r>
            <a:endParaRPr lang="fi-FI" altLang="fi-F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5301208"/>
            <a:ext cx="4352528" cy="566192"/>
          </a:xfrm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941168"/>
            <a:ext cx="915585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467600" cy="762000"/>
          </a:xfrm>
        </p:spPr>
        <p:txBody>
          <a:bodyPr/>
          <a:lstStyle/>
          <a:p>
            <a:r>
              <a:rPr lang="fi-FI" dirty="0"/>
              <a:t>Keskeiset sopimukset ja suunnitelmat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244600" y="2348880"/>
            <a:ext cx="6705600" cy="3505200"/>
          </a:xfrm>
        </p:spPr>
        <p:txBody>
          <a:bodyPr/>
          <a:lstStyle/>
          <a:p>
            <a:pPr lvl="0"/>
            <a:r>
              <a:rPr lang="fi-FI" sz="2400" dirty="0" smtClean="0"/>
              <a:t>Koulutuksen </a:t>
            </a:r>
            <a:r>
              <a:rPr lang="fi-FI" sz="2400" dirty="0"/>
              <a:t>järjestämislupa</a:t>
            </a:r>
          </a:p>
          <a:p>
            <a:pPr lvl="0"/>
            <a:r>
              <a:rPr lang="fi-FI" sz="2400" dirty="0"/>
              <a:t>Seutulukiosopimus</a:t>
            </a:r>
          </a:p>
          <a:p>
            <a:pPr lvl="0"/>
            <a:r>
              <a:rPr lang="fi-FI" sz="2400" dirty="0"/>
              <a:t>Forssan kaupungin hallintosääntö, Forssan kaupungin koulutuslautakunnan päätös siirtää päätöksentekoa lukion johtokunnalle 19.2.2009</a:t>
            </a:r>
          </a:p>
          <a:p>
            <a:pPr lvl="0"/>
            <a:r>
              <a:rPr lang="fi-FI" sz="2400" dirty="0"/>
              <a:t>Sopimukset </a:t>
            </a:r>
            <a:r>
              <a:rPr lang="fi-FI" sz="2400" dirty="0" err="1"/>
              <a:t>FAI:n</a:t>
            </a:r>
            <a:r>
              <a:rPr lang="fi-FI" sz="2400" dirty="0"/>
              <a:t> ja Hevosopiston lukio-opintojen </a:t>
            </a:r>
            <a:r>
              <a:rPr lang="fi-FI" sz="2400" dirty="0" smtClean="0"/>
              <a:t>järjestämisestä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93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624" y="1268760"/>
            <a:ext cx="7467600" cy="762000"/>
          </a:xfrm>
        </p:spPr>
        <p:txBody>
          <a:bodyPr/>
          <a:lstStyle/>
          <a:p>
            <a:r>
              <a:rPr lang="fi-FI" dirty="0"/>
              <a:t>Keskeiset sopimukset ja suunnitelmat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87624" y="1916832"/>
            <a:ext cx="6705600" cy="3505200"/>
          </a:xfrm>
        </p:spPr>
        <p:txBody>
          <a:bodyPr/>
          <a:lstStyle/>
          <a:p>
            <a:pPr lvl="0"/>
            <a:r>
              <a:rPr lang="fi-FI" sz="2400" dirty="0" smtClean="0"/>
              <a:t>Opetussuunnitelma </a:t>
            </a:r>
            <a:endParaRPr lang="fi-FI" sz="2400" dirty="0"/>
          </a:p>
          <a:p>
            <a:pPr lvl="0"/>
            <a:r>
              <a:rPr lang="fi-FI" sz="2400" dirty="0"/>
              <a:t>Vuosittaiset työsuunnitelmat (johtokunta hyväksyy)</a:t>
            </a:r>
          </a:p>
          <a:p>
            <a:pPr lvl="0"/>
            <a:r>
              <a:rPr lang="fi-FI" sz="2400" dirty="0"/>
              <a:t>Opettajan opas (rehtori päivittää, O-kansio)</a:t>
            </a:r>
          </a:p>
          <a:p>
            <a:pPr lvl="0"/>
            <a:r>
              <a:rPr lang="fi-FI" sz="2400" dirty="0"/>
              <a:t>Turvallisuussuunnitelma </a:t>
            </a:r>
          </a:p>
          <a:p>
            <a:pPr lvl="0"/>
            <a:r>
              <a:rPr lang="fi-FI" sz="2400" dirty="0"/>
              <a:t>Hyvinvointisuunnitelma (opiskeluhuollonsuunnitelma opetussuunnitelmassa, henkilöstön suunnitelma erillisenä asiakirjana, tehdään 2016-2017).</a:t>
            </a:r>
          </a:p>
          <a:p>
            <a:pPr lvl="0"/>
            <a:r>
              <a:rPr lang="fi-FI" sz="2400" dirty="0"/>
              <a:t>Tasa-arvosuunnitelma (ei ajan tasalla)</a:t>
            </a:r>
          </a:p>
          <a:p>
            <a:pPr marL="0" indent="0">
              <a:buNone/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1844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624" y="1268760"/>
            <a:ext cx="7467600" cy="762000"/>
          </a:xfrm>
        </p:spPr>
        <p:txBody>
          <a:bodyPr/>
          <a:lstStyle/>
          <a:p>
            <a:r>
              <a:rPr lang="fi-FI" dirty="0"/>
              <a:t>Keskeiset sopimukset ja suunnitelmat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87624" y="1916832"/>
            <a:ext cx="6705600" cy="3505200"/>
          </a:xfrm>
        </p:spPr>
        <p:txBody>
          <a:bodyPr/>
          <a:lstStyle/>
          <a:p>
            <a:pPr lvl="0"/>
            <a:r>
              <a:rPr lang="fi-FI" sz="2400" dirty="0" smtClean="0"/>
              <a:t>Kaupungintason </a:t>
            </a:r>
            <a:r>
              <a:rPr lang="fi-FI" sz="2400" dirty="0"/>
              <a:t>ohjelmat: LastenForssa (mm. palvelulupaukset jotka koulun kotisivulla), Järkivihreä Forssa (talousarviokirjassa), </a:t>
            </a:r>
            <a:r>
              <a:rPr lang="fi-FI" sz="2400" dirty="0" smtClean="0"/>
              <a:t>henkilöstöohjelma (?), </a:t>
            </a:r>
            <a:r>
              <a:rPr lang="fi-FI" sz="2400" dirty="0"/>
              <a:t>kestävän kehityksen edistämisen suunnitelma (ei ajan tasalla), </a:t>
            </a:r>
            <a:r>
              <a:rPr lang="fi-FI" sz="2400" dirty="0" smtClean="0"/>
              <a:t>talousarviokirja </a:t>
            </a:r>
            <a:r>
              <a:rPr lang="fi-FI" sz="2400" dirty="0"/>
              <a:t>tavoitteineen. </a:t>
            </a:r>
          </a:p>
          <a:p>
            <a:pPr lvl="0"/>
            <a:r>
              <a:rPr lang="fi-FI" sz="2400" dirty="0"/>
              <a:t>Lukion strategia </a:t>
            </a:r>
            <a:r>
              <a:rPr lang="fi-FI" sz="2400" dirty="0" smtClean="0"/>
              <a:t>(laatukirja)</a:t>
            </a:r>
            <a:endParaRPr lang="fi-FI" sz="2400" dirty="0"/>
          </a:p>
          <a:p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555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67600" cy="762000"/>
          </a:xfrm>
        </p:spPr>
        <p:txBody>
          <a:bodyPr/>
          <a:lstStyle/>
          <a:p>
            <a:pPr algn="ctr" eaLnBrk="1" hangingPunct="1"/>
            <a:r>
              <a:rPr lang="en-US" altLang="fi-FI" sz="4400" dirty="0" smtClean="0"/>
              <a:t>LAATUKIRJA</a:t>
            </a:r>
            <a:endParaRPr lang="en-US" altLang="fi-FI" sz="4400" dirty="0" smtClean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1219200" y="2590800"/>
            <a:ext cx="7241232" cy="3505200"/>
          </a:xfrm>
        </p:spPr>
        <p:txBody>
          <a:bodyPr/>
          <a:lstStyle/>
          <a:p>
            <a:r>
              <a:rPr lang="fi-FI" dirty="0" smtClean="0"/>
              <a:t>Päätavoitteet, arviointitavat ja tulokset, miten tavoitteeseen pääsyä voi parantaa?</a:t>
            </a:r>
          </a:p>
          <a:p>
            <a:r>
              <a:rPr lang="fi-FI" dirty="0"/>
              <a:t>3.1. Hyvän yleissivistyksen saavuttaminen</a:t>
            </a:r>
          </a:p>
          <a:p>
            <a:r>
              <a:rPr lang="fi-FI" dirty="0" smtClean="0"/>
              <a:t>3.2</a:t>
            </a:r>
            <a:r>
              <a:rPr lang="fi-FI" dirty="0"/>
              <a:t>. Jatko-opintokelpoisuuden saavuttaminen</a:t>
            </a:r>
          </a:p>
          <a:p>
            <a:r>
              <a:rPr lang="fi-FI" dirty="0" smtClean="0"/>
              <a:t>3.3</a:t>
            </a:r>
            <a:r>
              <a:rPr lang="fi-FI" dirty="0"/>
              <a:t>. Kasvaminen vastuulliseen aikuisuuteen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0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67600" cy="762000"/>
          </a:xfrm>
        </p:spPr>
        <p:txBody>
          <a:bodyPr/>
          <a:lstStyle/>
          <a:p>
            <a:pPr algn="ctr" eaLnBrk="1" hangingPunct="1"/>
            <a:r>
              <a:rPr lang="en-US" altLang="fi-FI" sz="4400" dirty="0" err="1" smtClean="0"/>
              <a:t>Laatukirja</a:t>
            </a:r>
            <a:endParaRPr lang="en-US" altLang="fi-FI" sz="4400" dirty="0" smtClean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1115616" y="1844824"/>
            <a:ext cx="7241232" cy="42672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4. </a:t>
            </a:r>
            <a:r>
              <a:rPr lang="fi-FI" dirty="0" smtClean="0"/>
              <a:t>Taloudellinen tehokkuus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5</a:t>
            </a:r>
            <a:r>
              <a:rPr lang="fi-FI" dirty="0" smtClean="0"/>
              <a:t>. Riskianalyysi</a:t>
            </a:r>
          </a:p>
          <a:p>
            <a:pPr marL="0" indent="0">
              <a:buNone/>
            </a:pPr>
            <a:r>
              <a:rPr lang="fi-FI" dirty="0"/>
              <a:t>5</a:t>
            </a:r>
            <a:r>
              <a:rPr lang="fi-FI" dirty="0" smtClean="0"/>
              <a:t>.1</a:t>
            </a:r>
            <a:r>
              <a:rPr lang="fi-FI" dirty="0"/>
              <a:t>. Opiskelijoiden määrän </a:t>
            </a:r>
            <a:r>
              <a:rPr lang="fi-FI" dirty="0" smtClean="0"/>
              <a:t>väheneminen</a:t>
            </a:r>
          </a:p>
          <a:p>
            <a:pPr marL="0" indent="0">
              <a:buNone/>
            </a:pPr>
            <a:r>
              <a:rPr lang="fi-FI" dirty="0"/>
              <a:t>5</a:t>
            </a:r>
            <a:r>
              <a:rPr lang="fi-FI" dirty="0" smtClean="0"/>
              <a:t>.2</a:t>
            </a:r>
            <a:r>
              <a:rPr lang="fi-FI" dirty="0"/>
              <a:t>. Organisaation uudistuksen tuomat </a:t>
            </a:r>
            <a:r>
              <a:rPr lang="fi-FI" dirty="0" smtClean="0"/>
              <a:t>riskit</a:t>
            </a:r>
          </a:p>
          <a:p>
            <a:pPr marL="0" indent="0">
              <a:buNone/>
            </a:pPr>
            <a:r>
              <a:rPr lang="fi-FI" dirty="0"/>
              <a:t>5</a:t>
            </a:r>
            <a:r>
              <a:rPr lang="fi-FI" dirty="0" smtClean="0"/>
              <a:t>.3 </a:t>
            </a:r>
            <a:r>
              <a:rPr lang="fi-FI" dirty="0"/>
              <a:t>Henkilöstön jaksaminen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9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New Century Schl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14404</TotalTime>
  <Words>155</Words>
  <Application>Microsoft Office PowerPoint</Application>
  <PresentationFormat>Näytössä katseltava diaesitys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New Century Schlbk</vt:lpstr>
      <vt:lpstr>Times</vt:lpstr>
      <vt:lpstr>Trebuchet MS</vt:lpstr>
      <vt:lpstr>Blank Presentation</vt:lpstr>
      <vt:lpstr>Yhteislyseo</vt:lpstr>
      <vt:lpstr>Keskeiset sopimukset ja suunnitelmat </vt:lpstr>
      <vt:lpstr>Keskeiset sopimukset ja suunnitelmat </vt:lpstr>
      <vt:lpstr>Keskeiset sopimukset ja suunnitelmat </vt:lpstr>
      <vt:lpstr>LAATUKIRJA</vt:lpstr>
      <vt:lpstr>Laatukirja</vt:lpstr>
    </vt:vector>
  </TitlesOfParts>
  <Company>Rientola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Salmi</dc:creator>
  <cp:lastModifiedBy>Simo Veistola</cp:lastModifiedBy>
  <cp:revision>67</cp:revision>
  <cp:lastPrinted>2014-09-24T06:08:35Z</cp:lastPrinted>
  <dcterms:created xsi:type="dcterms:W3CDTF">2005-09-19T12:45:32Z</dcterms:created>
  <dcterms:modified xsi:type="dcterms:W3CDTF">2016-10-25T07:43:54Z</dcterms:modified>
</cp:coreProperties>
</file>