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</p:sldMasterIdLst>
  <p:notesMasterIdLst>
    <p:notesMasterId r:id="rId20"/>
  </p:notesMasterIdLst>
  <p:sldIdLst>
    <p:sldId id="348" r:id="rId9"/>
    <p:sldId id="351" r:id="rId10"/>
    <p:sldId id="356" r:id="rId11"/>
    <p:sldId id="357" r:id="rId12"/>
    <p:sldId id="359" r:id="rId13"/>
    <p:sldId id="352" r:id="rId14"/>
    <p:sldId id="360" r:id="rId15"/>
    <p:sldId id="362" r:id="rId16"/>
    <p:sldId id="364" r:id="rId17"/>
    <p:sldId id="365" r:id="rId18"/>
    <p:sldId id="363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F5E"/>
    <a:srgbClr val="00BCF2"/>
    <a:srgbClr val="00D8CC"/>
    <a:srgbClr val="FF8C00"/>
    <a:srgbClr val="EC008C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Normaali tyyl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25.10.2023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25.10.2023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25.10.2023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EAD5E6-B1DB-41A8-B2A8-36457836B6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Opintolaina ja ASP-tili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8D92D9-3FB4-44D5-A515-E8C20B480D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Opiskelu ja oman talouden hallinta</a:t>
            </a:r>
          </a:p>
        </p:txBody>
      </p:sp>
    </p:spTree>
    <p:extLst>
      <p:ext uri="{BB962C8B-B14F-4D97-AF65-F5344CB8AC3E}">
        <p14:creationId xmlns:p14="http://schemas.microsoft.com/office/powerpoint/2010/main" val="2273472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D9627F13-BF6A-E02A-7895-7C20E0AEF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295443"/>
              </p:ext>
            </p:extLst>
          </p:nvPr>
        </p:nvGraphicFramePr>
        <p:xfrm>
          <a:off x="336331" y="1268956"/>
          <a:ext cx="7819698" cy="278892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03283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303283">
                  <a:extLst>
                    <a:ext uri="{9D8B030D-6E8A-4147-A177-3AD203B41FA5}">
                      <a16:colId xmlns:a16="http://schemas.microsoft.com/office/drawing/2014/main" val="2475973170"/>
                    </a:ext>
                  </a:extLst>
                </a:gridCol>
                <a:gridCol w="1303283">
                  <a:extLst>
                    <a:ext uri="{9D8B030D-6E8A-4147-A177-3AD203B41FA5}">
                      <a16:colId xmlns:a16="http://schemas.microsoft.com/office/drawing/2014/main" val="2215237006"/>
                    </a:ext>
                  </a:extLst>
                </a:gridCol>
                <a:gridCol w="1303283">
                  <a:extLst>
                    <a:ext uri="{9D8B030D-6E8A-4147-A177-3AD203B41FA5}">
                      <a16:colId xmlns:a16="http://schemas.microsoft.com/office/drawing/2014/main" val="2526604011"/>
                    </a:ext>
                  </a:extLst>
                </a:gridCol>
                <a:gridCol w="1433077">
                  <a:extLst>
                    <a:ext uri="{9D8B030D-6E8A-4147-A177-3AD203B41FA5}">
                      <a16:colId xmlns:a16="http://schemas.microsoft.com/office/drawing/2014/main" val="2774470295"/>
                    </a:ext>
                  </a:extLst>
                </a:gridCol>
                <a:gridCol w="1173489">
                  <a:extLst>
                    <a:ext uri="{9D8B030D-6E8A-4147-A177-3AD203B41FA5}">
                      <a16:colId xmlns:a16="http://schemas.microsoft.com/office/drawing/2014/main" val="1583128889"/>
                    </a:ext>
                  </a:extLst>
                </a:gridCol>
              </a:tblGrid>
              <a:tr h="571022"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Vuosi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Säästöt vuodessa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ASP-säästöt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Korkotuotto 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ASP-tilin pääoma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Lisäkorko </a:t>
                      </a:r>
                    </a:p>
                    <a:p>
                      <a:pPr algn="ctr"/>
                      <a:r>
                        <a:rPr lang="fi-FI" sz="1500" b="1" dirty="0"/>
                        <a:t>(4 %)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12 060,00 €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240,00 €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24 240,00 €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480,00 €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24 480,00 €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720,00 €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24 720,00 €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960,00 €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24 960,00 €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24 000 €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1200,00 €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4 800,00 €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236560"/>
                  </a:ext>
                </a:extLst>
              </a:tr>
            </a:tbl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6AADB60B-B1B8-3F50-B31E-2E705C5A0ABC}"/>
              </a:ext>
            </a:extLst>
          </p:cNvPr>
          <p:cNvSpPr txBox="1"/>
          <p:nvPr/>
        </p:nvSpPr>
        <p:spPr>
          <a:xfrm>
            <a:off x="8376745" y="882346"/>
            <a:ext cx="3478924" cy="532453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200" b="1" dirty="0">
                <a:solidFill>
                  <a:schemeClr val="accent4">
                    <a:lumMod val="50000"/>
                  </a:schemeClr>
                </a:solidFill>
              </a:rPr>
              <a:t>Esimerkki 2</a:t>
            </a:r>
          </a:p>
          <a:p>
            <a:pPr algn="l"/>
            <a:r>
              <a:rPr lang="fi-FI" dirty="0"/>
              <a:t>Julia avaa ASP tilin 20-vuotiaana. Hänen tavoitteena on hankkia 240 000 euroa maksava yksiö Helsingistä, mitä varten on säästettävä 24 000 e.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Saadakseen suurimman mahdollisen hyödyn lisäkorosta, Julia tallettaa ensimmäisenä kahtena vuotena enimmäismäärän eli 12 000 euroa tilille. Rahat jätetään kasvamaan korkoa kuudeksi vuodeksi.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Viimein 26-vuotiaana Julia ostaa ensimmäisen asuntonsa. Tätä varten hän nostaa 215 000 euron ASP-lainan. Kaupan jälkeen hänelle maksetaan tuntuva 4 800 euron lisäkorko ASP-tilin säästöistä.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5A24B76-9D96-A595-39A6-F8AD568E39C0}"/>
              </a:ext>
            </a:extLst>
          </p:cNvPr>
          <p:cNvSpPr txBox="1"/>
          <p:nvPr/>
        </p:nvSpPr>
        <p:spPr>
          <a:xfrm>
            <a:off x="336331" y="4419493"/>
            <a:ext cx="7819698" cy="11695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5">
                    <a:lumMod val="50000"/>
                  </a:schemeClr>
                </a:solidFill>
              </a:rPr>
              <a:t>Pohdintatehtävä:</a:t>
            </a:r>
          </a:p>
          <a:p>
            <a:pPr algn="l"/>
            <a:r>
              <a:rPr lang="fi-FI" sz="2400" dirty="0"/>
              <a:t>Julia jätti säästöt lepäämään ASP-tilille kuudeksi vuodeksi hyötyäkseen korkotuotosta. Oliko päätös järkevä? </a:t>
            </a:r>
          </a:p>
        </p:txBody>
      </p:sp>
    </p:spTree>
    <p:extLst>
      <p:ext uri="{BB962C8B-B14F-4D97-AF65-F5344CB8AC3E}">
        <p14:creationId xmlns:p14="http://schemas.microsoft.com/office/powerpoint/2010/main" val="15457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909B67-5B64-0DD6-C387-B93F9EF83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0EA0CD-BF08-12FB-843E-2DF16286C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48" y="1625392"/>
            <a:ext cx="6620233" cy="4256541"/>
          </a:xfrm>
        </p:spPr>
        <p:txBody>
          <a:bodyPr/>
          <a:lstStyle/>
          <a:p>
            <a:pPr marL="0" indent="0">
              <a:buNone/>
            </a:pPr>
            <a:r>
              <a:rPr lang="fi-FI" sz="2200" dirty="0"/>
              <a:t>Laadi henkilökohtainen säästösuunnitelma, jolla saat kerättyä tarvittavan alkupääoman kasaan ASP-korkotukilainaa ja enimmäistä asuntoa varten. </a:t>
            </a:r>
          </a:p>
          <a:p>
            <a:pPr marL="0" indent="0">
              <a:buNone/>
            </a:pPr>
            <a:r>
              <a:rPr lang="fi-FI" sz="2200" dirty="0"/>
              <a:t>Pohdi, minkä verran kykenet kuukausittain säästämään ja arvioi, kauan alkupääoman kerääminen kestää.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Kun suunnitelma on valmis, tarkastele Oikotie- tai Etuovi-palvelusta, millaisen ensiasunnon saisit ASP-lainalla hankittua haluamaltasi paikkakunnalta. Esittele asunto vierustoverillesi. </a:t>
            </a:r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1E89794D-C9B2-A987-3EFD-52DF8FF5C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954296"/>
              </p:ext>
            </p:extLst>
          </p:nvPr>
        </p:nvGraphicFramePr>
        <p:xfrm>
          <a:off x="7561781" y="2085207"/>
          <a:ext cx="4345968" cy="25095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086492">
                  <a:extLst>
                    <a:ext uri="{9D8B030D-6E8A-4147-A177-3AD203B41FA5}">
                      <a16:colId xmlns:a16="http://schemas.microsoft.com/office/drawing/2014/main" val="1078213190"/>
                    </a:ext>
                  </a:extLst>
                </a:gridCol>
                <a:gridCol w="1086492">
                  <a:extLst>
                    <a:ext uri="{9D8B030D-6E8A-4147-A177-3AD203B41FA5}">
                      <a16:colId xmlns:a16="http://schemas.microsoft.com/office/drawing/2014/main" val="2830272797"/>
                    </a:ext>
                  </a:extLst>
                </a:gridCol>
                <a:gridCol w="1086492">
                  <a:extLst>
                    <a:ext uri="{9D8B030D-6E8A-4147-A177-3AD203B41FA5}">
                      <a16:colId xmlns:a16="http://schemas.microsoft.com/office/drawing/2014/main" val="917513921"/>
                    </a:ext>
                  </a:extLst>
                </a:gridCol>
                <a:gridCol w="1086492">
                  <a:extLst>
                    <a:ext uri="{9D8B030D-6E8A-4147-A177-3AD203B41FA5}">
                      <a16:colId xmlns:a16="http://schemas.microsoft.com/office/drawing/2014/main" val="3615194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Paikkakunta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Enimmäis-laina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Säästöt vähintään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Yhteensä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144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Helsinki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215 000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21 500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236 500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803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Espoo, Vantaa, Kauniainen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16 000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176 000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44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Tampere, Turku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140 000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14 000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154 000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391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Muu Suomi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132 000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2233096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F6E1EE7B-DF1E-CEEB-541B-82F73D4361CB}"/>
              </a:ext>
            </a:extLst>
          </p:cNvPr>
          <p:cNvSpPr txBox="1"/>
          <p:nvPr/>
        </p:nvSpPr>
        <p:spPr>
          <a:xfrm>
            <a:off x="7561781" y="1625392"/>
            <a:ext cx="4121834" cy="3385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2200" b="1" dirty="0"/>
              <a:t>ASP-lainan enimmäismäärät, euroa</a:t>
            </a:r>
          </a:p>
        </p:txBody>
      </p:sp>
    </p:spTree>
    <p:extLst>
      <p:ext uri="{BB962C8B-B14F-4D97-AF65-F5344CB8AC3E}">
        <p14:creationId xmlns:p14="http://schemas.microsoft.com/office/powerpoint/2010/main" val="363279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72601-F407-429E-8F50-731EC013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Opintolaina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C0FC0-A742-4B63-9E5E-5AF2B59F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587062"/>
            <a:ext cx="11049465" cy="4641714"/>
          </a:xfrm>
        </p:spPr>
        <p:txBody>
          <a:bodyPr/>
          <a:lstStyle/>
          <a:p>
            <a:r>
              <a:rPr lang="fi-FI" sz="2800" dirty="0"/>
              <a:t>Opintolaina on valtion takaama laina, johon ovat oikeutettuja opintorahaa saavat opiskelijat.</a:t>
            </a:r>
          </a:p>
          <a:p>
            <a:r>
              <a:rPr lang="fi-FI" sz="2800" dirty="0"/>
              <a:t>Opintolainaa ei tarvitse lyhentää eikä korkoja maksaa niin kauan, kun opiskelija saa opintotukea.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korot lisätään lainan pääomaan (korkoa korolle)</a:t>
            </a:r>
          </a:p>
          <a:p>
            <a:r>
              <a:rPr lang="fi-FI" sz="2800" dirty="0"/>
              <a:t>Korkeakouluopiskelijat saavat nostaa opintolainaa 650 euroa jokaista opintotukikuukautta kohden. Joka vuoden opintolaina nostetaan kahdessa erässä (syksyisin ja keväisin).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lukuvuodessa opintolainaa voi nostaa siten 5 850 euroa (erät 2 600 e ja 3 250 e)</a:t>
            </a:r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17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B42D8482-08DC-5CF2-3004-DA176188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834381"/>
              </p:ext>
            </p:extLst>
          </p:nvPr>
        </p:nvGraphicFramePr>
        <p:xfrm>
          <a:off x="885496" y="788276"/>
          <a:ext cx="10421007" cy="5587983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942138">
                  <a:extLst>
                    <a:ext uri="{9D8B030D-6E8A-4147-A177-3AD203B41FA5}">
                      <a16:colId xmlns:a16="http://schemas.microsoft.com/office/drawing/2014/main" val="1907046593"/>
                    </a:ext>
                  </a:extLst>
                </a:gridCol>
                <a:gridCol w="1487604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989009">
                  <a:extLst>
                    <a:ext uri="{9D8B030D-6E8A-4147-A177-3AD203B41FA5}">
                      <a16:colId xmlns:a16="http://schemas.microsoft.com/office/drawing/2014/main" val="2215237006"/>
                    </a:ext>
                  </a:extLst>
                </a:gridCol>
                <a:gridCol w="1941790">
                  <a:extLst>
                    <a:ext uri="{9D8B030D-6E8A-4147-A177-3AD203B41FA5}">
                      <a16:colId xmlns:a16="http://schemas.microsoft.com/office/drawing/2014/main" val="1698471162"/>
                    </a:ext>
                  </a:extLst>
                </a:gridCol>
                <a:gridCol w="2060466">
                  <a:extLst>
                    <a:ext uri="{9D8B030D-6E8A-4147-A177-3AD203B41FA5}">
                      <a16:colId xmlns:a16="http://schemas.microsoft.com/office/drawing/2014/main" val="3449274873"/>
                    </a:ext>
                  </a:extLst>
                </a:gridCol>
              </a:tblGrid>
              <a:tr h="637148">
                <a:tc>
                  <a:txBody>
                    <a:bodyPr/>
                    <a:lstStyle/>
                    <a:p>
                      <a:r>
                        <a:rPr lang="fi-FI" b="1" dirty="0"/>
                        <a:t>Tutkinto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Laajuus </a:t>
                      </a:r>
                    </a:p>
                    <a:p>
                      <a:r>
                        <a:rPr lang="fi-FI" b="0" dirty="0"/>
                        <a:t>(op)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Opintojen tavoiteaika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Opintotukea enintään (kk)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Opintolainan takaus (yhteensä, €)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AMMATTIKORKEAKOULUT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039533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Poliisi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1603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r>
                        <a:rPr lang="fi-FI" b="0" dirty="0"/>
                        <a:t>Tradenomi, restonomi, sairaanhoitaja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22 750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Digitaalinen muotoilu, ensihoitaja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Insinööri, kätilö, merikapteeni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YLIOPISTOT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72281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Yleisin yliopistotutkinto (maisteri, diplomi-insinööri)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Psykologian, kuvataiteen, musiikin maisteri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Lääketieteen lisensiaatti, eläinlääketieteen lisensiaatti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0236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089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72601-F407-429E-8F50-731EC013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Opintolainan ehdot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C0FC0-A742-4B63-9E5E-5AF2B59F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587062"/>
            <a:ext cx="11049465" cy="4641714"/>
          </a:xfrm>
        </p:spPr>
        <p:txBody>
          <a:bodyPr/>
          <a:lstStyle/>
          <a:p>
            <a:r>
              <a:rPr lang="fi-FI" sz="2800" dirty="0"/>
              <a:t>Opintolainan ehdot neuvotellaan pankin kanssa: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korko (viitekorko + henkilökohtainen marginaali)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lainan muut kulut 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takaisinmaksun aikataulu (esim. 2 x opinnot)</a:t>
            </a:r>
          </a:p>
          <a:p>
            <a:r>
              <a:rPr lang="fi-FI" sz="2800" dirty="0"/>
              <a:t>Jos opiskelija valmistuu määräajassa (tavoiteaika + 0,5 tai 1 vuosi), hän voi saada </a:t>
            </a:r>
            <a:r>
              <a:rPr lang="fi-FI" sz="2800" b="1" dirty="0"/>
              <a:t>opintolainahyvityksen</a:t>
            </a:r>
            <a:r>
              <a:rPr lang="fi-FI" sz="2800" dirty="0"/>
              <a:t>.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Kela maksaa 40 % siitä opintolainan määrästä, joka ylittää 2 500 euroa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hyvityksellä on </a:t>
            </a:r>
            <a:r>
              <a:rPr lang="fi-FI" sz="2400" u="sng" dirty="0"/>
              <a:t>enimmäismäärä</a:t>
            </a:r>
            <a:r>
              <a:rPr lang="fi-FI" sz="2400" dirty="0"/>
              <a:t>, joka riippuu suoritetusta tutkinnosta </a:t>
            </a:r>
          </a:p>
          <a:p>
            <a:r>
              <a:rPr lang="fi-FI" sz="2800" dirty="0"/>
              <a:t>Mikäli opintolaina jää maksamatta, Kela tilittää takaamansa lainan pankille ja perii rahat lainanottajalta (korko 4 %)</a:t>
            </a:r>
          </a:p>
        </p:txBody>
      </p:sp>
    </p:spTree>
    <p:extLst>
      <p:ext uri="{BB962C8B-B14F-4D97-AF65-F5344CB8AC3E}">
        <p14:creationId xmlns:p14="http://schemas.microsoft.com/office/powerpoint/2010/main" val="198771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B42D8482-08DC-5CF2-3004-DA176188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714443"/>
              </p:ext>
            </p:extLst>
          </p:nvPr>
        </p:nvGraphicFramePr>
        <p:xfrm>
          <a:off x="358007" y="1555531"/>
          <a:ext cx="11475985" cy="3498387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428752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681655">
                  <a:extLst>
                    <a:ext uri="{9D8B030D-6E8A-4147-A177-3AD203B41FA5}">
                      <a16:colId xmlns:a16="http://schemas.microsoft.com/office/drawing/2014/main" val="2215237006"/>
                    </a:ext>
                  </a:extLst>
                </a:gridCol>
                <a:gridCol w="1797269">
                  <a:extLst>
                    <a:ext uri="{9D8B030D-6E8A-4147-A177-3AD203B41FA5}">
                      <a16:colId xmlns:a16="http://schemas.microsoft.com/office/drawing/2014/main" val="1698471162"/>
                    </a:ext>
                  </a:extLst>
                </a:gridCol>
                <a:gridCol w="1681655">
                  <a:extLst>
                    <a:ext uri="{9D8B030D-6E8A-4147-A177-3AD203B41FA5}">
                      <a16:colId xmlns:a16="http://schemas.microsoft.com/office/drawing/2014/main" val="3449274873"/>
                    </a:ext>
                  </a:extLst>
                </a:gridCol>
                <a:gridCol w="2443327">
                  <a:extLst>
                    <a:ext uri="{9D8B030D-6E8A-4147-A177-3AD203B41FA5}">
                      <a16:colId xmlns:a16="http://schemas.microsoft.com/office/drawing/2014/main" val="2258042863"/>
                    </a:ext>
                  </a:extLst>
                </a:gridCol>
                <a:gridCol w="2443327">
                  <a:extLst>
                    <a:ext uri="{9D8B030D-6E8A-4147-A177-3AD203B41FA5}">
                      <a16:colId xmlns:a16="http://schemas.microsoft.com/office/drawing/2014/main" val="3836612787"/>
                    </a:ext>
                  </a:extLst>
                </a:gridCol>
              </a:tblGrid>
              <a:tr h="637148">
                <a:tc>
                  <a:txBody>
                    <a:bodyPr/>
                    <a:lstStyle/>
                    <a:p>
                      <a:r>
                        <a:rPr lang="fi-FI" b="0" dirty="0"/>
                        <a:t>Tutkinnon laajuus</a:t>
                      </a:r>
                    </a:p>
                    <a:p>
                      <a:r>
                        <a:rPr lang="fi-FI" b="0" dirty="0"/>
                        <a:t>(op)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Opintojen tavoiteaika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Valmistumisen määräaika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Opintolainan takaus, euroa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Huomioitava lainan enimmäismäärä, euroa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Opintolainahyvityksen enimmäismäärä, euroa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10 800 </a:t>
                      </a:r>
                      <a:r>
                        <a:rPr lang="fi-FI" sz="18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(7 300)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3 320 </a:t>
                      </a:r>
                      <a:r>
                        <a:rPr lang="fi-FI" sz="18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(0,4 x 7 300)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1603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r>
                        <a:rPr lang="fi-FI" dirty="0"/>
                        <a:t>210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22 750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12 800</a:t>
                      </a:r>
                      <a:endParaRPr lang="fi-FI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4 120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25 350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14 400 </a:t>
                      </a:r>
                      <a:endParaRPr lang="fi-FI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4 760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16 400</a:t>
                      </a:r>
                      <a:endParaRPr lang="fi-FI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5 560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18 000</a:t>
                      </a:r>
                      <a:endParaRPr lang="fi-FI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20 000</a:t>
                      </a:r>
                      <a:endParaRPr lang="fi-FI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369141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37 050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21 600</a:t>
                      </a:r>
                      <a:endParaRPr lang="fi-FI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0236560"/>
                  </a:ext>
                </a:extLst>
              </a:tr>
            </a:tbl>
          </a:graphicData>
        </a:graphic>
      </p:graphicFrame>
      <p:sp>
        <p:nvSpPr>
          <p:cNvPr id="2" name="Tekstiruutu 1">
            <a:extLst>
              <a:ext uri="{FF2B5EF4-FFF2-40B4-BE49-F238E27FC236}">
                <a16:creationId xmlns:a16="http://schemas.microsoft.com/office/drawing/2014/main" id="{4EB9AC3A-7AF5-81DC-6F3C-96806B1A3C2F}"/>
              </a:ext>
            </a:extLst>
          </p:cNvPr>
          <p:cNvSpPr txBox="1"/>
          <p:nvPr/>
        </p:nvSpPr>
        <p:spPr>
          <a:xfrm>
            <a:off x="358007" y="851339"/>
            <a:ext cx="1147598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>
                <a:solidFill>
                  <a:schemeClr val="accent4">
                    <a:lumMod val="50000"/>
                  </a:schemeClr>
                </a:solidFill>
              </a:rPr>
              <a:t>Opintolainahyvitys eri tutkinnoilla </a:t>
            </a:r>
            <a:r>
              <a:rPr lang="fi-FI" sz="3200" dirty="0">
                <a:solidFill>
                  <a:schemeClr val="accent4">
                    <a:lumMod val="50000"/>
                  </a:schemeClr>
                </a:solidFill>
              </a:rPr>
              <a:t>(2022)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D71B6BE-9135-3D34-D683-5ACAD1260285}"/>
              </a:ext>
            </a:extLst>
          </p:cNvPr>
          <p:cNvSpPr txBox="1"/>
          <p:nvPr/>
        </p:nvSpPr>
        <p:spPr>
          <a:xfrm>
            <a:off x="358008" y="5265667"/>
            <a:ext cx="10152338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>
                <a:solidFill>
                  <a:schemeClr val="accent5">
                    <a:lumMod val="50000"/>
                  </a:schemeClr>
                </a:solidFill>
              </a:rPr>
              <a:t>Tehtävä:</a:t>
            </a:r>
          </a:p>
          <a:p>
            <a:pPr algn="l"/>
            <a:r>
              <a:rPr lang="fi-FI" sz="2600" dirty="0"/>
              <a:t>Pohdi vierustoverisi kanssa, kannattaako opiskelijan ottaa opintolainaa. Millaisiin eri tarkoituksiin opintolainaa voi käyttää?  </a:t>
            </a:r>
          </a:p>
        </p:txBody>
      </p:sp>
    </p:spTree>
    <p:extLst>
      <p:ext uri="{BB962C8B-B14F-4D97-AF65-F5344CB8AC3E}">
        <p14:creationId xmlns:p14="http://schemas.microsoft.com/office/powerpoint/2010/main" val="43986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E14A2B6B-C9DB-1B26-D4DC-30E339D0A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673672"/>
              </p:ext>
            </p:extLst>
          </p:nvPr>
        </p:nvGraphicFramePr>
        <p:xfrm>
          <a:off x="284435" y="596199"/>
          <a:ext cx="8113332" cy="589788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178398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386987">
                  <a:extLst>
                    <a:ext uri="{9D8B030D-6E8A-4147-A177-3AD203B41FA5}">
                      <a16:colId xmlns:a16="http://schemas.microsoft.com/office/drawing/2014/main" val="2215237006"/>
                    </a:ext>
                  </a:extLst>
                </a:gridCol>
                <a:gridCol w="1386987">
                  <a:extLst>
                    <a:ext uri="{9D8B030D-6E8A-4147-A177-3AD203B41FA5}">
                      <a16:colId xmlns:a16="http://schemas.microsoft.com/office/drawing/2014/main" val="2526604011"/>
                    </a:ext>
                  </a:extLst>
                </a:gridCol>
                <a:gridCol w="1118239">
                  <a:extLst>
                    <a:ext uri="{9D8B030D-6E8A-4147-A177-3AD203B41FA5}">
                      <a16:colId xmlns:a16="http://schemas.microsoft.com/office/drawing/2014/main" val="1583128889"/>
                    </a:ext>
                  </a:extLst>
                </a:gridCol>
                <a:gridCol w="1655734">
                  <a:extLst>
                    <a:ext uri="{9D8B030D-6E8A-4147-A177-3AD203B41FA5}">
                      <a16:colId xmlns:a16="http://schemas.microsoft.com/office/drawing/2014/main" val="4064984863"/>
                    </a:ext>
                  </a:extLst>
                </a:gridCol>
                <a:gridCol w="1386987">
                  <a:extLst>
                    <a:ext uri="{9D8B030D-6E8A-4147-A177-3AD203B41FA5}">
                      <a16:colId xmlns:a16="http://schemas.microsoft.com/office/drawing/2014/main" val="1701915889"/>
                    </a:ext>
                  </a:extLst>
                </a:gridCol>
              </a:tblGrid>
              <a:tr h="571022">
                <a:tc>
                  <a:txBody>
                    <a:bodyPr/>
                    <a:lstStyle/>
                    <a:p>
                      <a:r>
                        <a:rPr lang="fi-FI" sz="1500" b="1" dirty="0"/>
                        <a:t>Vuosi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b="1" dirty="0"/>
                        <a:t>Nostettu opintolaina / lyhennys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b="1" dirty="0"/>
                        <a:t>Vuosittainen korko (1 %)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b="1" dirty="0"/>
                        <a:t>Muut kulut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b="1" dirty="0"/>
                        <a:t>Lainapääoma vuoden lopussa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b="1"/>
                        <a:t>Kelan opintolaina-hyvitys</a:t>
                      </a:r>
                      <a:endParaRPr lang="fi-FI" sz="1500" b="1" dirty="0"/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58,50 €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 + 30 €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5 908,50 €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1603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r>
                        <a:rPr lang="fi-FI" sz="1500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117,59 €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11 876,09 €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177,26 €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17 903,35 €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237,53 €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23 990,88 €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5 850,00 €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298,41 €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30 139,29 €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257,80 €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21 678,89 €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6 200 €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19 364,89 €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0236560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181,06 €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17 027,75 €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6850800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157,69 €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14 667,23 €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0422002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134,08 €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12 283,11 €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2955268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110,24 €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9 875,15 €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5837453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86,16 €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7 443,11 €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9755197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61,84 €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4 986,75 €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775298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-2 518,20 €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37,28 €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2 505,83 €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9356902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-2 518,30 €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12,47 €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870777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Yhteensä: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+ 4 067,90 €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2 132,10 €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6 200 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4969908"/>
                  </a:ext>
                </a:extLst>
              </a:tr>
            </a:tbl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0B10D597-EE13-20FD-FFFC-A6C347D2375A}"/>
              </a:ext>
            </a:extLst>
          </p:cNvPr>
          <p:cNvSpPr txBox="1"/>
          <p:nvPr/>
        </p:nvSpPr>
        <p:spPr>
          <a:xfrm>
            <a:off x="8607973" y="596199"/>
            <a:ext cx="3384331" cy="477053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200" b="1" dirty="0">
                <a:solidFill>
                  <a:schemeClr val="accent4">
                    <a:lumMod val="50000"/>
                  </a:schemeClr>
                </a:solidFill>
              </a:rPr>
              <a:t>Esimerkki</a:t>
            </a:r>
          </a:p>
          <a:p>
            <a:pPr algn="l"/>
            <a:r>
              <a:rPr lang="fi-FI" dirty="0"/>
              <a:t>Aleksi opiskelee maisteriksi viidessä vuodessa ja nostaa täydet opintolainat. Lainan korko on 1 %.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Opintolainasta maksetaan lainanhoitokuluja 2,5 e / kk. Perustamismaksu on 30 e.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Valmistuttuaan Aleksi alkaa lyhentämään lainaa. Lyhennykset korkoineen ovat 209,85 e / kk eli </a:t>
            </a:r>
          </a:p>
          <a:p>
            <a:pPr algn="l"/>
            <a:r>
              <a:rPr lang="fi-FI" dirty="0"/>
              <a:t>2 518,20 euroa vuodessa.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Lisäksi Aleksi saa Kelalta opintolainahyvityksen 6 200 e, joka käytetään lainan lyhentämiseen. </a:t>
            </a:r>
          </a:p>
        </p:txBody>
      </p:sp>
    </p:spTree>
    <p:extLst>
      <p:ext uri="{BB962C8B-B14F-4D97-AF65-F5344CB8AC3E}">
        <p14:creationId xmlns:p14="http://schemas.microsoft.com/office/powerpoint/2010/main" val="2586859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72601-F407-429E-8F50-731EC013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ASP-tili?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C0FC0-A742-4B63-9E5E-5AF2B59F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891862"/>
            <a:ext cx="11049465" cy="4336914"/>
          </a:xfrm>
        </p:spPr>
        <p:txBody>
          <a:bodyPr/>
          <a:lstStyle/>
          <a:p>
            <a:r>
              <a:rPr lang="fi-FI" sz="2800" dirty="0"/>
              <a:t>ASP tulee sanasta </a:t>
            </a:r>
            <a:r>
              <a:rPr lang="fi-FI" sz="2800" b="1" dirty="0"/>
              <a:t>asuntosäästöpalkkio</a:t>
            </a:r>
            <a:r>
              <a:rPr lang="fi-FI" sz="2800" dirty="0"/>
              <a:t>. Se on järjestelmä, jolla valtio tukee nuoria ensimmäisen omistusasunnon hankkimisessa.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ASP-tilin voi avata pankkiin 15–39-vuotias, joka ei ole aiemmin omistanut asuntoa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Kun tilille on säästetty 10 % hankittavan asunnon arvosta, pankki voi myöntää ASP-lainan</a:t>
            </a:r>
          </a:p>
          <a:p>
            <a:r>
              <a:rPr lang="fi-FI" sz="2800" dirty="0"/>
              <a:t>ASP-korkotukilainassa on huomattavia etuja: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veroton korkotuotto (1 %) ja lisäkorko (2–4 %) tilille säästetyille varoille</a:t>
            </a:r>
          </a:p>
          <a:p>
            <a:pPr lvl="2">
              <a:buClr>
                <a:schemeClr val="accent4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lisäkorko maksetaan vain ensimmäisestä kuudesta kalenterivuodesta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ilmainen valtiontakaus asuntolainalle 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fi-FI" sz="2400" dirty="0"/>
              <a:t>matalampi marginaali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valtion korkotuki 10 vuoden ajaksi (jos lainan korko ylittää 3,8 %)</a:t>
            </a:r>
          </a:p>
        </p:txBody>
      </p:sp>
    </p:spTree>
    <p:extLst>
      <p:ext uri="{BB962C8B-B14F-4D97-AF65-F5344CB8AC3E}">
        <p14:creationId xmlns:p14="http://schemas.microsoft.com/office/powerpoint/2010/main" val="128616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72601-F407-429E-8F50-731EC013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ASP-lainan ehdot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C0FC0-A742-4B63-9E5E-5AF2B59F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47" y="1650124"/>
            <a:ext cx="11049465" cy="4221300"/>
          </a:xfrm>
        </p:spPr>
        <p:txBody>
          <a:bodyPr/>
          <a:lstStyle/>
          <a:p>
            <a:r>
              <a:rPr lang="fi-FI" sz="2600" dirty="0"/>
              <a:t>Lainan saamiseksi ASP-tilille pitää säästää 10 % asunnon arvosta ja talletuksia on tehtävä vähintään kahdeksan vuosineljänneksen ajan. 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talletettava määrä 150–3 000 e / 3 kk</a:t>
            </a:r>
          </a:p>
          <a:p>
            <a:r>
              <a:rPr lang="fi-FI" sz="2600" dirty="0"/>
              <a:t>Asuntokauppojen yhteydessä ASP-säästöille maksetaan veroton lisäkorko (yleensä 4 %) ensimmäisen kuuden kalenterivuoden ajalta. </a:t>
            </a:r>
          </a:p>
          <a:p>
            <a:r>
              <a:rPr lang="fi-FI" sz="2600" dirty="0"/>
              <a:t>ASP-lainalle on olemassa paikkakuntakohtainen enimmäismäärä: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Helsinki: 215 000 euroa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Espoo, Kauniainen ja Vantaa: 160 000 euroa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Turku ja Tampere: 140 000 euroa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Muu Suomi: 120 000 euroa</a:t>
            </a:r>
          </a:p>
          <a:p>
            <a:r>
              <a:rPr lang="fi-FI" sz="2600" dirty="0"/>
              <a:t>Mikäli ASP-laina ja säästetty pääoma eivät riitä asunnon ostamiseen, voidaan nostaa erillinen ASP-lisälaina, joka neuvotellaan pankin kanssa. </a:t>
            </a:r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04031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D9627F13-BF6A-E02A-7895-7C20E0AEF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363768"/>
              </p:ext>
            </p:extLst>
          </p:nvPr>
        </p:nvGraphicFramePr>
        <p:xfrm>
          <a:off x="714702" y="1048144"/>
          <a:ext cx="7535916" cy="41300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255986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2475973170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2215237006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2526604011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1583128889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1071626165"/>
                    </a:ext>
                  </a:extLst>
                </a:gridCol>
              </a:tblGrid>
              <a:tr h="571022"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Vuosi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Säästöt vuodessa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ASP-säästöt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Korkotuotto 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ASP-tilin pääoma yhteensä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1" dirty="0"/>
                        <a:t>Lisäkorko </a:t>
                      </a:r>
                    </a:p>
                    <a:p>
                      <a:pPr algn="ctr"/>
                      <a:r>
                        <a:rPr lang="fi-FI" sz="1500" b="1" dirty="0"/>
                        <a:t>(4 %)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1 809,00 €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3 600,00 €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36,00 €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3 636,00 €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5 400,00 €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81,00 €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5 481,00 €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7 200,00 €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144,00 €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7 344,00 €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9 000,00 €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225,00 €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9 225,00 €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10 800,00 €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324,00 €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11 124,00 €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236560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12 600,00 €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441,00 €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13 041,00 €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850800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14 400,00 €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576,00 €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14 976,00 €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22002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16 200,00 €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729,00 €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16 929,00 €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955268"/>
                  </a:ext>
                </a:extLst>
              </a:tr>
              <a:tr h="227139"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1 800,00 €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18 000,00 €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900,00 €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18 900,00 €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1296,00 €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837453"/>
                  </a:ext>
                </a:extLst>
              </a:tr>
            </a:tbl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6AADB60B-B1B8-3F50-B31E-2E705C5A0ABC}"/>
              </a:ext>
            </a:extLst>
          </p:cNvPr>
          <p:cNvSpPr txBox="1"/>
          <p:nvPr/>
        </p:nvSpPr>
        <p:spPr>
          <a:xfrm>
            <a:off x="8597463" y="964061"/>
            <a:ext cx="3384331" cy="532453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200" b="1" dirty="0">
                <a:solidFill>
                  <a:schemeClr val="accent4">
                    <a:lumMod val="50000"/>
                  </a:schemeClr>
                </a:solidFill>
              </a:rPr>
              <a:t>Esimerkki</a:t>
            </a:r>
          </a:p>
          <a:p>
            <a:pPr algn="l"/>
            <a:r>
              <a:rPr lang="fi-FI" dirty="0"/>
              <a:t>Siiri avaa ASP-tilin 20-vuotiaana. Hän säästää joka kuukausi 150 euroa. Siirin säästötavoitteena on ostaa 189 000 euron yksiö Helsingistä. Tilille säästetyt varat kasvavat prosentin korkoa korolle.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30-vuotiaana Siiri tekee asunto-kaupat. Kaupan jälkeen ASP-lainan myöntänyt pankki maksaa ensimmäiseltä kuudelta vuodelta säästöille ylimääräisen 4 %:n koron (1 296 euroa). 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Asunnon ostamiseen ei tarvita ylimääräisiä vakuuksia, sillä asunnon vakuusarvon lisäksi lainalle saadaan valtiontakaus.</a:t>
            </a:r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168453CA-1243-3DFA-45A5-86C59382C84B}"/>
              </a:ext>
            </a:extLst>
          </p:cNvPr>
          <p:cNvSpPr/>
          <p:nvPr/>
        </p:nvSpPr>
        <p:spPr>
          <a:xfrm>
            <a:off x="6978869" y="4774866"/>
            <a:ext cx="1271749" cy="47169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516AFAFC-AC1E-EB59-2CE3-C094C0D12028}"/>
              </a:ext>
            </a:extLst>
          </p:cNvPr>
          <p:cNvSpPr/>
          <p:nvPr/>
        </p:nvSpPr>
        <p:spPr>
          <a:xfrm>
            <a:off x="714702" y="1812053"/>
            <a:ext cx="3820722" cy="20304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A09DBCC-6129-B6C6-E075-FE0059FBD254}"/>
              </a:ext>
            </a:extLst>
          </p:cNvPr>
          <p:cNvSpPr txBox="1"/>
          <p:nvPr/>
        </p:nvSpPr>
        <p:spPr>
          <a:xfrm>
            <a:off x="714703" y="5532857"/>
            <a:ext cx="411333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dirty="0">
                <a:solidFill>
                  <a:srgbClr val="C00000"/>
                </a:solidFill>
              </a:rPr>
              <a:t>Lisäkorko lasketaan vain näiltä vuosilta. </a:t>
            </a:r>
          </a:p>
          <a:p>
            <a:pPr algn="l"/>
            <a:r>
              <a:rPr lang="fi-FI" dirty="0">
                <a:solidFill>
                  <a:srgbClr val="C00000"/>
                </a:solidFill>
              </a:rPr>
              <a:t>Sitä ei lasketa korkoa korolle -periaatteella. </a:t>
            </a:r>
          </a:p>
        </p:txBody>
      </p: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783FB53F-B7A0-139E-2D7F-17E9C004F627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4828033" y="5178184"/>
            <a:ext cx="2024830" cy="63167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07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104ebc-4fe4-4568-ac24-b34eb1a23887" xsi:nil="true"/>
    <lcf76f155ced4ddcb4097134ff3c332f xmlns="0e3cafc4-93ba-489e-88e0-5310d8e166b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C90B6B78A6941408A90372B3F68DBDA" ma:contentTypeVersion="16" ma:contentTypeDescription="Luo uusi asiakirja." ma:contentTypeScope="" ma:versionID="2a2f2bc958679c8b1cc7bc6030f03634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9295e15871e9eb322b2dba112f3ffaae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82b0897a-976a-40fc-9eb3-43b30155ff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c1e218-6636-438d-a491-0946a4a52d6f}" ma:internalName="TaxCatchAll" ma:showField="CatchAllData" ma:web="2b104ebc-4fe4-4568-ac24-b34eb1a23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DC56EC-D0FF-4B80-B1C2-8B2EE3AF51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e3cafc4-93ba-489e-88e0-5310d8e166b9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b104ebc-4fe4-4568-ac24-b34eb1a2388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214397-B312-403A-936A-3DB51B241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13265</TotalTime>
  <Words>1422</Words>
  <Application>Microsoft Office PowerPoint</Application>
  <PresentationFormat>Laajakuva</PresentationFormat>
  <Paragraphs>379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11</vt:i4>
      </vt:variant>
    </vt:vector>
  </HeadingPairs>
  <TitlesOfParts>
    <vt:vector size="22" baseType="lpstr">
      <vt:lpstr>Arial</vt:lpstr>
      <vt:lpstr>Calibri</vt:lpstr>
      <vt:lpstr>Geomanist</vt:lpstr>
      <vt:lpstr>Geomanist Bold</vt:lpstr>
      <vt:lpstr>Geomanist Regular</vt:lpstr>
      <vt:lpstr>Wingdings</vt:lpstr>
      <vt:lpstr>TAT perus</vt:lpstr>
      <vt:lpstr>TAT 2</vt:lpstr>
      <vt:lpstr>TAT 3</vt:lpstr>
      <vt:lpstr>TAT 4</vt:lpstr>
      <vt:lpstr>TAT 5</vt:lpstr>
      <vt:lpstr>Opintolaina ja ASP-tili</vt:lpstr>
      <vt:lpstr>Opintolaina</vt:lpstr>
      <vt:lpstr>PowerPoint-esitys</vt:lpstr>
      <vt:lpstr>Opintolainan ehdot</vt:lpstr>
      <vt:lpstr>PowerPoint-esitys</vt:lpstr>
      <vt:lpstr>PowerPoint-esitys</vt:lpstr>
      <vt:lpstr>Mikä on ASP-tili?</vt:lpstr>
      <vt:lpstr>ASP-lainan ehdot</vt:lpstr>
      <vt:lpstr>PowerPoint-esitys</vt:lpstr>
      <vt:lpstr>PowerPoint-esitys</vt:lpstr>
      <vt:lpstr>Tehtävä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Toni Uusimäki</cp:lastModifiedBy>
  <cp:revision>173</cp:revision>
  <dcterms:created xsi:type="dcterms:W3CDTF">2022-04-07T10:52:35Z</dcterms:created>
  <dcterms:modified xsi:type="dcterms:W3CDTF">2023-10-25T07:52:24Z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