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8"/>
  </p:notesMasterIdLst>
  <p:sldIdLst>
    <p:sldId id="256" r:id="rId3"/>
    <p:sldId id="257" r:id="rId4"/>
    <p:sldId id="258" r:id="rId5"/>
    <p:sldId id="260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48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910872eb4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910872eb4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910872eb4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910872eb4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910872eb4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910872eb4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910872eb4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910872eb4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2576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910872eb4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910872eb4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10. Ruotsista luodaan suurvalta</a:t>
            </a:r>
            <a:br>
              <a:rPr lang="fi"/>
            </a:br>
            <a:br>
              <a:rPr lang="fi"/>
            </a:br>
            <a:r>
              <a:rPr lang="fi"/>
              <a:t>Tietoisku: Ruotsin heikkoudet ja vahvuudet 1600-luvulla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Heikkoudet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pinta-ala suuri, mutta väestömäärä pieni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kylmä ilmasto, nälänhädät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varautuminen kriiseihin heikkoa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yhteydet (esim. tiet) valtakunnan sisällä huonot, kuninkaan valta ei ulottunut maan joka kolkkaan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1500-luvun lopulla maata olivat heikentäneet myös: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25-vuotinen sota Venäjää vastaan (“pitkäviha”) 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Kustaa Vaasan perillisten valtakamppailu 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80A3CE-8A8F-7748-D845-868FED43E01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Vahvuudet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77500" lnSpcReduction="10000"/>
          </a:bodyPr>
          <a:lstStyle/>
          <a:p>
            <a:pPr marL="572612" lvl="0" indent="-457200" algn="l" rtl="0">
              <a:spcBef>
                <a:spcPts val="8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3000" dirty="0"/>
              <a:t>hallintoa ja oikeuslaitosta uudistettiin Kustaa II Aadolfin johdolla</a:t>
            </a:r>
            <a:endParaRPr sz="3000" dirty="0"/>
          </a:p>
          <a:p>
            <a:pPr marL="572612" lvl="0" indent="-4572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3000" dirty="0"/>
              <a:t>armeijan perustana uskollinen ja edullinen talonpoikainen nostoväki</a:t>
            </a:r>
            <a:endParaRPr sz="3000" dirty="0"/>
          </a:p>
          <a:p>
            <a:pPr marL="572612" lvl="0" indent="-4572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3000" dirty="0"/>
              <a:t>armeija uudistettiin 1600-luvun alussa:</a:t>
            </a:r>
            <a:endParaRPr sz="30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taktiikasta liikkuvampaa ja ketterämpää</a:t>
            </a:r>
            <a:endParaRPr sz="26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parempi tulivoima uusien aseiden ansiosta</a:t>
            </a:r>
            <a:endParaRPr sz="26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saumattomasti yhteen toimivat eri aselajit</a:t>
            </a:r>
            <a:endParaRPr sz="26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nopea ja liikkuva tykistö</a:t>
            </a:r>
            <a:endParaRPr sz="26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sodankäynti ammattimaisemmaksi kun aatelisupseereille sotilasurasta tuli ammatti</a:t>
            </a:r>
            <a:endParaRPr sz="1100" dirty="0">
              <a:solidFill>
                <a:srgbClr val="000000"/>
              </a:solidFill>
            </a:endParaRPr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6FCB042-DEA6-94C4-7DC8-C0FED74E391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Vahvuudet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77500" lnSpcReduction="10000"/>
          </a:bodyPr>
          <a:lstStyle/>
          <a:p>
            <a:pPr marL="572612" lvl="0" indent="-4572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3000" dirty="0"/>
              <a:t>sotaa käytiin 1600-luvulla kaukana Ruotsin omalta maaperältä</a:t>
            </a:r>
            <a:endParaRPr sz="3000" dirty="0"/>
          </a:p>
          <a:p>
            <a:pPr marL="930275" lvl="1" indent="-342900">
              <a:spcBef>
                <a:spcPts val="0"/>
              </a:spcBef>
              <a:buSzPct val="100000"/>
            </a:pPr>
            <a:r>
              <a:rPr lang="fi" sz="2600" dirty="0"/>
              <a:t>omat alueet ja ihmiset pysyivät turvassa</a:t>
            </a:r>
            <a:endParaRPr sz="2600" dirty="0"/>
          </a:p>
          <a:p>
            <a:pPr marL="930275" lvl="1" indent="-342900">
              <a:spcBef>
                <a:spcPts val="0"/>
              </a:spcBef>
              <a:buSzPct val="100000"/>
            </a:pPr>
            <a:r>
              <a:rPr lang="fi" sz="2600" dirty="0"/>
              <a:t>Ruotsi rahoitti sotaana keräämällä valloitetuilta alueilta tulleja ja pakkoveroja</a:t>
            </a:r>
            <a:endParaRPr sz="2600" dirty="0"/>
          </a:p>
          <a:p>
            <a:pPr marL="171450" lvl="0" indent="-17145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100" dirty="0">
              <a:solidFill>
                <a:srgbClr val="000000"/>
              </a:solidFill>
            </a:endParaRPr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FAF54B-762E-BAAA-A3C3-F9467FD356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10</a:t>
            </a:r>
          </a:p>
        </p:txBody>
      </p:sp>
    </p:spTree>
    <p:extLst>
      <p:ext uri="{BB962C8B-B14F-4D97-AF65-F5344CB8AC3E}">
        <p14:creationId xmlns:p14="http://schemas.microsoft.com/office/powerpoint/2010/main" val="1783184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Muita tekijöitä, jotka mahdollistivat nousun suurvallaksi</a:t>
            </a:r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20000"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Naapureiden heikkous: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Tanska heikkeni, kun se sekaantui Saksan alueen asioihin 1620-luvulla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Puola sisäisesti heikko vaalikuninkuuden vuoksi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Venäjä sekasorrossa Täyssinän rauhan 1595 jälkeen kun maata hallinnut suku sammui</a:t>
            </a:r>
            <a:endParaRPr dirty="0"/>
          </a:p>
          <a:p>
            <a:pPr lvl="2">
              <a:spcBef>
                <a:spcPts val="0"/>
              </a:spcBef>
            </a:pPr>
            <a:r>
              <a:rPr lang="fi" sz="2000" dirty="0"/>
              <a:t>Ruotsi sekaantui Venäjän hallitsijakiistaan</a:t>
            </a:r>
            <a:endParaRPr sz="2000" dirty="0"/>
          </a:p>
          <a:p>
            <a:pPr lvl="2">
              <a:spcBef>
                <a:spcPts val="0"/>
              </a:spcBef>
            </a:pPr>
            <a:r>
              <a:rPr lang="fi" sz="2000" dirty="0"/>
              <a:t>Stolbovan rauhassa 1617 Venäjä joutui luovuttamaan Ruotsille alueita </a:t>
            </a:r>
            <a:r>
              <a:rPr lang="fi" sz="2000" dirty="0">
                <a:sym typeface="Wingdings" pitchFamily="2" charset="2"/>
              </a:rPr>
              <a:t></a:t>
            </a:r>
            <a:r>
              <a:rPr lang="fi" sz="2000" dirty="0"/>
              <a:t> Suomenlahdesta ruotsalaisten hallitsema, Venäjä jäi eristyksiin</a:t>
            </a:r>
            <a:endParaRPr sz="2000" dirty="0"/>
          </a:p>
          <a:p>
            <a:pPr lvl="2">
              <a:spcBef>
                <a:spcPts val="0"/>
              </a:spcBef>
            </a:pPr>
            <a:r>
              <a:rPr lang="fi" sz="2000" dirty="0"/>
              <a:t>Venäjän epävakaa tilanne jatkui pitkään, mikä hyödytti naapureita</a:t>
            </a:r>
            <a:endParaRPr sz="2000" dirty="0"/>
          </a:p>
          <a:p>
            <a:pPr marL="171450" lvl="0" indent="-17145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100" dirty="0">
              <a:solidFill>
                <a:srgbClr val="000000"/>
              </a:solidFill>
            </a:endParaRPr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848420-809D-92F9-6448-34C67EEE393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224</Words>
  <Application>Microsoft Office PowerPoint</Application>
  <PresentationFormat>Näytössä katseltava esitys (16:9)</PresentationFormat>
  <Paragraphs>36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Simple Light</vt:lpstr>
      <vt:lpstr>Office-teema</vt:lpstr>
      <vt:lpstr>10. Ruotsista luodaan suurvalta  Tietoisku: Ruotsin heikkoudet ja vahvuudet 1600-luvulla</vt:lpstr>
      <vt:lpstr>Heikkoudet</vt:lpstr>
      <vt:lpstr>Vahvuudet</vt:lpstr>
      <vt:lpstr>Vahvuudet</vt:lpstr>
      <vt:lpstr>Muita tekijöitä, jotka mahdollistivat nousun suurvallaksi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 Ruotsista luodaan suurvalta  Tietoisku: Ruotsin heikkoudet ja vahvuudet 1600-luvulla</dc:title>
  <dc:creator>Kaartinen Minna</dc:creator>
  <cp:lastModifiedBy>Kaartinen Minna</cp:lastModifiedBy>
  <cp:revision>5</cp:revision>
  <dcterms:modified xsi:type="dcterms:W3CDTF">2025-08-27T05:51:59Z</dcterms:modified>
</cp:coreProperties>
</file>