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EB6E2A-882A-4C07-9E52-A120D6DA8C0E}" type="datetimeFigureOut">
              <a:rPr lang="fi-FI" smtClean="0"/>
              <a:t>13.11.2019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22778B-DB31-4452-AC1E-0F5243D311F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8836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an numeron paikkamerkki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F466207D-D8A9-49DD-9A87-C9F76E73EF24}" type="slidenum">
              <a:t>1</a:t>
            </a:fld>
            <a:endParaRPr lang="fi-FI"/>
          </a:p>
        </p:txBody>
      </p:sp>
      <p:sp>
        <p:nvSpPr>
          <p:cNvPr id="2" name="Dian kuvan paikkamerkki 1"/>
          <p:cNvSpPr>
            <a:spLocks noGrp="1" noRot="1" noChangeAspect="1" noResize="1"/>
          </p:cNvSpPr>
          <p:nvPr>
            <p:ph type="sldImg"/>
          </p:nvPr>
        </p:nvSpPr>
        <p:spPr>
          <a:xfrm>
            <a:off x="382588" y="695325"/>
            <a:ext cx="6092825" cy="342741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Huomautusten paikkamerkki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0605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an numeron paikkamerkki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43CF9B48-AB5C-4BB8-BF72-9B4B38CD54AF}" type="slidenum">
              <a:t>2</a:t>
            </a:fld>
            <a:endParaRPr lang="fi-FI"/>
          </a:p>
        </p:txBody>
      </p:sp>
      <p:sp>
        <p:nvSpPr>
          <p:cNvPr id="2" name="Dian kuvan paikkamerkki 1"/>
          <p:cNvSpPr>
            <a:spLocks noGrp="1" noRot="1" noChangeAspect="1" noResize="1"/>
          </p:cNvSpPr>
          <p:nvPr>
            <p:ph type="sldImg"/>
          </p:nvPr>
        </p:nvSpPr>
        <p:spPr>
          <a:xfrm>
            <a:off x="382588" y="695325"/>
            <a:ext cx="6092825" cy="342741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Huomautusten paikkamerkki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45723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an numeron paikkamerkki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2608EA43-3BF3-4A21-BCEB-4DB23D7ED2C5}" type="slidenum">
              <a:t>3</a:t>
            </a:fld>
            <a:endParaRPr lang="fi-FI"/>
          </a:p>
        </p:txBody>
      </p:sp>
      <p:sp>
        <p:nvSpPr>
          <p:cNvPr id="2" name="Dian kuvan paikkamerkki 1"/>
          <p:cNvSpPr>
            <a:spLocks noGrp="1" noRot="1" noChangeAspect="1" noResize="1"/>
          </p:cNvSpPr>
          <p:nvPr>
            <p:ph type="sldImg"/>
          </p:nvPr>
        </p:nvSpPr>
        <p:spPr>
          <a:xfrm>
            <a:off x="382588" y="695325"/>
            <a:ext cx="6092825" cy="342741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Huomautusten paikkamerkki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01675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an numeron paikkamerkki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7335A410-C647-4795-8E8C-311E28E719F3}" type="slidenum">
              <a:t>4</a:t>
            </a:fld>
            <a:endParaRPr lang="fi-FI"/>
          </a:p>
        </p:txBody>
      </p:sp>
      <p:sp>
        <p:nvSpPr>
          <p:cNvPr id="2" name="Dian kuvan paikkamerkki 1"/>
          <p:cNvSpPr>
            <a:spLocks noGrp="1" noRot="1" noChangeAspect="1" noResize="1"/>
          </p:cNvSpPr>
          <p:nvPr>
            <p:ph type="sldImg"/>
          </p:nvPr>
        </p:nvSpPr>
        <p:spPr>
          <a:xfrm>
            <a:off x="382588" y="695325"/>
            <a:ext cx="6092825" cy="342741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Huomautusten paikkamerkki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5854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an numeron paikkamerkki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D325BA54-82BA-412D-930B-9F5C6A114EE2}" type="slidenum">
              <a:t>5</a:t>
            </a:fld>
            <a:endParaRPr lang="fi-FI"/>
          </a:p>
        </p:txBody>
      </p:sp>
      <p:sp>
        <p:nvSpPr>
          <p:cNvPr id="2" name="Dian kuvan paikkamerkki 1"/>
          <p:cNvSpPr>
            <a:spLocks noGrp="1" noRot="1" noChangeAspect="1" noResize="1"/>
          </p:cNvSpPr>
          <p:nvPr>
            <p:ph type="sldImg"/>
          </p:nvPr>
        </p:nvSpPr>
        <p:spPr>
          <a:xfrm>
            <a:off x="382588" y="695325"/>
            <a:ext cx="6092825" cy="342741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Huomautusten paikkamerkki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4149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an numeron paikkamerkki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A25A5D79-3339-43CA-A988-5A6540096826}" type="slidenum">
              <a:t>6</a:t>
            </a:fld>
            <a:endParaRPr lang="fi-FI"/>
          </a:p>
        </p:txBody>
      </p:sp>
      <p:sp>
        <p:nvSpPr>
          <p:cNvPr id="2" name="Dian kuvan paikkamerkki 1"/>
          <p:cNvSpPr>
            <a:spLocks noGrp="1" noRot="1" noChangeAspect="1" noResize="1"/>
          </p:cNvSpPr>
          <p:nvPr>
            <p:ph type="sldImg"/>
          </p:nvPr>
        </p:nvSpPr>
        <p:spPr>
          <a:xfrm>
            <a:off x="382588" y="695325"/>
            <a:ext cx="6092825" cy="342741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Huomautusten paikkamerkki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77547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an numeron paikkamerkki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36E0989E-7F29-4DAB-9763-17E0947F2F83}" type="slidenum">
              <a:t>7</a:t>
            </a:fld>
            <a:endParaRPr lang="fi-FI"/>
          </a:p>
        </p:txBody>
      </p:sp>
      <p:sp>
        <p:nvSpPr>
          <p:cNvPr id="2" name="Dian kuvan paikkamerkki 1"/>
          <p:cNvSpPr>
            <a:spLocks noGrp="1" noRot="1" noChangeAspect="1" noResize="1"/>
          </p:cNvSpPr>
          <p:nvPr>
            <p:ph type="sldImg"/>
          </p:nvPr>
        </p:nvSpPr>
        <p:spPr>
          <a:xfrm>
            <a:off x="382588" y="695325"/>
            <a:ext cx="6092825" cy="342741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Huomautusten paikkamerkki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2986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68BA-6DA6-4586-9737-E37318F5C276}" type="datetimeFigureOut">
              <a:rPr lang="fi-FI" smtClean="0"/>
              <a:t>13.11.2019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16898-8688-4439-9637-7FF973E9E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5822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68BA-6DA6-4586-9737-E37318F5C276}" type="datetimeFigureOut">
              <a:rPr lang="fi-FI" smtClean="0"/>
              <a:t>13.11.2019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16898-8688-4439-9637-7FF973E9E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7954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68BA-6DA6-4586-9737-E37318F5C276}" type="datetimeFigureOut">
              <a:rPr lang="fi-FI" smtClean="0"/>
              <a:t>13.11.2019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16898-8688-4439-9637-7FF973E9E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0088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68BA-6DA6-4586-9737-E37318F5C276}" type="datetimeFigureOut">
              <a:rPr lang="fi-FI" smtClean="0"/>
              <a:t>13.11.2019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16898-8688-4439-9637-7FF973E9E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7480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68BA-6DA6-4586-9737-E37318F5C276}" type="datetimeFigureOut">
              <a:rPr lang="fi-FI" smtClean="0"/>
              <a:t>13.11.2019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16898-8688-4439-9637-7FF973E9E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5664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68BA-6DA6-4586-9737-E37318F5C276}" type="datetimeFigureOut">
              <a:rPr lang="fi-FI" smtClean="0"/>
              <a:t>13.11.2019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16898-8688-4439-9637-7FF973E9E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286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68BA-6DA6-4586-9737-E37318F5C276}" type="datetimeFigureOut">
              <a:rPr lang="fi-FI" smtClean="0"/>
              <a:t>13.11.2019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16898-8688-4439-9637-7FF973E9E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625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68BA-6DA6-4586-9737-E37318F5C276}" type="datetimeFigureOut">
              <a:rPr lang="fi-FI" smtClean="0"/>
              <a:t>13.11.2019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16898-8688-4439-9637-7FF973E9E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2056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68BA-6DA6-4586-9737-E37318F5C276}" type="datetimeFigureOut">
              <a:rPr lang="fi-FI" smtClean="0"/>
              <a:t>13.11.2019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16898-8688-4439-9637-7FF973E9E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4932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68BA-6DA6-4586-9737-E37318F5C276}" type="datetimeFigureOut">
              <a:rPr lang="fi-FI" smtClean="0"/>
              <a:t>13.11.2019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16898-8688-4439-9637-7FF973E9E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226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68BA-6DA6-4586-9737-E37318F5C276}" type="datetimeFigureOut">
              <a:rPr lang="fi-FI" smtClean="0"/>
              <a:t>13.11.2019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16898-8688-4439-9637-7FF973E9E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0756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368BA-6DA6-4586-9737-E37318F5C276}" type="datetimeFigureOut">
              <a:rPr lang="fi-FI" smtClean="0"/>
              <a:t>13.11.2019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16898-8688-4439-9637-7FF973E9E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6250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lobalis.fi/Tilastot/BKT-per-asuka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k.fi/blogi/2016/03/30/viikon-kysymys-mita-tarkoittaa-ginikerroin/" TargetMode="External"/><Relationship Id="rId5" Type="http://schemas.openxmlformats.org/officeDocument/2006/relationships/hyperlink" Target="http://www.maailma.net/uutiset/koyhyyden-mittaaminen" TargetMode="External"/><Relationship Id="rId4" Type="http://schemas.openxmlformats.org/officeDocument/2006/relationships/hyperlink" Target="http://www.tilastokeskus.fi/artikkelit/2011/art_2011-03-07_004.html?s=6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s.fi/ulkomaat/art-2000005534525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formin.finland.fi/public/default.aspx?nodeid=49314&amp;contentlan=1&amp;culture=en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youtube.com/watch?v=tV1e1ZOSNT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2209800" y="228601"/>
            <a:ext cx="7772039" cy="914039"/>
          </a:xfr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fi-FI" sz="2800" b="1">
                <a:solidFill>
                  <a:srgbClr val="000000"/>
                </a:solidFill>
                <a:latin typeface="Verdana"/>
                <a:ea typeface="MS PGothic" pitchFamily="49"/>
              </a:rPr>
              <a:t>Kehityksen mittarit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2209800" y="976680"/>
            <a:ext cx="7772039" cy="4495320"/>
          </a:xfrm>
          <a:noFill/>
          <a:ln>
            <a:noFill/>
          </a:ln>
        </p:spPr>
        <p:txBody>
          <a:bodyPr wrap="square" anchor="t">
            <a:noAutofit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1800" dirty="0">
                <a:solidFill>
                  <a:srgbClr val="000000"/>
                </a:solidFill>
                <a:latin typeface="Verdana"/>
                <a:ea typeface="MS PGothic" pitchFamily="49"/>
              </a:rPr>
              <a:t>1. </a:t>
            </a:r>
            <a:r>
              <a:rPr lang="fi-FI" sz="1800" dirty="0">
                <a:solidFill>
                  <a:srgbClr val="000000"/>
                </a:solidFill>
                <a:latin typeface="Verdana"/>
                <a:ea typeface="MS PGothic" pitchFamily="49"/>
              </a:rPr>
              <a:t>Bruttokansantuote eli </a:t>
            </a:r>
            <a:r>
              <a:rPr lang="fi-FI" sz="1800" b="1" dirty="0">
                <a:solidFill>
                  <a:srgbClr val="000000"/>
                </a:solidFill>
                <a:latin typeface="Verdana"/>
                <a:ea typeface="MS PGothic" pitchFamily="49"/>
              </a:rPr>
              <a:t>BKT (</a:t>
            </a:r>
            <a:r>
              <a:rPr lang="fi-FI" sz="1800" dirty="0"/>
              <a:t>käytetään lyhennettä GDP (</a:t>
            </a:r>
            <a:r>
              <a:rPr lang="fi-FI" sz="1800" dirty="0" err="1"/>
              <a:t>gross</a:t>
            </a:r>
            <a:r>
              <a:rPr lang="fi-FI" sz="1800" dirty="0"/>
              <a:t> </a:t>
            </a:r>
            <a:r>
              <a:rPr lang="fi-FI" sz="1800" dirty="0" err="1"/>
              <a:t>domestic</a:t>
            </a:r>
            <a:r>
              <a:rPr lang="fi-FI" sz="1800" dirty="0"/>
              <a:t> </a:t>
            </a:r>
            <a:r>
              <a:rPr lang="fi-FI" sz="1800" dirty="0" err="1"/>
              <a:t>product</a:t>
            </a:r>
            <a:r>
              <a:rPr lang="fi-FI" sz="1800" dirty="0"/>
              <a:t>))</a:t>
            </a:r>
            <a:r>
              <a:rPr lang="fi-FI" sz="1800" dirty="0">
                <a:solidFill>
                  <a:srgbClr val="000000"/>
                </a:solidFill>
                <a:latin typeface="Verdana"/>
                <a:ea typeface="MS PGothic" pitchFamily="49"/>
                <a:hlinkClick r:id="rId3"/>
              </a:rPr>
              <a:t>http</a:t>
            </a:r>
            <a:r>
              <a:rPr lang="fi-FI" sz="1800" dirty="0">
                <a:solidFill>
                  <a:srgbClr val="000000"/>
                </a:solidFill>
                <a:latin typeface="Verdana"/>
                <a:ea typeface="MS PGothic" pitchFamily="49"/>
                <a:hlinkClick r:id="rId3"/>
              </a:rPr>
              <a:t>://</a:t>
            </a:r>
            <a:r>
              <a:rPr lang="fi-FI" sz="1800" dirty="0">
                <a:solidFill>
                  <a:srgbClr val="000000"/>
                </a:solidFill>
                <a:latin typeface="Verdana"/>
                <a:ea typeface="MS PGothic" pitchFamily="49"/>
                <a:hlinkClick r:id="rId3"/>
              </a:rPr>
              <a:t>www.globalis.fi/Tilastot/BKT-per-asukas</a:t>
            </a:r>
            <a:endParaRPr lang="fi-FI" sz="1800" dirty="0">
              <a:solidFill>
                <a:srgbClr val="000000"/>
              </a:solidFill>
              <a:latin typeface="Verdana"/>
              <a:ea typeface="MS PGothic" pitchFamily="49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1800" dirty="0"/>
              <a:t>2. bruttokansantulo </a:t>
            </a:r>
            <a:r>
              <a:rPr lang="fi-FI" sz="1800" dirty="0"/>
              <a:t>(BKTL) eli </a:t>
            </a:r>
            <a:r>
              <a:rPr lang="fi-FI" sz="1800" b="1" dirty="0"/>
              <a:t>GNI</a:t>
            </a:r>
            <a:r>
              <a:rPr lang="fi-FI" sz="1800" dirty="0"/>
              <a:t> (</a:t>
            </a:r>
            <a:r>
              <a:rPr lang="fi-FI" sz="1800" dirty="0" err="1"/>
              <a:t>gross</a:t>
            </a:r>
            <a:r>
              <a:rPr lang="fi-FI" sz="1800" dirty="0"/>
              <a:t> </a:t>
            </a:r>
            <a:r>
              <a:rPr lang="fi-FI" sz="1800" dirty="0" err="1"/>
              <a:t>national</a:t>
            </a:r>
            <a:r>
              <a:rPr lang="fi-FI" sz="1800" dirty="0"/>
              <a:t> </a:t>
            </a:r>
            <a:r>
              <a:rPr lang="fi-FI" sz="1800" dirty="0" err="1"/>
              <a:t>income</a:t>
            </a:r>
            <a:r>
              <a:rPr lang="fi-FI" sz="1800" dirty="0"/>
              <a:t>). Se muodostuu </a:t>
            </a:r>
            <a:r>
              <a:rPr lang="fi-FI" sz="1800" dirty="0" err="1"/>
              <a:t>BKT:sta</a:t>
            </a:r>
            <a:r>
              <a:rPr lang="fi-FI" sz="1800" dirty="0"/>
              <a:t> ja ulkomailta tulevien </a:t>
            </a:r>
            <a:r>
              <a:rPr lang="fi-FI" sz="1800" dirty="0" err="1"/>
              <a:t>rahalähtysten</a:t>
            </a:r>
            <a:r>
              <a:rPr lang="fi-FI" sz="1800" dirty="0"/>
              <a:t> arvosta. Siten GNI antaa hieman enemmän todellisuutta vastaavan kuvan kansalaisten käytössä olevista varoista.</a:t>
            </a:r>
            <a:endParaRPr lang="fi-FI" sz="1800" dirty="0">
              <a:solidFill>
                <a:srgbClr val="000000"/>
              </a:solidFill>
              <a:latin typeface="Verdana"/>
              <a:ea typeface="MS PGothic" pitchFamily="49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1800" dirty="0">
                <a:solidFill>
                  <a:srgbClr val="000000"/>
                </a:solidFill>
                <a:latin typeface="Verdana"/>
                <a:ea typeface="MS PGothic" pitchFamily="49"/>
              </a:rPr>
              <a:t>3</a:t>
            </a:r>
            <a:r>
              <a:rPr lang="fi-FI" sz="1800" dirty="0">
                <a:solidFill>
                  <a:srgbClr val="000000"/>
                </a:solidFill>
                <a:latin typeface="Verdana"/>
                <a:ea typeface="MS PGothic" pitchFamily="49"/>
              </a:rPr>
              <a:t>. </a:t>
            </a:r>
            <a:r>
              <a:rPr lang="fi-FI" sz="1800" dirty="0">
                <a:solidFill>
                  <a:srgbClr val="000000"/>
                </a:solidFill>
                <a:latin typeface="Verdana"/>
                <a:ea typeface="MS PGothic" pitchFamily="49"/>
              </a:rPr>
              <a:t>Inhimillisen kehityksen indeksi, </a:t>
            </a:r>
            <a:r>
              <a:rPr lang="fi-FI" sz="1800" b="1" dirty="0">
                <a:solidFill>
                  <a:srgbClr val="000000"/>
                </a:solidFill>
                <a:latin typeface="Verdana"/>
                <a:ea typeface="MS PGothic" pitchFamily="49"/>
              </a:rPr>
              <a:t>HDI</a:t>
            </a:r>
            <a:r>
              <a:rPr lang="fi-FI" sz="1800" dirty="0">
                <a:solidFill>
                  <a:srgbClr val="000000"/>
                </a:solidFill>
                <a:latin typeface="Verdana"/>
                <a:ea typeface="MS PGothic" pitchFamily="49"/>
              </a:rPr>
              <a:t>, on bruttokansantuotetta parempi kehityksen mittari, koska se huomioi esim. </a:t>
            </a:r>
            <a:r>
              <a:rPr lang="fi-FI" sz="1800" dirty="0">
                <a:solidFill>
                  <a:srgbClr val="000000"/>
                </a:solidFill>
                <a:latin typeface="Verdana"/>
                <a:ea typeface="MS PGothic" pitchFamily="49"/>
              </a:rPr>
              <a:t>koulutustason, elinajanodotteen, </a:t>
            </a:r>
            <a:r>
              <a:rPr lang="fi-FI" sz="1800" dirty="0">
                <a:solidFill>
                  <a:srgbClr val="000000"/>
                </a:solidFill>
                <a:latin typeface="Verdana"/>
                <a:ea typeface="MS PGothic" pitchFamily="49"/>
              </a:rPr>
              <a:t>ostovoiman.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1800" dirty="0">
                <a:solidFill>
                  <a:srgbClr val="000000"/>
                </a:solidFill>
                <a:latin typeface="Verdana"/>
                <a:ea typeface="MS PGothic" pitchFamily="49"/>
              </a:rPr>
              <a:t>4</a:t>
            </a:r>
            <a:r>
              <a:rPr lang="fi-FI" sz="1800" dirty="0">
                <a:solidFill>
                  <a:srgbClr val="000000"/>
                </a:solidFill>
                <a:latin typeface="Verdana"/>
                <a:ea typeface="MS PGothic" pitchFamily="49"/>
              </a:rPr>
              <a:t>. </a:t>
            </a:r>
            <a:r>
              <a:rPr lang="fi-FI" sz="1800" b="1" dirty="0">
                <a:solidFill>
                  <a:srgbClr val="000000"/>
                </a:solidFill>
                <a:latin typeface="Verdana"/>
                <a:ea typeface="MS PGothic" pitchFamily="49"/>
              </a:rPr>
              <a:t>ISEW</a:t>
            </a:r>
            <a:r>
              <a:rPr lang="fi-FI" sz="1800" dirty="0">
                <a:solidFill>
                  <a:srgbClr val="000000"/>
                </a:solidFill>
                <a:latin typeface="Verdana"/>
                <a:ea typeface="MS PGothic" pitchFamily="49"/>
              </a:rPr>
              <a:t> eli kestävän taloudellisen hyvinvoinnin indeksi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1800" dirty="0">
                <a:solidFill>
                  <a:srgbClr val="000000"/>
                </a:solidFill>
                <a:latin typeface="Verdana"/>
                <a:ea typeface="MS PGothic" pitchFamily="49"/>
              </a:rPr>
              <a:t>5</a:t>
            </a:r>
            <a:r>
              <a:rPr lang="fi-FI" sz="1800" dirty="0">
                <a:solidFill>
                  <a:srgbClr val="000000"/>
                </a:solidFill>
                <a:latin typeface="Verdana"/>
                <a:ea typeface="MS PGothic" pitchFamily="49"/>
              </a:rPr>
              <a:t>. </a:t>
            </a:r>
            <a:r>
              <a:rPr lang="fi-FI" sz="1800" dirty="0">
                <a:solidFill>
                  <a:srgbClr val="000000"/>
                </a:solidFill>
                <a:latin typeface="Verdana"/>
                <a:ea typeface="MS PGothic" pitchFamily="49"/>
              </a:rPr>
              <a:t>Aidon kehityksen indikaattori (</a:t>
            </a:r>
            <a:r>
              <a:rPr lang="fi-FI" sz="1800" b="1" dirty="0">
                <a:solidFill>
                  <a:srgbClr val="000000"/>
                </a:solidFill>
                <a:latin typeface="Verdana"/>
                <a:ea typeface="MS PGothic" pitchFamily="49"/>
              </a:rPr>
              <a:t>GPI</a:t>
            </a:r>
            <a:r>
              <a:rPr lang="fi-FI" sz="1800" dirty="0">
                <a:solidFill>
                  <a:srgbClr val="000000"/>
                </a:solidFill>
                <a:latin typeface="Verdana"/>
                <a:ea typeface="MS PGothic" pitchFamily="49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fi-FI" sz="1800" dirty="0">
                <a:solidFill>
                  <a:srgbClr val="000000"/>
                </a:solidFill>
                <a:latin typeface="Verdana"/>
                <a:ea typeface="MS PGothic" pitchFamily="49"/>
                <a:hlinkClick r:id="rId4"/>
              </a:rPr>
              <a:t>http://www.tilastokeskus.fi/artikkelit/2011/art_2011-03-07_004.html?s=6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1800" dirty="0">
                <a:solidFill>
                  <a:srgbClr val="000000"/>
                </a:solidFill>
                <a:latin typeface="Verdana"/>
                <a:ea typeface="MS PGothic" pitchFamily="49"/>
              </a:rPr>
              <a:t> </a:t>
            </a:r>
            <a:r>
              <a:rPr lang="fi-FI" sz="1800" dirty="0">
                <a:solidFill>
                  <a:srgbClr val="000000"/>
                </a:solidFill>
                <a:latin typeface="Verdana"/>
                <a:ea typeface="MS PGothic" pitchFamily="49"/>
              </a:rPr>
              <a:t>6</a:t>
            </a:r>
            <a:r>
              <a:rPr lang="fi-FI" sz="1800" dirty="0">
                <a:solidFill>
                  <a:srgbClr val="000000"/>
                </a:solidFill>
                <a:latin typeface="Verdana"/>
                <a:ea typeface="MS PGothic" pitchFamily="49"/>
              </a:rPr>
              <a:t>. </a:t>
            </a:r>
            <a:r>
              <a:rPr lang="fi-FI" sz="1800" b="1" dirty="0">
                <a:solidFill>
                  <a:srgbClr val="000000"/>
                </a:solidFill>
                <a:latin typeface="Verdana"/>
                <a:ea typeface="MS PGothic" pitchFamily="49"/>
              </a:rPr>
              <a:t>HPI</a:t>
            </a:r>
            <a:r>
              <a:rPr lang="fi-FI" sz="1800" dirty="0">
                <a:solidFill>
                  <a:srgbClr val="000000"/>
                </a:solidFill>
                <a:latin typeface="Verdana"/>
                <a:ea typeface="MS PGothic" pitchFamily="49"/>
              </a:rPr>
              <a:t> eli inhimillisen köyhyyden indeksi.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1800" dirty="0">
                <a:solidFill>
                  <a:srgbClr val="000000"/>
                </a:solidFill>
                <a:latin typeface="Verdana"/>
                <a:ea typeface="MS PGothic" pitchFamily="49"/>
              </a:rPr>
              <a:t>7</a:t>
            </a:r>
            <a:r>
              <a:rPr lang="fi-FI" sz="1800" dirty="0">
                <a:solidFill>
                  <a:srgbClr val="000000"/>
                </a:solidFill>
                <a:latin typeface="Verdana"/>
                <a:ea typeface="MS PGothic" pitchFamily="49"/>
              </a:rPr>
              <a:t>. </a:t>
            </a:r>
            <a:r>
              <a:rPr lang="fi-FI" sz="1800" dirty="0">
                <a:solidFill>
                  <a:srgbClr val="000000"/>
                </a:solidFill>
                <a:latin typeface="Verdana"/>
                <a:ea typeface="MS PGothic" pitchFamily="49"/>
              </a:rPr>
              <a:t>tasa-arvopainotettu kehitysindeksi </a:t>
            </a:r>
            <a:r>
              <a:rPr lang="fi-FI" sz="1800" b="1" dirty="0">
                <a:solidFill>
                  <a:srgbClr val="000000"/>
                </a:solidFill>
                <a:latin typeface="Verdana"/>
                <a:ea typeface="MS PGothic" pitchFamily="49"/>
              </a:rPr>
              <a:t>GDI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1800" dirty="0">
                <a:solidFill>
                  <a:srgbClr val="000000"/>
                </a:solidFill>
                <a:latin typeface="Verdana"/>
                <a:ea typeface="MS PGothic" pitchFamily="49"/>
                <a:hlinkClick r:id="rId5"/>
              </a:rPr>
              <a:t>http://www.maailma.net/uutiset/koyhyyden-mittaaminen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1800" dirty="0">
                <a:solidFill>
                  <a:srgbClr val="000000"/>
                </a:solidFill>
                <a:latin typeface="Verdana"/>
                <a:ea typeface="MS PGothic" pitchFamily="49"/>
              </a:rPr>
              <a:t>8</a:t>
            </a:r>
            <a:r>
              <a:rPr lang="fi-FI" sz="1800" dirty="0">
                <a:solidFill>
                  <a:srgbClr val="000000"/>
                </a:solidFill>
                <a:latin typeface="Verdana"/>
                <a:ea typeface="MS PGothic" pitchFamily="49"/>
              </a:rPr>
              <a:t>. </a:t>
            </a:r>
            <a:r>
              <a:rPr lang="fi-FI" sz="1800" b="1" dirty="0">
                <a:solidFill>
                  <a:srgbClr val="000000"/>
                </a:solidFill>
                <a:latin typeface="Verdana"/>
                <a:ea typeface="MS PGothic" pitchFamily="49"/>
              </a:rPr>
              <a:t>GINI-kerroin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1800" dirty="0">
                <a:solidFill>
                  <a:srgbClr val="000000"/>
                </a:solidFill>
                <a:latin typeface="Verdana"/>
                <a:ea typeface="MS PGothic" pitchFamily="49"/>
                <a:hlinkClick r:id="rId6"/>
              </a:rPr>
              <a:t>https://ek.fi/blogi/2016/03/30/viikon-kysymys-mita-tarkoittaa-ginikerroin/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endParaRPr lang="fi-FI" sz="2000" dirty="0">
              <a:solidFill>
                <a:srgbClr val="000000"/>
              </a:solidFill>
              <a:latin typeface="Verdana"/>
              <a:ea typeface="MS PGothic" pitchFamily="49"/>
            </a:endParaRPr>
          </a:p>
        </p:txBody>
      </p:sp>
    </p:spTree>
    <p:extLst>
      <p:ext uri="{BB962C8B-B14F-4D97-AF65-F5344CB8AC3E}">
        <p14:creationId xmlns:p14="http://schemas.microsoft.com/office/powerpoint/2010/main" val="1645821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2209800" y="228601"/>
            <a:ext cx="7772039" cy="914039"/>
          </a:xfr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fi-FI" sz="2800" b="1">
                <a:solidFill>
                  <a:srgbClr val="000000"/>
                </a:solidFill>
                <a:latin typeface="Verdana"/>
                <a:ea typeface="MS PGothic" pitchFamily="49"/>
              </a:rPr>
              <a:t>Kehittyvien maiden luokittelu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914400" y="1600200"/>
            <a:ext cx="9067439" cy="4495320"/>
          </a:xfrm>
          <a:noFill/>
          <a:ln>
            <a:noFill/>
          </a:ln>
        </p:spPr>
        <p:txBody>
          <a:bodyPr wrap="square" anchor="t">
            <a:noAutofit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2000" b="1" dirty="0">
                <a:solidFill>
                  <a:srgbClr val="000000"/>
                </a:solidFill>
                <a:latin typeface="Verdana"/>
                <a:ea typeface="MS PGothic" pitchFamily="49"/>
              </a:rPr>
              <a:t>1. Köyhimmät kehittyvät maat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Saharan eteläpuolisen Afrikan maat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2000" b="1" dirty="0">
                <a:solidFill>
                  <a:srgbClr val="000000"/>
                </a:solidFill>
                <a:latin typeface="Verdana"/>
                <a:ea typeface="MS PGothic" pitchFamily="49"/>
              </a:rPr>
              <a:t>Ongelmia:</a:t>
            </a: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 räjähdysmäinen väestönkasvu, etenkin naisten alhainen koulutustaso, yleinen köyhyys ja valtion velkaantuminen, sodat, sisäpoliittinen epävakaus sekä erilaiset </a:t>
            </a: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taudit, rahakasvien viljely </a:t>
            </a: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teollisuusmaiden tarpeisiin</a:t>
            </a: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.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2000" b="1" dirty="0">
                <a:solidFill>
                  <a:srgbClr val="000000"/>
                </a:solidFill>
                <a:latin typeface="Verdana"/>
                <a:ea typeface="MS PGothic" pitchFamily="49"/>
              </a:rPr>
              <a:t>Hedelmällisyysluku</a:t>
            </a: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 korkea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2000" b="1" dirty="0">
                <a:solidFill>
                  <a:srgbClr val="000000"/>
                </a:solidFill>
                <a:latin typeface="Verdana"/>
                <a:ea typeface="MS PGothic" pitchFamily="49"/>
              </a:rPr>
              <a:t>Imeväiskuolleisuus</a:t>
            </a: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 ja </a:t>
            </a:r>
            <a:r>
              <a:rPr lang="fi-FI" sz="2000" b="1" dirty="0">
                <a:solidFill>
                  <a:srgbClr val="000000"/>
                </a:solidFill>
                <a:latin typeface="Verdana"/>
                <a:ea typeface="MS PGothic" pitchFamily="49"/>
              </a:rPr>
              <a:t>lapsikuolleisuus</a:t>
            </a: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 korkeita</a:t>
            </a:r>
            <a:endParaRPr lang="fi-FI" sz="2000" dirty="0">
              <a:solidFill>
                <a:srgbClr val="000000"/>
              </a:solidFill>
              <a:latin typeface="Verdana"/>
              <a:ea typeface="MS PGothic" pitchFamily="49"/>
            </a:endParaRPr>
          </a:p>
        </p:txBody>
      </p:sp>
    </p:spTree>
    <p:extLst>
      <p:ext uri="{BB962C8B-B14F-4D97-AF65-F5344CB8AC3E}">
        <p14:creationId xmlns:p14="http://schemas.microsoft.com/office/powerpoint/2010/main" val="2188634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2209800" y="228601"/>
            <a:ext cx="7772039" cy="914039"/>
          </a:xfr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fi-FI" sz="2800" b="1">
                <a:solidFill>
                  <a:srgbClr val="000000"/>
                </a:solidFill>
                <a:latin typeface="Verdana"/>
                <a:ea typeface="MS PGothic" pitchFamily="49"/>
              </a:rPr>
              <a:t>Kehittyvien maiden luokittelu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897924" y="1600200"/>
            <a:ext cx="9083915" cy="4495320"/>
          </a:xfrm>
          <a:noFill/>
          <a:ln>
            <a:noFill/>
          </a:ln>
        </p:spPr>
        <p:txBody>
          <a:bodyPr wrap="square" anchor="t">
            <a:noAutofit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2000" b="1" dirty="0">
                <a:solidFill>
                  <a:srgbClr val="000000"/>
                </a:solidFill>
                <a:latin typeface="Verdana"/>
                <a:ea typeface="MS PGothic" pitchFamily="49"/>
              </a:rPr>
              <a:t>2.</a:t>
            </a: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 </a:t>
            </a:r>
            <a:r>
              <a:rPr lang="fi-FI" sz="2000" b="1" dirty="0">
                <a:solidFill>
                  <a:srgbClr val="000000"/>
                </a:solidFill>
                <a:latin typeface="Verdana"/>
                <a:ea typeface="MS PGothic" pitchFamily="49"/>
              </a:rPr>
              <a:t>öljyä vievät valtiot.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BKT:n perusteella nämä valtiot ovat vauraita, mutta muilla mittareilla kehitystaso on alhainen.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Valtion sisäisiä tuloeroja voidaan </a:t>
            </a: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mitata </a:t>
            </a:r>
            <a:r>
              <a:rPr lang="fi-FI" sz="2000" b="1" dirty="0">
                <a:solidFill>
                  <a:srgbClr val="000000"/>
                </a:solidFill>
                <a:latin typeface="Verdana"/>
                <a:ea typeface="MS PGothic" pitchFamily="49"/>
              </a:rPr>
              <a:t>Gini-kertoimella</a:t>
            </a: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.</a:t>
            </a:r>
            <a:endParaRPr lang="fi-FI" sz="2000" dirty="0">
              <a:solidFill>
                <a:srgbClr val="000000"/>
              </a:solidFill>
              <a:latin typeface="Verdana"/>
              <a:ea typeface="MS PGothic" pitchFamily="49"/>
            </a:endParaRPr>
          </a:p>
        </p:txBody>
      </p:sp>
    </p:spTree>
    <p:extLst>
      <p:ext uri="{BB962C8B-B14F-4D97-AF65-F5344CB8AC3E}">
        <p14:creationId xmlns:p14="http://schemas.microsoft.com/office/powerpoint/2010/main" val="720543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995BE-8BBF-459F-8343-B9C5D3798821}" type="datetimeFigureOut">
              <a:rPr lang="fi-FI" smtClean="0"/>
              <a:t>13.11.2019</a:t>
            </a:fld>
            <a:endParaRPr lang="fi-FI"/>
          </a:p>
        </p:txBody>
      </p:sp>
      <p:sp>
        <p:nvSpPr>
          <p:cNvPr id="2" name="Otsikko 1"/>
          <p:cNvSpPr txBox="1">
            <a:spLocks noGrp="1"/>
          </p:cNvSpPr>
          <p:nvPr>
            <p:ph type="title" idx="4294967295"/>
          </p:nvPr>
        </p:nvSpPr>
        <p:spPr>
          <a:xfrm>
            <a:off x="2209800" y="470177"/>
            <a:ext cx="7772039" cy="430887"/>
          </a:xfrm>
          <a:noFill/>
          <a:ln>
            <a:noFill/>
          </a:ln>
        </p:spPr>
        <p:txBody>
          <a:bodyPr vert="horz" lIns="0" tIns="0" rIns="0" bIns="0" rtlCol="0" anchor="ctr">
            <a:spAutoFit/>
          </a:bodyPr>
          <a:lstStyle/>
          <a:p>
            <a:pPr hangingPunct="0">
              <a:lnSpc>
                <a:spcPct val="100000"/>
              </a:lnSpc>
              <a:spcBef>
                <a:spcPts val="400"/>
              </a:spcBef>
            </a:pPr>
            <a:r>
              <a:rPr lang="fi-FI" sz="2800" b="1">
                <a:solidFill>
                  <a:srgbClr val="000000"/>
                </a:solidFill>
                <a:latin typeface="Verdana"/>
                <a:ea typeface="MS PGothic" pitchFamily="49"/>
              </a:rPr>
              <a:t>Kehittyvien maiden luokittelu</a:t>
            </a:r>
          </a:p>
        </p:txBody>
      </p:sp>
      <p:sp>
        <p:nvSpPr>
          <p:cNvPr id="3" name="Tekstin paikkamerkki 2"/>
          <p:cNvSpPr txBox="1">
            <a:spLocks noGrp="1"/>
          </p:cNvSpPr>
          <p:nvPr>
            <p:ph type="body" idx="4294967295"/>
          </p:nvPr>
        </p:nvSpPr>
        <p:spPr>
          <a:xfrm>
            <a:off x="593124" y="1600200"/>
            <a:ext cx="9388715" cy="4495320"/>
          </a:xfrm>
          <a:noFill/>
          <a:ln>
            <a:noFill/>
          </a:ln>
        </p:spPr>
        <p:txBody>
          <a:bodyPr vert="horz" lIns="0" tIns="0" rIns="0" bIns="0" rtlCol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2000" b="1" dirty="0">
                <a:solidFill>
                  <a:srgbClr val="000000"/>
                </a:solidFill>
                <a:latin typeface="Verdana"/>
                <a:ea typeface="MS PGothic" pitchFamily="49"/>
              </a:rPr>
              <a:t>3. Vastateollistuneet maat </a:t>
            </a: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eli</a:t>
            </a:r>
            <a:r>
              <a:rPr lang="fi-FI" sz="2000" b="1" dirty="0">
                <a:solidFill>
                  <a:srgbClr val="000000"/>
                </a:solidFill>
                <a:latin typeface="Verdana"/>
                <a:ea typeface="MS PGothic" pitchFamily="49"/>
              </a:rPr>
              <a:t> NIC-maat</a:t>
            </a: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 ovat kehittyvien maiden eliittiä</a:t>
            </a: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.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endParaRPr lang="fi-FI" sz="2000" dirty="0">
              <a:solidFill>
                <a:srgbClr val="000000"/>
              </a:solidFill>
              <a:latin typeface="Verdana"/>
              <a:ea typeface="MS PGothic" pitchFamily="49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Halvat </a:t>
            </a: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työvoimakustannukset, puutteellinen lainsäädäntö (ympäristö, palkat, turvallisuus…) </a:t>
            </a: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ja hyvien kulkuyhteyksien lähellä olevat tuotantoalueet houkuttelevat teollisuutta alueille teollisuusmaista.- </a:t>
            </a:r>
            <a:r>
              <a:rPr lang="fi-FI" sz="2000" b="1" dirty="0">
                <a:solidFill>
                  <a:srgbClr val="000000"/>
                </a:solidFill>
                <a:latin typeface="Verdana"/>
                <a:ea typeface="MS PGothic" pitchFamily="49"/>
              </a:rPr>
              <a:t>Kiina-ilmiö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NIC-maihin kuuluvat </a:t>
            </a:r>
            <a:r>
              <a:rPr lang="fi-FI" sz="2000" b="1" dirty="0">
                <a:solidFill>
                  <a:srgbClr val="000000"/>
                </a:solidFill>
                <a:latin typeface="Verdana"/>
                <a:ea typeface="MS PGothic" pitchFamily="49"/>
              </a:rPr>
              <a:t>Aasian Tiikerit</a:t>
            </a: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 </a:t>
            </a: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(Taiwan, Singapore, Etelä-Korea, Hongkong) sekä </a:t>
            </a: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Brasilia, Kiina, Filippiinit, Intia, Meksiko, Turkki ja Etelä-Afrikka.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Ongelmia:  Etenkin maaseutuväestön köyhyys, varallisuus epätasaisesti jakautunut. </a:t>
            </a: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  <a:hlinkClick r:id="rId3"/>
              </a:rPr>
              <a:t>https://</a:t>
            </a: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  <a:hlinkClick r:id="rId3"/>
              </a:rPr>
              <a:t>www.hs.fi/ulkomaat/art-2000005534525.html</a:t>
            </a:r>
            <a:endParaRPr lang="fi-FI" sz="2000" dirty="0">
              <a:solidFill>
                <a:srgbClr val="000000"/>
              </a:solidFill>
              <a:latin typeface="Verdana"/>
              <a:ea typeface="MS PGothic" pitchFamily="49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endParaRPr lang="fi-FI" sz="2000" dirty="0">
              <a:solidFill>
                <a:srgbClr val="000000"/>
              </a:solidFill>
              <a:latin typeface="Verdana"/>
              <a:ea typeface="MS PGothic" pitchFamily="49"/>
            </a:endParaRPr>
          </a:p>
        </p:txBody>
      </p:sp>
      <p:sp>
        <p:nvSpPr>
          <p:cNvPr id="4" name="Tekstin paikkamerkki 3"/>
          <p:cNvSpPr txBox="1">
            <a:spLocks noGrp="1"/>
          </p:cNvSpPr>
          <p:nvPr>
            <p:ph type="body" idx="4294967295"/>
          </p:nvPr>
        </p:nvSpPr>
        <p:spPr>
          <a:xfrm>
            <a:off x="2152651" y="1166588"/>
            <a:ext cx="7772039" cy="4495320"/>
          </a:xfrm>
          <a:noFill/>
          <a:ln>
            <a:noFill/>
          </a:ln>
        </p:spPr>
        <p:txBody>
          <a:bodyPr vert="horz" lIns="0" tIns="0" rIns="0" bIns="0" rtlCol="0">
            <a:noAutofit/>
          </a:bodyPr>
          <a:lstStyle/>
          <a:p>
            <a:pPr>
              <a:lnSpc>
                <a:spcPct val="100000"/>
              </a:lnSpc>
              <a:spcBef>
                <a:spcPts val="1417"/>
              </a:spcBef>
            </a:pPr>
            <a:endParaRPr lang="fi-FI" sz="2000" dirty="0">
              <a:solidFill>
                <a:srgbClr val="000000"/>
              </a:solidFill>
              <a:latin typeface="Verdana"/>
              <a:ea typeface="MS PGothic" pitchFamily="49"/>
            </a:endParaRPr>
          </a:p>
          <a:p>
            <a:pPr marL="0" indent="0">
              <a:lnSpc>
                <a:spcPct val="100000"/>
              </a:lnSpc>
              <a:spcBef>
                <a:spcPts val="1417"/>
              </a:spcBef>
              <a:buNone/>
            </a:pPr>
            <a:endParaRPr lang="fi-FI" sz="2000" dirty="0">
              <a:solidFill>
                <a:srgbClr val="FF0000"/>
              </a:solidFill>
              <a:latin typeface="Verdana"/>
              <a:ea typeface="MS PGothic" pitchFamily="49"/>
            </a:endParaRPr>
          </a:p>
        </p:txBody>
      </p:sp>
    </p:spTree>
    <p:extLst>
      <p:ext uri="{BB962C8B-B14F-4D97-AF65-F5344CB8AC3E}">
        <p14:creationId xmlns:p14="http://schemas.microsoft.com/office/powerpoint/2010/main" val="4021240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2209800" y="228601"/>
            <a:ext cx="7772039" cy="914039"/>
          </a:xfr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fi-FI" sz="2800" b="1">
                <a:solidFill>
                  <a:srgbClr val="000000"/>
                </a:solidFill>
                <a:latin typeface="Verdana"/>
                <a:ea typeface="MS PGothic" pitchFamily="49"/>
              </a:rPr>
              <a:t>Kehittyvien maiden luokittelu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469558" y="1600200"/>
            <a:ext cx="9512282" cy="4495320"/>
          </a:xfrm>
          <a:noFill/>
          <a:ln>
            <a:noFill/>
          </a:ln>
        </p:spPr>
        <p:txBody>
          <a:bodyPr wrap="square" anchor="t">
            <a:noAutofit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2000" b="1" dirty="0">
                <a:solidFill>
                  <a:srgbClr val="000000"/>
                </a:solidFill>
                <a:latin typeface="Verdana"/>
                <a:ea typeface="MS PGothic" pitchFamily="49"/>
              </a:rPr>
              <a:t>4. Sisämaassa sijaitsevat kehittyvät maat </a:t>
            </a: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eli </a:t>
            </a:r>
            <a:r>
              <a:rPr lang="fi-FI" sz="2000" b="1" dirty="0">
                <a:solidFill>
                  <a:srgbClr val="000000"/>
                </a:solidFill>
                <a:latin typeface="Verdana"/>
                <a:ea typeface="MS PGothic" pitchFamily="49"/>
              </a:rPr>
              <a:t>LLDC-maat.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Nepal, Uganda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Valtiot saavat kehitysapua maantieteellisesti epäedullisen asemansa vuoksi.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Ongelmia: Yleinen köyhyys, tavaroiden kuljettamisesta aiheutuvat suuret kulut, huono infrastruktuuri, hankalakulkuinen maasto.</a:t>
            </a:r>
          </a:p>
        </p:txBody>
      </p:sp>
    </p:spTree>
    <p:extLst>
      <p:ext uri="{BB962C8B-B14F-4D97-AF65-F5344CB8AC3E}">
        <p14:creationId xmlns:p14="http://schemas.microsoft.com/office/powerpoint/2010/main" val="1384601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2209800" y="228601"/>
            <a:ext cx="7772039" cy="914039"/>
          </a:xfr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fi-FI" sz="2800" b="1">
                <a:solidFill>
                  <a:srgbClr val="000000"/>
                </a:solidFill>
                <a:latin typeface="Verdana"/>
                <a:ea typeface="MS PGothic" pitchFamily="49"/>
              </a:rPr>
              <a:t>Kehitysyhteistyö – humanitaarinen apu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576649" y="1192679"/>
            <a:ext cx="10256108" cy="5166931"/>
          </a:xfrm>
          <a:noFill/>
          <a:ln>
            <a:noFill/>
          </a:ln>
        </p:spPr>
        <p:txBody>
          <a:bodyPr wrap="square" anchor="t">
            <a:noAutofit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 miksi teollisuusmaiden on tarjottava kehitysapua kehittyville maille?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2000" b="1" dirty="0">
                <a:solidFill>
                  <a:srgbClr val="000000"/>
                </a:solidFill>
                <a:latin typeface="Verdana"/>
                <a:ea typeface="MS PGothic" pitchFamily="49"/>
              </a:rPr>
              <a:t>Itsekkäät syyt: </a:t>
            </a: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kun autamme kehittyviä maita nousemaan kurjuudesta ja köyhyydestä, vähentää sotia ja ristiriitoja. Pakolaisten määrä vähenee samalla.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2000" b="1" dirty="0">
                <a:solidFill>
                  <a:srgbClr val="000000"/>
                </a:solidFill>
                <a:latin typeface="Verdana"/>
                <a:ea typeface="MS PGothic" pitchFamily="49"/>
              </a:rPr>
              <a:t>Humanitaariset syyt: </a:t>
            </a: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Moraalinen velvollisuutemme on auttaa hädässä olevia ihmisiä. Siitä tulee myös hyvä mieli.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Teollisuusmaat ovat epäsuorasti syyllisiä kehittyvien maiden kurjuuteen, sillä siirtomaa-aikana toimme kehittyvistä maista kaiken arvokkaan ja aiheutimme yhteiskunnallisen kaaoksen.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Tuki voi olla muun muassa rahallista tukea, asiantuntija-apua, infrastruktuurin kehittämistä tai velkojen anteeksiantoa.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Humanitaarinen apu kriisialueille tarkoittaa yleensä ruoan, puhtaan veden, telttojen, erikoisvarusteiden ja sairaanhoitohenkilökunnan tilapäistä toimittamista alueelle.</a:t>
            </a:r>
          </a:p>
        </p:txBody>
      </p:sp>
    </p:spTree>
    <p:extLst>
      <p:ext uri="{BB962C8B-B14F-4D97-AF65-F5344CB8AC3E}">
        <p14:creationId xmlns:p14="http://schemas.microsoft.com/office/powerpoint/2010/main" val="2316619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2209800" y="228601"/>
            <a:ext cx="7772039" cy="914039"/>
          </a:xfr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fi-FI" sz="2800" b="1">
                <a:solidFill>
                  <a:srgbClr val="000000"/>
                </a:solidFill>
                <a:latin typeface="Verdana"/>
                <a:ea typeface="MS PGothic" pitchFamily="49"/>
              </a:rPr>
              <a:t>Kehitysyhteistyö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420130" y="1600200"/>
            <a:ext cx="10989275" cy="4495320"/>
          </a:xfrm>
          <a:noFill/>
          <a:ln>
            <a:noFill/>
          </a:ln>
        </p:spPr>
        <p:txBody>
          <a:bodyPr wrap="square" anchor="t">
            <a:noAutofit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2000" b="1" dirty="0">
                <a:solidFill>
                  <a:srgbClr val="000000"/>
                </a:solidFill>
                <a:latin typeface="Verdana"/>
                <a:ea typeface="MS PGothic" pitchFamily="49"/>
              </a:rPr>
              <a:t>Koulutus</a:t>
            </a: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 on parasta mahdollista kehitysapua.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Erityisesti </a:t>
            </a:r>
            <a:r>
              <a:rPr lang="fi-FI" sz="2000" b="1" dirty="0">
                <a:solidFill>
                  <a:srgbClr val="000000"/>
                </a:solidFill>
                <a:latin typeface="Verdana"/>
                <a:ea typeface="MS PGothic" pitchFamily="49"/>
              </a:rPr>
              <a:t>tyttöjen koulunkäynti </a:t>
            </a: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edistää perheen hyvinvointia.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Vuoden </a:t>
            </a: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2016 kehitysyhteistyömäärärahat vastaavat </a:t>
            </a: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0,44 </a:t>
            </a: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% Suomen bruttokansantulosta. Suomi on sitoutunut saavuttamaan kehitysrahoituksessa 0,7 % bruttokansantulo-osuuden.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  <a:hlinkClick r:id="rId3"/>
              </a:rPr>
              <a:t>http://formin.finland.fi/public/default.aspx?nodeid=49314&amp;contentlan=1&amp;culture=en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Kansainväliset järjestöt: YK:n UNICEF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Kansalaisjärjestöt: Punainen Risti, Kirkon ulkomaanapu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</a:rPr>
              <a:t>YK:n agenda 2030 – kestävän kehityksen tavoitteet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r>
              <a:rPr lang="fi-FI" sz="2000" dirty="0">
                <a:solidFill>
                  <a:srgbClr val="000000"/>
                </a:solidFill>
                <a:latin typeface="Verdana"/>
                <a:ea typeface="MS PGothic" pitchFamily="49"/>
                <a:hlinkClick r:id="rId4"/>
              </a:rPr>
              <a:t>https://www.youtube.com/watch?v=tV1e1ZOSNTY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StarSymbol"/>
            </a:pPr>
            <a:endParaRPr lang="fi-FI" sz="2000" dirty="0">
              <a:solidFill>
                <a:srgbClr val="000000"/>
              </a:solidFill>
              <a:latin typeface="Verdana"/>
              <a:ea typeface="MS PGothic" pitchFamily="49"/>
            </a:endParaRPr>
          </a:p>
        </p:txBody>
      </p:sp>
    </p:spTree>
    <p:extLst>
      <p:ext uri="{BB962C8B-B14F-4D97-AF65-F5344CB8AC3E}">
        <p14:creationId xmlns:p14="http://schemas.microsoft.com/office/powerpoint/2010/main" val="2716766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490</Words>
  <Application>Microsoft Office PowerPoint</Application>
  <PresentationFormat>Laajakuva</PresentationFormat>
  <Paragraphs>57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4" baseType="lpstr">
      <vt:lpstr>MS PGothic</vt:lpstr>
      <vt:lpstr>Arial</vt:lpstr>
      <vt:lpstr>Calibri</vt:lpstr>
      <vt:lpstr>Calibri Light</vt:lpstr>
      <vt:lpstr>StarSymbol</vt:lpstr>
      <vt:lpstr>Verdana</vt:lpstr>
      <vt:lpstr>Office-teema</vt:lpstr>
      <vt:lpstr>Kehityksen mittarit</vt:lpstr>
      <vt:lpstr>Kehittyvien maiden luokittelu</vt:lpstr>
      <vt:lpstr>Kehittyvien maiden luokittelu</vt:lpstr>
      <vt:lpstr>Kehittyvien maiden luokittelu</vt:lpstr>
      <vt:lpstr>Kehittyvien maiden luokittelu</vt:lpstr>
      <vt:lpstr>Kehitysyhteistyö – humanitaarinen apu</vt:lpstr>
      <vt:lpstr>Kehitysyhteistyö</vt:lpstr>
    </vt:vector>
  </TitlesOfParts>
  <Company>Rauman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Kehityksen mittarit</dc:title>
  <dc:creator>Tuuli-Maaria Niskanen</dc:creator>
  <cp:lastModifiedBy>Tuuli-Maaria Niskanen</cp:lastModifiedBy>
  <cp:revision>1</cp:revision>
  <dcterms:created xsi:type="dcterms:W3CDTF">2019-11-13T10:52:58Z</dcterms:created>
  <dcterms:modified xsi:type="dcterms:W3CDTF">2019-11-13T10:53:11Z</dcterms:modified>
</cp:coreProperties>
</file>