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1" r:id="rId3"/>
    <p:sldId id="312" r:id="rId4"/>
    <p:sldId id="328" r:id="rId5"/>
    <p:sldId id="329" r:id="rId6"/>
    <p:sldId id="323" r:id="rId7"/>
    <p:sldId id="330" r:id="rId8"/>
    <p:sldId id="332" r:id="rId9"/>
    <p:sldId id="334" r:id="rId10"/>
    <p:sldId id="326" r:id="rId11"/>
    <p:sldId id="325" r:id="rId12"/>
    <p:sldId id="327" r:id="rId13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3B041-FC9D-42BF-9415-5447E0D59C82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F70AD-3E24-4283-954C-5DEA9D1FC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890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114743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iika.sjoman@e-oppi.fi" TargetMode="External"/><Relationship Id="rId5" Type="http://schemas.openxmlformats.org/officeDocument/2006/relationships/hyperlink" Target="mailto:johannes.pernaa@e-oppi.fi" TargetMode="External"/><Relationship Id="rId4" Type="http://schemas.openxmlformats.org/officeDocument/2006/relationships/hyperlink" Target="mailto:simo.veistola@e-oppi.f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www.e-oppi.fi/nayttee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1259632" y="1556792"/>
            <a:ext cx="6984776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fi-FI" sz="4000" dirty="0" smtClean="0">
                <a:solidFill>
                  <a:schemeClr val="accent1"/>
                </a:solidFill>
              </a:rPr>
              <a:t>Lukion sähköiset oppimateriaalit</a:t>
            </a:r>
            <a:endParaRPr lang="fi" sz="4000" dirty="0">
              <a:solidFill>
                <a:srgbClr val="4A86E8"/>
              </a:solidFill>
            </a:endParaRPr>
          </a:p>
        </p:txBody>
      </p:sp>
      <p:sp>
        <p:nvSpPr>
          <p:cNvPr id="2" name="AutoShape 2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" name="AutoShape 4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AutoShape 6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AutoShape 8" descr="https://peda.net/oppimateriaalit/e-oppi/lukio/maantiede/tellus2/2ai/kuvitus/kuvitus/hg:file/photo/7eebf402461abe0fe6de7bc68ff62f3697406136/_ge2_kulttuurit_hindu_ganges_silentwings_shutterstock_114630175_p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3059832" y="4005064"/>
            <a:ext cx="4680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solidFill>
                  <a:schemeClr val="accent1"/>
                </a:solidFill>
              </a:rPr>
              <a:t>Simo </a:t>
            </a:r>
            <a:r>
              <a:rPr lang="fi-FI" sz="1600" dirty="0" smtClean="0">
                <a:solidFill>
                  <a:schemeClr val="accent1"/>
                </a:solidFill>
              </a:rPr>
              <a:t>Veistola</a:t>
            </a:r>
          </a:p>
          <a:p>
            <a:r>
              <a:rPr lang="fi-FI" sz="1600" dirty="0" smtClean="0">
                <a:solidFill>
                  <a:schemeClr val="accent1"/>
                </a:solidFill>
              </a:rPr>
              <a:t>FT, MBA</a:t>
            </a:r>
          </a:p>
          <a:p>
            <a:r>
              <a:rPr lang="fi-FI" sz="1600" dirty="0" err="1" smtClean="0">
                <a:solidFill>
                  <a:schemeClr val="accent1"/>
                </a:solidFill>
              </a:rPr>
              <a:t>e-Oppi</a:t>
            </a:r>
            <a:r>
              <a:rPr lang="fi-FI" sz="1600" dirty="0" smtClean="0">
                <a:solidFill>
                  <a:schemeClr val="accent1"/>
                </a:solidFill>
              </a:rPr>
              <a:t> Oy</a:t>
            </a:r>
            <a:endParaRPr lang="fi-FI" sz="1600" dirty="0" smtClean="0">
              <a:solidFill>
                <a:schemeClr val="accent1"/>
              </a:solidFill>
            </a:endParaRPr>
          </a:p>
          <a:p>
            <a:r>
              <a:rPr lang="fi-FI" sz="1600" dirty="0" smtClean="0">
                <a:solidFill>
                  <a:schemeClr val="accent1"/>
                </a:solidFill>
              </a:rPr>
              <a:t>Kerava, </a:t>
            </a:r>
            <a:r>
              <a:rPr lang="fi-FI" sz="1600" dirty="0" smtClean="0">
                <a:solidFill>
                  <a:schemeClr val="accent1"/>
                </a:solidFill>
              </a:rPr>
              <a:t>14.1.2015</a:t>
            </a:r>
            <a:endParaRPr lang="fi-FI" sz="16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-FI" dirty="0" smtClean="0">
                <a:solidFill>
                  <a:srgbClr val="4A86E8"/>
                </a:solidFill>
              </a:rPr>
              <a:t>E</a:t>
            </a:r>
            <a:r>
              <a:rPr lang="fi" dirty="0" smtClean="0">
                <a:solidFill>
                  <a:srgbClr val="4A86E8"/>
                </a:solidFill>
              </a:rPr>
              <a:t>-Opin materiaalit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Kertaavia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Syventäviä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Ohjaavia (oppimispolku)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Visualisoivia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Motivoivia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Muokattavia – vuorovaikutteisia – maailmassa ainutlaatuisia (ks. </a:t>
            </a:r>
            <a:r>
              <a:rPr lang="fi-FI" b="1" dirty="0" err="1" smtClean="0">
                <a:solidFill>
                  <a:schemeClr val="accent1"/>
                </a:solidFill>
              </a:rPr>
              <a:t>BETT</a:t>
            </a:r>
            <a:r>
              <a:rPr lang="fi-FI" b="1" dirty="0" smtClean="0">
                <a:solidFill>
                  <a:schemeClr val="accent1"/>
                </a:solidFill>
              </a:rPr>
              <a:t> 2013-2014, entä </a:t>
            </a:r>
            <a:r>
              <a:rPr lang="fi-FI" b="1" dirty="0" err="1" smtClean="0">
                <a:solidFill>
                  <a:schemeClr val="accent1"/>
                </a:solidFill>
              </a:rPr>
              <a:t>BETT</a:t>
            </a:r>
            <a:r>
              <a:rPr lang="fi-FI" b="1" dirty="0" smtClean="0">
                <a:solidFill>
                  <a:schemeClr val="accent1"/>
                </a:solidFill>
              </a:rPr>
              <a:t> 2015?)</a:t>
            </a:r>
          </a:p>
        </p:txBody>
      </p:sp>
    </p:spTree>
    <p:extLst>
      <p:ext uri="{BB962C8B-B14F-4D97-AF65-F5344CB8AC3E}">
        <p14:creationId xmlns:p14="http://schemas.microsoft.com/office/powerpoint/2010/main" val="171190973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-FI" dirty="0">
                <a:solidFill>
                  <a:srgbClr val="4A86E8"/>
                </a:solidFill>
              </a:rPr>
              <a:t>e</a:t>
            </a:r>
            <a:r>
              <a:rPr lang="fi" dirty="0" smtClean="0">
                <a:solidFill>
                  <a:srgbClr val="4A86E8"/>
                </a:solidFill>
              </a:rPr>
              <a:t>-Oppi Oy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Lukiolainen ostaa kirjan 12,40e 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Suuri lukio hankkii haluamansa kirjat, hinta 5000e alv lv 15-16. </a:t>
            </a:r>
          </a:p>
          <a:p>
            <a:pPr lvl="1">
              <a:buClr>
                <a:schemeClr val="accent1"/>
              </a:buClr>
            </a:pPr>
            <a:r>
              <a:rPr lang="fi-FI" b="1" dirty="0" smtClean="0">
                <a:solidFill>
                  <a:schemeClr val="accent1"/>
                </a:solidFill>
              </a:rPr>
              <a:t>Esim. filosofia 1, biologia 2, maantiede 2, kemia 1, historia 2, englannin kielioppi, ruotsi 1 yhteensä 10 tuotetta </a:t>
            </a:r>
            <a:r>
              <a:rPr lang="fi-FI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* 150 oppilasta = 1500 kirjaa  5000e/1500=3,33 e per kirja. </a:t>
            </a:r>
          </a:p>
          <a:p>
            <a:pPr marL="457200" lvl="1" indent="0">
              <a:buClr>
                <a:schemeClr val="accent1"/>
              </a:buClr>
              <a:buNone/>
            </a:pP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5471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-FI" dirty="0">
                <a:solidFill>
                  <a:srgbClr val="4A86E8"/>
                </a:solidFill>
              </a:rPr>
              <a:t>e</a:t>
            </a:r>
            <a:r>
              <a:rPr lang="fi" dirty="0" smtClean="0">
                <a:solidFill>
                  <a:srgbClr val="4A86E8"/>
                </a:solidFill>
              </a:rPr>
              <a:t>-Oppi Oy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Simo Veistola, </a:t>
            </a:r>
            <a:r>
              <a:rPr lang="fi-FI" b="1" dirty="0" err="1" smtClean="0">
                <a:solidFill>
                  <a:schemeClr val="accent1"/>
                </a:solidFill>
                <a:hlinkClick r:id="rId4"/>
              </a:rPr>
              <a:t>simo.veistola@e-oppi.fi</a:t>
            </a: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Asiakaspalvelumestari FT Johannes Pernaa, </a:t>
            </a:r>
            <a:r>
              <a:rPr lang="fi-FI" b="1" dirty="0" err="1" smtClean="0">
                <a:solidFill>
                  <a:schemeClr val="accent1"/>
                </a:solidFill>
                <a:sym typeface="Wingdings" panose="05000000000000000000" pitchFamily="2" charset="2"/>
                <a:hlinkClick r:id="rId5"/>
              </a:rPr>
              <a:t>johannes.pernaa@e-oppi.fi</a:t>
            </a:r>
            <a:r>
              <a:rPr lang="fi-FI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, </a:t>
            </a:r>
            <a:r>
              <a:rPr lang="fi-FI" dirty="0"/>
              <a:t>044 700 </a:t>
            </a:r>
            <a:r>
              <a:rPr lang="fi-FI" dirty="0" smtClean="0"/>
              <a:t>8031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Myyntipäällikkö </a:t>
            </a:r>
            <a:r>
              <a:rPr lang="fi-FI" b="1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VTM</a:t>
            </a:r>
            <a:r>
              <a:rPr lang="fi-FI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Miika Sjöman, </a:t>
            </a:r>
            <a:r>
              <a:rPr lang="fi-FI" b="1" dirty="0" err="1" smtClean="0">
                <a:solidFill>
                  <a:schemeClr val="accent1"/>
                </a:solidFill>
                <a:sym typeface="Wingdings" panose="05000000000000000000" pitchFamily="2" charset="2"/>
                <a:hlinkClick r:id="rId6"/>
              </a:rPr>
              <a:t>miika.sjoman@e-oppi.fi</a:t>
            </a:r>
            <a:r>
              <a:rPr lang="fi-FI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, </a:t>
            </a:r>
            <a:r>
              <a:rPr lang="fi-FI" dirty="0"/>
              <a:t>050 911 1388</a:t>
            </a:r>
            <a:r>
              <a:rPr lang="fi-FI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</a:p>
          <a:p>
            <a:pPr marL="457200" lvl="1" indent="0">
              <a:buClr>
                <a:schemeClr val="accent1"/>
              </a:buClr>
              <a:buNone/>
            </a:pPr>
            <a:endParaRPr lang="fi-FI" b="1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98387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dirty="0" smtClean="0">
                <a:solidFill>
                  <a:srgbClr val="4A86E8"/>
                </a:solidFill>
              </a:rPr>
              <a:t>Millainen on hyvä e-materiaali?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Asiaa on tutkittu viime vuosina melko paljon.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Vastaus riippuu näkökulmasta, kohderyhmästä ja tavoitteesta.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err="1" smtClean="0">
                <a:solidFill>
                  <a:schemeClr val="accent1"/>
                </a:solidFill>
              </a:rPr>
              <a:t>e-Opilla</a:t>
            </a:r>
            <a:r>
              <a:rPr lang="fi-FI" b="1" dirty="0" smtClean="0">
                <a:solidFill>
                  <a:schemeClr val="accent1"/>
                </a:solidFill>
              </a:rPr>
              <a:t> käynnissä toinen Tekes-hanke aiheesta</a:t>
            </a:r>
          </a:p>
        </p:txBody>
      </p:sp>
    </p:spTree>
    <p:extLst>
      <p:ext uri="{BB962C8B-B14F-4D97-AF65-F5344CB8AC3E}">
        <p14:creationId xmlns:p14="http://schemas.microsoft.com/office/powerpoint/2010/main" val="382484529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3200" dirty="0" smtClean="0">
                <a:solidFill>
                  <a:srgbClr val="4A86E8"/>
                </a:solidFill>
              </a:rPr>
              <a:t>Mihin oppimateriaaleja tarvitaan?</a:t>
            </a:r>
            <a:endParaRPr lang="fi" sz="3200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Opettaja – oppilas: henkilösuhde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Opettaja - oppilasryhmä</a:t>
            </a:r>
          </a:p>
          <a:p>
            <a:pPr>
              <a:buClr>
                <a:schemeClr val="accent1"/>
              </a:buClr>
              <a:buSzPct val="100000"/>
            </a:pPr>
            <a:endParaRPr lang="fi-FI" dirty="0" smtClean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SzPct val="100000"/>
            </a:pPr>
            <a:endParaRPr lang="fi-FI" dirty="0" smtClean="0">
              <a:solidFill>
                <a:schemeClr val="accent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285785"/>
            <a:ext cx="3804309" cy="2353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25" y="2852936"/>
            <a:ext cx="5438775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95604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3200" dirty="0" smtClean="0">
                <a:solidFill>
                  <a:srgbClr val="4A86E8"/>
                </a:solidFill>
              </a:rPr>
              <a:t>Mihin oppimateriaaleja tarvitaan?</a:t>
            </a:r>
            <a:endParaRPr lang="fi" sz="3200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Opettaja – oppiaines: pedagoginen sisältö</a:t>
            </a:r>
          </a:p>
          <a:p>
            <a:pPr>
              <a:buClr>
                <a:schemeClr val="accent1"/>
              </a:buClr>
              <a:buSzPct val="100000"/>
            </a:pPr>
            <a:endParaRPr lang="fi-FI" dirty="0" smtClean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807951"/>
            <a:ext cx="240030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08920"/>
            <a:ext cx="2805708" cy="286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852936"/>
            <a:ext cx="2818631" cy="222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26185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" sz="3200" dirty="0" smtClean="0">
                <a:solidFill>
                  <a:srgbClr val="4A86E8"/>
                </a:solidFill>
              </a:rPr>
              <a:t>Mihin oppimateriaaleja tarvitaan?</a:t>
            </a:r>
            <a:endParaRPr lang="fi" sz="3200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Oppilas – oppiaines: opiskelu</a:t>
            </a:r>
          </a:p>
          <a:p>
            <a:pPr lvl="1">
              <a:buClr>
                <a:schemeClr val="accent1"/>
              </a:buClr>
            </a:pPr>
            <a:r>
              <a:rPr lang="fi-FI" b="1" dirty="0" smtClean="0">
                <a:solidFill>
                  <a:schemeClr val="accent1"/>
                </a:solidFill>
              </a:rPr>
              <a:t>Muistiinpanot, ohjaavat tehtävät, muokattavuus</a:t>
            </a:r>
          </a:p>
          <a:p>
            <a:pPr>
              <a:buClr>
                <a:schemeClr val="accent1"/>
              </a:buClr>
              <a:buSzPct val="100000"/>
            </a:pPr>
            <a:endParaRPr lang="fi-FI" dirty="0" smtClean="0">
              <a:solidFill>
                <a:schemeClr val="accent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88" y="2797048"/>
            <a:ext cx="4503724" cy="3032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152378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-FI" dirty="0">
                <a:solidFill>
                  <a:srgbClr val="4A86E8"/>
                </a:solidFill>
              </a:rPr>
              <a:t>e</a:t>
            </a:r>
            <a:r>
              <a:rPr lang="fi" dirty="0" smtClean="0">
                <a:solidFill>
                  <a:srgbClr val="4A86E8"/>
                </a:solidFill>
              </a:rPr>
              <a:t>-Oppi Oy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>
              <a:buClr>
                <a:schemeClr val="accent1"/>
              </a:buClr>
              <a:buSzPct val="100000"/>
              <a:buNone/>
            </a:pPr>
            <a:r>
              <a:rPr lang="fi-FI" b="1" dirty="0" smtClean="0">
                <a:solidFill>
                  <a:schemeClr val="accent1"/>
                </a:solidFill>
              </a:rPr>
              <a:t>Sähköisiä oppimateriaaleja</a:t>
            </a:r>
          </a:p>
          <a:p>
            <a:pPr lvl="1">
              <a:buClr>
                <a:schemeClr val="accent1"/>
              </a:buClr>
            </a:pPr>
            <a:r>
              <a:rPr lang="fi-FI" b="1" dirty="0" err="1" smtClean="0">
                <a:solidFill>
                  <a:schemeClr val="accent1"/>
                </a:solidFill>
              </a:rPr>
              <a:t>Peda.net</a:t>
            </a:r>
            <a:r>
              <a:rPr lang="fi-FI" b="1" dirty="0" smtClean="0">
                <a:solidFill>
                  <a:schemeClr val="accent1"/>
                </a:solidFill>
              </a:rPr>
              <a:t> –alusta</a:t>
            </a:r>
          </a:p>
          <a:p>
            <a:pPr lvl="1">
              <a:buClr>
                <a:schemeClr val="accent1"/>
              </a:buClr>
            </a:pPr>
            <a:r>
              <a:rPr lang="fi-FI" b="1" dirty="0" err="1" smtClean="0">
                <a:solidFill>
                  <a:schemeClr val="accent1"/>
                </a:solidFill>
              </a:rPr>
              <a:t>OnEdu-ympäristö</a:t>
            </a:r>
            <a:endParaRPr lang="fi-FI" b="1" dirty="0" smtClean="0">
              <a:solidFill>
                <a:schemeClr val="accent1"/>
              </a:solidFill>
            </a:endParaRPr>
          </a:p>
          <a:p>
            <a:pPr lvl="1">
              <a:buClr>
                <a:schemeClr val="accent1"/>
              </a:buClr>
            </a:pPr>
            <a:r>
              <a:rPr lang="fi-FI" b="1" dirty="0" err="1" smtClean="0">
                <a:solidFill>
                  <a:schemeClr val="accent1"/>
                </a:solidFill>
              </a:rPr>
              <a:t>iPad-natiivi-kirjoja</a:t>
            </a:r>
            <a:endParaRPr lang="fi-FI" b="1" dirty="0" smtClean="0">
              <a:solidFill>
                <a:schemeClr val="accent1"/>
              </a:solidFill>
            </a:endParaRPr>
          </a:p>
          <a:p>
            <a:pPr marL="0" indent="0">
              <a:buClr>
                <a:schemeClr val="accent1"/>
              </a:buClr>
              <a:buNone/>
            </a:pPr>
            <a:endParaRPr lang="fi-FI" b="1" dirty="0" smtClean="0">
              <a:solidFill>
                <a:schemeClr val="accent1"/>
              </a:solidFill>
            </a:endParaRPr>
          </a:p>
          <a:p>
            <a:pPr marL="0" indent="0">
              <a:buClr>
                <a:schemeClr val="accent1"/>
              </a:buClr>
              <a:buNone/>
            </a:pPr>
            <a:r>
              <a:rPr lang="fi-FI" b="1" dirty="0" err="1" smtClean="0">
                <a:solidFill>
                  <a:schemeClr val="accent1"/>
                </a:solidFill>
              </a:rPr>
              <a:t>Peda.netissä</a:t>
            </a:r>
            <a:r>
              <a:rPr lang="fi-FI" b="1" dirty="0" smtClean="0">
                <a:solidFill>
                  <a:schemeClr val="accent1"/>
                </a:solidFill>
              </a:rPr>
              <a:t> ja </a:t>
            </a:r>
            <a:r>
              <a:rPr lang="fi-FI" b="1" dirty="0" err="1" smtClean="0">
                <a:solidFill>
                  <a:schemeClr val="accent1"/>
                </a:solidFill>
              </a:rPr>
              <a:t>OnEdussa</a:t>
            </a:r>
            <a:r>
              <a:rPr lang="fi-FI" b="1" dirty="0" smtClean="0">
                <a:solidFill>
                  <a:schemeClr val="accent1"/>
                </a:solidFill>
              </a:rPr>
              <a:t> muokattavia, vuorovaikutteisia.</a:t>
            </a:r>
          </a:p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90752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-FI" dirty="0">
                <a:solidFill>
                  <a:srgbClr val="4A86E8"/>
                </a:solidFill>
              </a:rPr>
              <a:t>e</a:t>
            </a:r>
            <a:r>
              <a:rPr lang="fi" dirty="0" smtClean="0">
                <a:solidFill>
                  <a:srgbClr val="4A86E8"/>
                </a:solidFill>
              </a:rPr>
              <a:t>-Oppi Oy – Peda.net -alusta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err="1" smtClean="0">
                <a:solidFill>
                  <a:schemeClr val="accent1"/>
                </a:solidFill>
                <a:hlinkClick r:id="rId4"/>
              </a:rPr>
              <a:t>www.e-oppi.fi/naytteet</a:t>
            </a:r>
            <a:endParaRPr lang="fi-FI" b="1" dirty="0" smtClean="0">
              <a:solidFill>
                <a:schemeClr val="accent1"/>
              </a:solidFill>
            </a:endParaRPr>
          </a:p>
          <a:p>
            <a:pPr lvl="1">
              <a:buClr>
                <a:schemeClr val="accent1"/>
              </a:buClr>
            </a:pPr>
            <a:r>
              <a:rPr lang="fi-FI" b="1" dirty="0" smtClean="0">
                <a:solidFill>
                  <a:schemeClr val="accent1"/>
                </a:solidFill>
              </a:rPr>
              <a:t>Avain: talitiainen</a:t>
            </a:r>
          </a:p>
          <a:p>
            <a:pPr lvl="1">
              <a:buClr>
                <a:schemeClr val="accent1"/>
              </a:buClr>
            </a:pPr>
            <a:endParaRPr lang="fi-FI" b="1" dirty="0">
              <a:solidFill>
                <a:schemeClr val="accent1"/>
              </a:solidFill>
            </a:endParaRPr>
          </a:p>
          <a:p>
            <a:pPr lvl="1">
              <a:buClr>
                <a:schemeClr val="accent1"/>
              </a:buClr>
            </a:pPr>
            <a:endParaRPr lang="fi-FI" b="1" dirty="0" smtClean="0">
              <a:solidFill>
                <a:schemeClr val="accent1"/>
              </a:solidFill>
            </a:endParaRPr>
          </a:p>
          <a:p>
            <a:pPr lvl="1">
              <a:buClr>
                <a:schemeClr val="accent1"/>
              </a:buClr>
            </a:pPr>
            <a:endParaRPr lang="fi-FI" b="1" dirty="0">
              <a:solidFill>
                <a:schemeClr val="accent1"/>
              </a:solidFill>
            </a:endParaRPr>
          </a:p>
          <a:p>
            <a:pPr marL="457200" lvl="1" indent="0">
              <a:buClr>
                <a:schemeClr val="accent1"/>
              </a:buClr>
              <a:buNone/>
            </a:pPr>
            <a:endParaRPr lang="fi-FI" b="1" dirty="0" smtClean="0">
              <a:solidFill>
                <a:schemeClr val="accent1"/>
              </a:solidFill>
            </a:endParaRPr>
          </a:p>
          <a:p>
            <a:pPr marL="457200" lvl="1" indent="0">
              <a:buClr>
                <a:schemeClr val="accent1"/>
              </a:buClr>
              <a:buNone/>
            </a:pPr>
            <a:endParaRPr lang="fi-FI" b="1" dirty="0" smtClean="0">
              <a:solidFill>
                <a:schemeClr val="accent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284984"/>
            <a:ext cx="8848798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990011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-FI" dirty="0">
                <a:solidFill>
                  <a:srgbClr val="4A86E8"/>
                </a:solidFill>
              </a:rPr>
              <a:t>e</a:t>
            </a:r>
            <a:r>
              <a:rPr lang="fi" dirty="0" smtClean="0">
                <a:solidFill>
                  <a:srgbClr val="4A86E8"/>
                </a:solidFill>
              </a:rPr>
              <a:t>-Oppi Oy – Peda.net -alusta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1) Helppo ratkaisu: Oppilaat ostavat omat kirjat &amp; opiskelevat sillä – opettaja opettaa omalla tavallaan</a:t>
            </a:r>
          </a:p>
          <a:p>
            <a:pPr>
              <a:buClr>
                <a:schemeClr val="accent1"/>
              </a:buClr>
              <a:buSzPct val="100000"/>
            </a:pPr>
            <a:r>
              <a:rPr lang="fi-FI" b="1" dirty="0" smtClean="0">
                <a:solidFill>
                  <a:schemeClr val="accent1"/>
                </a:solidFill>
              </a:rPr>
              <a:t>2) Pidemmälle viety ratkaisu: Käytetään kurssipohjaa johon mm. oppilaat vastaavat tehtäviin</a:t>
            </a:r>
          </a:p>
        </p:txBody>
      </p:sp>
    </p:spTree>
    <p:extLst>
      <p:ext uri="{BB962C8B-B14F-4D97-AF65-F5344CB8AC3E}">
        <p14:creationId xmlns:p14="http://schemas.microsoft.com/office/powerpoint/2010/main" val="128709302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fi-FI" dirty="0">
                <a:solidFill>
                  <a:srgbClr val="4A86E8"/>
                </a:solidFill>
              </a:rPr>
              <a:t>e</a:t>
            </a:r>
            <a:r>
              <a:rPr lang="fi" dirty="0" smtClean="0">
                <a:solidFill>
                  <a:srgbClr val="4A86E8"/>
                </a:solidFill>
              </a:rPr>
              <a:t>-Oppi Oy – Peda.net -alusta</a:t>
            </a:r>
            <a:endParaRPr lang="fi" dirty="0">
              <a:solidFill>
                <a:srgbClr val="4A86E8"/>
              </a:solidFill>
            </a:endParaRP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accent1"/>
              </a:buClr>
              <a:buSzPct val="100000"/>
            </a:pPr>
            <a:endParaRPr lang="fi-FI" b="1" dirty="0" smtClean="0">
              <a:solidFill>
                <a:schemeClr val="accent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34" y="404664"/>
            <a:ext cx="8405322" cy="6386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601367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7354</TotalTime>
  <Words>259</Words>
  <Application>Microsoft Office PowerPoint</Application>
  <PresentationFormat>Näytössä katseltava diaesitys (4:3)</PresentationFormat>
  <Paragraphs>49</Paragraphs>
  <Slides>12</Slides>
  <Notes>12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/>
      <vt:lpstr>Lukion sähköiset oppimateriaalit</vt:lpstr>
      <vt:lpstr>Millainen on hyvä e-materiaali?</vt:lpstr>
      <vt:lpstr>Mihin oppimateriaaleja tarvitaan?</vt:lpstr>
      <vt:lpstr>Mihin oppimateriaaleja tarvitaan?</vt:lpstr>
      <vt:lpstr>Mihin oppimateriaaleja tarvitaan?</vt:lpstr>
      <vt:lpstr>e-Oppi Oy</vt:lpstr>
      <vt:lpstr>e-Oppi Oy – Peda.net -alusta</vt:lpstr>
      <vt:lpstr>e-Oppi Oy – Peda.net -alusta</vt:lpstr>
      <vt:lpstr>e-Oppi Oy – Peda.net -alusta</vt:lpstr>
      <vt:lpstr>E-Opin materiaalit</vt:lpstr>
      <vt:lpstr>e-Oppi Oy</vt:lpstr>
      <vt:lpstr>e-Oppi Oy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nimi  (voi olla kaksirivinen)</dc:title>
  <dc:creator>Käyttäjä</dc:creator>
  <cp:lastModifiedBy>Käyttäjä</cp:lastModifiedBy>
  <cp:revision>62</cp:revision>
  <dcterms:modified xsi:type="dcterms:W3CDTF">2015-01-14T02:48:57Z</dcterms:modified>
</cp:coreProperties>
</file>