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0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AA7E90-33F8-4CF6-9B65-04F7C55BA6A7}" v="67" dt="2021-12-31T08:53:36.141"/>
    <p1510:client id="{BEB60E16-C6B5-CD03-AFCC-3EB27EA640BF}" v="602" dt="2021-12-31T09:45:05.6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uva 4">
            <a:extLst>
              <a:ext uri="{FF2B5EF4-FFF2-40B4-BE49-F238E27FC236}">
                <a16:creationId xmlns:a16="http://schemas.microsoft.com/office/drawing/2014/main" id="{FA31E7D3-8BD1-4C6C-A694-30FBD5000D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419" b="24331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73162" y="579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i-FI" sz="6600" b="1" u="sng" dirty="0" err="1">
                <a:solidFill>
                  <a:srgbClr val="FFFFFF"/>
                </a:solidFill>
                <a:cs typeface="Calibri Light"/>
              </a:rPr>
              <a:t>Jag</a:t>
            </a:r>
            <a:r>
              <a:rPr lang="fi-FI" sz="6600" dirty="0">
                <a:solidFill>
                  <a:srgbClr val="FFFFFF"/>
                </a:solidFill>
                <a:cs typeface="Calibri Light"/>
              </a:rPr>
              <a:t> </a:t>
            </a:r>
            <a:r>
              <a:rPr lang="fi-FI" sz="6600" dirty="0" err="1">
                <a:solidFill>
                  <a:srgbClr val="FFFFFF"/>
                </a:solidFill>
                <a:cs typeface="Calibri Light"/>
              </a:rPr>
              <a:t>älskar</a:t>
            </a:r>
            <a:r>
              <a:rPr lang="fi-FI" sz="6600" dirty="0">
                <a:solidFill>
                  <a:srgbClr val="FFFFFF"/>
                </a:solidFill>
                <a:cs typeface="Calibri Light"/>
              </a:rPr>
              <a:t> </a:t>
            </a:r>
            <a:r>
              <a:rPr lang="fi-FI" sz="6600" b="1" u="sng" dirty="0" err="1">
                <a:solidFill>
                  <a:srgbClr val="FFFFFF"/>
                </a:solidFill>
                <a:cs typeface="Calibri Light"/>
              </a:rPr>
              <a:t>dig</a:t>
            </a:r>
            <a:r>
              <a:rPr lang="fi-FI" sz="6600" dirty="0">
                <a:solidFill>
                  <a:srgbClr val="FFFFFF"/>
                </a:solidFill>
                <a:cs typeface="Calibri Light"/>
              </a:rPr>
              <a:t>.</a:t>
            </a:r>
            <a:endParaRPr lang="fi-FI" sz="6600" dirty="0">
              <a:solidFill>
                <a:srgbClr val="FFFFFF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74227" y="4060837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4000" b="1" dirty="0">
                <a:solidFill>
                  <a:srgbClr val="FFFFFF"/>
                </a:solidFill>
                <a:cs typeface="Calibri"/>
              </a:rPr>
              <a:t>Minä</a:t>
            </a:r>
            <a:r>
              <a:rPr lang="fi-FI" sz="4000" dirty="0">
                <a:solidFill>
                  <a:srgbClr val="FFFFFF"/>
                </a:solidFill>
                <a:cs typeface="Calibri"/>
              </a:rPr>
              <a:t> rakastan </a:t>
            </a:r>
            <a:r>
              <a:rPr lang="fi-FI" sz="4000" b="1" dirty="0">
                <a:solidFill>
                  <a:srgbClr val="FFFFFF"/>
                </a:solidFill>
                <a:cs typeface="Calibri"/>
              </a:rPr>
              <a:t>sinua</a:t>
            </a: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0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3152EF3-B8A0-4A25-8A05-BD3E6940E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4800" b="1" dirty="0">
                <a:cs typeface="Calibri Light"/>
              </a:rPr>
              <a:t>Refleksiivipronominit</a:t>
            </a:r>
            <a:endParaRPr lang="fi-FI" b="1">
              <a:cs typeface="Calibri Light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0C4BCB7-EF88-4C43-9875-8C3AED645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cs typeface="Calibri"/>
              </a:rPr>
              <a:t>Käytetään, kun tekeminen kohdistuu tekijään itseensä</a:t>
            </a:r>
          </a:p>
          <a:p>
            <a:pPr lvl="1">
              <a:buFont typeface="Wingdings" panose="020B0604020202020204" pitchFamily="34" charset="0"/>
              <a:buChar char="Ø"/>
            </a:pPr>
            <a:r>
              <a:rPr lang="fi-FI" dirty="0">
                <a:cs typeface="Calibri"/>
              </a:rPr>
              <a:t>Taipuu siis lauseen tekijän mukaan</a:t>
            </a:r>
          </a:p>
          <a:p>
            <a:pPr marL="457200" lvl="1" indent="0">
              <a:buNone/>
            </a:pPr>
            <a:endParaRPr lang="fi-FI" dirty="0">
              <a:cs typeface="Calibri"/>
            </a:endParaRPr>
          </a:p>
          <a:p>
            <a:r>
              <a:rPr lang="fi-FI" dirty="0" err="1">
                <a:cs typeface="Calibri"/>
              </a:rPr>
              <a:t>mig</a:t>
            </a:r>
            <a:r>
              <a:rPr lang="fi-FI" dirty="0">
                <a:cs typeface="Calibri"/>
              </a:rPr>
              <a:t>, </a:t>
            </a:r>
            <a:r>
              <a:rPr lang="fi-FI" dirty="0" err="1">
                <a:cs typeface="Calibri"/>
              </a:rPr>
              <a:t>dig</a:t>
            </a:r>
            <a:r>
              <a:rPr lang="fi-FI" dirty="0">
                <a:cs typeface="Calibri"/>
              </a:rPr>
              <a:t>, </a:t>
            </a:r>
            <a:r>
              <a:rPr lang="fi-FI" dirty="0" err="1">
                <a:cs typeface="Calibri"/>
              </a:rPr>
              <a:t>sig</a:t>
            </a:r>
            <a:r>
              <a:rPr lang="fi-FI" dirty="0">
                <a:cs typeface="Calibri"/>
              </a:rPr>
              <a:t>, </a:t>
            </a:r>
            <a:r>
              <a:rPr lang="fi-FI" dirty="0" err="1">
                <a:cs typeface="Calibri"/>
              </a:rPr>
              <a:t>oss</a:t>
            </a:r>
            <a:r>
              <a:rPr lang="fi-FI" dirty="0">
                <a:cs typeface="Calibri"/>
              </a:rPr>
              <a:t>, </a:t>
            </a:r>
            <a:r>
              <a:rPr lang="fi-FI" dirty="0" err="1">
                <a:cs typeface="Calibri"/>
              </a:rPr>
              <a:t>er</a:t>
            </a:r>
            <a:r>
              <a:rPr lang="fi-FI" dirty="0">
                <a:cs typeface="Calibri"/>
              </a:rPr>
              <a:t>, </a:t>
            </a:r>
            <a:r>
              <a:rPr lang="fi-FI" dirty="0" err="1">
                <a:cs typeface="Calibri"/>
              </a:rPr>
              <a:t>sig</a:t>
            </a:r>
            <a:endParaRPr lang="fi-FI" dirty="0">
              <a:cs typeface="Calibri"/>
            </a:endParaRPr>
          </a:p>
          <a:p>
            <a:endParaRPr lang="fi-FI" dirty="0">
              <a:highlight>
                <a:srgbClr val="FFFF00"/>
              </a:highlight>
              <a:cs typeface="Calibri"/>
            </a:endParaRPr>
          </a:p>
          <a:p>
            <a:r>
              <a:rPr lang="fi-FI" b="1" dirty="0" err="1">
                <a:highlight>
                  <a:srgbClr val="FFFF00"/>
                </a:highlight>
                <a:cs typeface="Calibri"/>
              </a:rPr>
              <a:t>Jag</a:t>
            </a:r>
            <a:r>
              <a:rPr lang="fi-FI" dirty="0">
                <a:cs typeface="Calibri"/>
              </a:rPr>
              <a:t> </a:t>
            </a:r>
            <a:r>
              <a:rPr lang="fi-FI" dirty="0" err="1">
                <a:cs typeface="Calibri"/>
              </a:rPr>
              <a:t>tvättar</a:t>
            </a:r>
            <a:r>
              <a:rPr lang="fi-FI" dirty="0">
                <a:cs typeface="Calibri"/>
              </a:rPr>
              <a:t> </a:t>
            </a:r>
            <a:r>
              <a:rPr lang="fi-FI" b="1" dirty="0" err="1">
                <a:highlight>
                  <a:srgbClr val="FFFF00"/>
                </a:highlight>
                <a:cs typeface="Calibri"/>
              </a:rPr>
              <a:t>mig</a:t>
            </a:r>
            <a:r>
              <a:rPr lang="fi-FI" dirty="0">
                <a:cs typeface="Calibri"/>
              </a:rPr>
              <a:t>, </a:t>
            </a:r>
            <a:r>
              <a:rPr lang="fi-FI" b="1" dirty="0">
                <a:highlight>
                  <a:srgbClr val="00FFFF"/>
                </a:highlight>
                <a:cs typeface="Calibri"/>
              </a:rPr>
              <a:t>Du</a:t>
            </a:r>
            <a:r>
              <a:rPr lang="fi-FI" dirty="0">
                <a:cs typeface="Calibri"/>
              </a:rPr>
              <a:t> </a:t>
            </a:r>
            <a:r>
              <a:rPr lang="fi-FI" dirty="0" err="1">
                <a:cs typeface="Calibri"/>
              </a:rPr>
              <a:t>tvättar</a:t>
            </a:r>
            <a:r>
              <a:rPr lang="fi-FI" dirty="0">
                <a:cs typeface="Calibri"/>
              </a:rPr>
              <a:t> </a:t>
            </a:r>
            <a:r>
              <a:rPr lang="fi-FI" b="1" dirty="0" err="1">
                <a:highlight>
                  <a:srgbClr val="00FFFF"/>
                </a:highlight>
                <a:cs typeface="Calibri"/>
              </a:rPr>
              <a:t>dig</a:t>
            </a:r>
            <a:r>
              <a:rPr lang="fi-FI" dirty="0">
                <a:highlight>
                  <a:srgbClr val="00FFFF"/>
                </a:highlight>
                <a:cs typeface="Calibri"/>
              </a:rPr>
              <a:t>,</a:t>
            </a:r>
            <a:r>
              <a:rPr lang="fi-FI" dirty="0">
                <a:cs typeface="Calibri"/>
              </a:rPr>
              <a:t> </a:t>
            </a:r>
            <a:r>
              <a:rPr lang="fi-FI" b="1" dirty="0" err="1">
                <a:highlight>
                  <a:srgbClr val="00FF00"/>
                </a:highlight>
                <a:cs typeface="Calibri"/>
              </a:rPr>
              <a:t>Hon</a:t>
            </a:r>
            <a:r>
              <a:rPr lang="fi-FI" b="1" dirty="0">
                <a:highlight>
                  <a:srgbClr val="00FF00"/>
                </a:highlight>
                <a:cs typeface="Calibri"/>
              </a:rPr>
              <a:t>/</a:t>
            </a:r>
            <a:r>
              <a:rPr lang="fi-FI" b="1" dirty="0" err="1">
                <a:highlight>
                  <a:srgbClr val="00FF00"/>
                </a:highlight>
                <a:cs typeface="Calibri"/>
              </a:rPr>
              <a:t>Han</a:t>
            </a:r>
            <a:r>
              <a:rPr lang="fi-FI" dirty="0">
                <a:cs typeface="Calibri"/>
              </a:rPr>
              <a:t> </a:t>
            </a:r>
            <a:r>
              <a:rPr lang="fi-FI" dirty="0" err="1">
                <a:cs typeface="Calibri"/>
              </a:rPr>
              <a:t>tvättar</a:t>
            </a:r>
            <a:r>
              <a:rPr lang="fi-FI" dirty="0">
                <a:cs typeface="Calibri"/>
              </a:rPr>
              <a:t> </a:t>
            </a:r>
            <a:r>
              <a:rPr lang="fi-FI" b="1" dirty="0" err="1">
                <a:highlight>
                  <a:srgbClr val="00FF00"/>
                </a:highlight>
                <a:cs typeface="Calibri"/>
              </a:rPr>
              <a:t>sig</a:t>
            </a:r>
            <a:r>
              <a:rPr lang="fi-FI" dirty="0">
                <a:cs typeface="Calibri"/>
              </a:rPr>
              <a:t>...</a:t>
            </a:r>
          </a:p>
          <a:p>
            <a:endParaRPr lang="fi-FI" dirty="0">
              <a:cs typeface="Calibri"/>
            </a:endParaRPr>
          </a:p>
          <a:p>
            <a:r>
              <a:rPr lang="fi-FI" dirty="0">
                <a:cs typeface="Calibri"/>
              </a:rPr>
              <a:t>Tavallisimpia refleksiiviverbejä s. 301</a:t>
            </a:r>
          </a:p>
        </p:txBody>
      </p:sp>
    </p:spTree>
    <p:extLst>
      <p:ext uri="{BB962C8B-B14F-4D97-AF65-F5344CB8AC3E}">
        <p14:creationId xmlns:p14="http://schemas.microsoft.com/office/powerpoint/2010/main" val="128704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E51750-2BAC-4239-8AD9-93A2A94DB8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63775"/>
            <a:ext cx="12158382" cy="2387600"/>
          </a:xfrm>
        </p:spPr>
        <p:txBody>
          <a:bodyPr/>
          <a:lstStyle/>
          <a:p>
            <a:r>
              <a:rPr lang="fi-FI" dirty="0" err="1">
                <a:cs typeface="Calibri Light"/>
              </a:rPr>
              <a:t>Jag</a:t>
            </a:r>
            <a:r>
              <a:rPr lang="fi-FI" dirty="0">
                <a:cs typeface="Calibri Light"/>
              </a:rPr>
              <a:t> </a:t>
            </a:r>
            <a:r>
              <a:rPr lang="fi-FI" dirty="0" err="1">
                <a:cs typeface="Calibri Light"/>
              </a:rPr>
              <a:t>gillar</a:t>
            </a:r>
            <a:r>
              <a:rPr lang="fi-FI" dirty="0">
                <a:cs typeface="Calibri Light"/>
              </a:rPr>
              <a:t> Peter. </a:t>
            </a:r>
            <a:r>
              <a:rPr lang="fi-FI" b="1" u="sng" dirty="0" err="1">
                <a:cs typeface="Calibri Light"/>
              </a:rPr>
              <a:t>Han</a:t>
            </a:r>
            <a:r>
              <a:rPr lang="fi-FI" b="1" u="sng" dirty="0">
                <a:cs typeface="Calibri Light"/>
              </a:rPr>
              <a:t>/</a:t>
            </a:r>
            <a:r>
              <a:rPr lang="fi-FI" b="1" u="sng" dirty="0" err="1">
                <a:cs typeface="Calibri Light"/>
              </a:rPr>
              <a:t>Hen</a:t>
            </a:r>
            <a:r>
              <a:rPr lang="fi-FI" dirty="0">
                <a:cs typeface="Calibri Light"/>
              </a:rPr>
              <a:t> </a:t>
            </a:r>
            <a:r>
              <a:rPr lang="fi-FI" dirty="0" err="1">
                <a:cs typeface="Calibri Light"/>
              </a:rPr>
              <a:t>är</a:t>
            </a:r>
            <a:r>
              <a:rPr lang="fi-FI" dirty="0">
                <a:cs typeface="Calibri Light"/>
              </a:rPr>
              <a:t> </a:t>
            </a:r>
            <a:r>
              <a:rPr lang="fi-FI" dirty="0" err="1">
                <a:cs typeface="Calibri Light"/>
              </a:rPr>
              <a:t>så</a:t>
            </a:r>
            <a:r>
              <a:rPr lang="fi-FI" dirty="0">
                <a:cs typeface="Calibri Light"/>
              </a:rPr>
              <a:t> </a:t>
            </a:r>
            <a:r>
              <a:rPr lang="fi-FI" dirty="0" err="1">
                <a:cs typeface="Calibri Light"/>
              </a:rPr>
              <a:t>trevlig</a:t>
            </a:r>
            <a:r>
              <a:rPr lang="fi-FI" dirty="0">
                <a:cs typeface="Calibri Light"/>
              </a:rPr>
              <a:t>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8AA4335-378B-4363-9DB1-FC4B3897B1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0383" y="3747714"/>
            <a:ext cx="9480176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4800" dirty="0">
                <a:cs typeface="Calibri"/>
              </a:rPr>
              <a:t>Pidän Peteristä.</a:t>
            </a:r>
            <a:r>
              <a:rPr lang="fi-FI" sz="4800" b="1" dirty="0">
                <a:cs typeface="Calibri"/>
              </a:rPr>
              <a:t> Hän </a:t>
            </a:r>
            <a:r>
              <a:rPr lang="fi-FI" sz="4800" dirty="0">
                <a:cs typeface="Calibri"/>
              </a:rPr>
              <a:t>on niin mukava.</a:t>
            </a:r>
          </a:p>
        </p:txBody>
      </p:sp>
    </p:spTree>
    <p:extLst>
      <p:ext uri="{BB962C8B-B14F-4D97-AF65-F5344CB8AC3E}">
        <p14:creationId xmlns:p14="http://schemas.microsoft.com/office/powerpoint/2010/main" val="296530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99CC221-48E0-4ED4-B2C4-72B99CE6C0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8000" dirty="0" err="1">
                <a:cs typeface="Calibri Light"/>
              </a:rPr>
              <a:t>Kan</a:t>
            </a:r>
            <a:r>
              <a:rPr lang="fi-FI" sz="8000" dirty="0">
                <a:cs typeface="Calibri Light"/>
              </a:rPr>
              <a:t> </a:t>
            </a:r>
            <a:r>
              <a:rPr lang="fi-FI" sz="8000" dirty="0" err="1">
                <a:cs typeface="Calibri Light"/>
              </a:rPr>
              <a:t>jag</a:t>
            </a:r>
            <a:r>
              <a:rPr lang="fi-FI" sz="8000" dirty="0">
                <a:cs typeface="Calibri Light"/>
              </a:rPr>
              <a:t> </a:t>
            </a:r>
            <a:r>
              <a:rPr lang="fi-FI" sz="8000" dirty="0" err="1">
                <a:cs typeface="Calibri Light"/>
              </a:rPr>
              <a:t>hjälpa</a:t>
            </a:r>
            <a:r>
              <a:rPr lang="fi-FI" sz="8000" dirty="0">
                <a:cs typeface="Calibri Light"/>
              </a:rPr>
              <a:t> </a:t>
            </a:r>
            <a:r>
              <a:rPr lang="fi-FI" sz="8000" b="1" u="sng" dirty="0" err="1">
                <a:cs typeface="Calibri Light"/>
              </a:rPr>
              <a:t>er</a:t>
            </a:r>
            <a:r>
              <a:rPr lang="fi-FI" sz="8000" dirty="0">
                <a:cs typeface="Calibri Light"/>
              </a:rPr>
              <a:t>?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D5EE9EE-6DC2-4292-AB04-468B185BF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60626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4800" dirty="0">
                <a:cs typeface="Calibri"/>
              </a:rPr>
              <a:t>Voinko auttaa </a:t>
            </a:r>
            <a:r>
              <a:rPr lang="fi-FI" sz="4800" b="1">
                <a:cs typeface="Calibri"/>
              </a:rPr>
              <a:t>teitä</a:t>
            </a:r>
            <a:r>
              <a:rPr lang="fi-FI" sz="4800" b="1" dirty="0">
                <a:cs typeface="Calibri"/>
              </a:rPr>
              <a:t>?</a:t>
            </a:r>
            <a:endParaRPr lang="fi-FI" sz="4000" b="1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365546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0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7BDBF5-436C-496B-B4F7-B50D3E629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588" y="1088745"/>
            <a:ext cx="11743764" cy="2387600"/>
          </a:xfrm>
        </p:spPr>
        <p:txBody>
          <a:bodyPr>
            <a:normAutofit/>
          </a:bodyPr>
          <a:lstStyle/>
          <a:p>
            <a:r>
              <a:rPr lang="fi-FI" sz="7200" dirty="0" err="1">
                <a:cs typeface="Calibri Light"/>
              </a:rPr>
              <a:t>Jag</a:t>
            </a:r>
            <a:r>
              <a:rPr lang="fi-FI" sz="7200" dirty="0">
                <a:cs typeface="Calibri Light"/>
              </a:rPr>
              <a:t> </a:t>
            </a:r>
            <a:r>
              <a:rPr lang="fi-FI" sz="7200" dirty="0" err="1">
                <a:cs typeface="Calibri Light"/>
              </a:rPr>
              <a:t>tycker</a:t>
            </a:r>
            <a:r>
              <a:rPr lang="fi-FI" sz="7200" dirty="0">
                <a:cs typeface="Calibri Light"/>
              </a:rPr>
              <a:t> </a:t>
            </a:r>
            <a:r>
              <a:rPr lang="fi-FI" sz="7200" dirty="0" err="1">
                <a:cs typeface="Calibri Light"/>
              </a:rPr>
              <a:t>om</a:t>
            </a:r>
            <a:r>
              <a:rPr lang="fi-FI" sz="7200" dirty="0">
                <a:cs typeface="Calibri Light"/>
              </a:rPr>
              <a:t> </a:t>
            </a:r>
            <a:r>
              <a:rPr lang="fi-FI" sz="7200" b="1" u="sng" dirty="0" err="1">
                <a:cs typeface="Calibri Light"/>
              </a:rPr>
              <a:t>henne</a:t>
            </a:r>
            <a:r>
              <a:rPr lang="fi-FI" sz="7200" b="1" u="sng" dirty="0">
                <a:cs typeface="Calibri Light"/>
              </a:rPr>
              <a:t>/</a:t>
            </a:r>
            <a:r>
              <a:rPr lang="fi-FI" sz="7200" b="1" u="sng" dirty="0" err="1">
                <a:cs typeface="Calibri Light"/>
              </a:rPr>
              <a:t>honom</a:t>
            </a:r>
            <a:r>
              <a:rPr lang="fi-FI" sz="7200" dirty="0">
                <a:cs typeface="Calibri Light"/>
              </a:rPr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91EE6F-8950-4880-89AB-DAF804787A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5912" y="4106303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5400" dirty="0">
                <a:cs typeface="Calibri"/>
              </a:rPr>
              <a:t>Tykkään </a:t>
            </a:r>
            <a:r>
              <a:rPr lang="fi-FI" sz="5400" b="1" dirty="0">
                <a:cs typeface="Calibri"/>
              </a:rPr>
              <a:t>hänestä.</a:t>
            </a:r>
            <a:endParaRPr lang="fi-FI" sz="5400" dirty="0">
              <a:cs typeface="Calibri" panose="020F0502020204030204"/>
            </a:endParaRPr>
          </a:p>
        </p:txBody>
      </p:sp>
      <p:pic>
        <p:nvPicPr>
          <p:cNvPr id="4" name="Kuva 4">
            <a:extLst>
              <a:ext uri="{FF2B5EF4-FFF2-40B4-BE49-F238E27FC236}">
                <a16:creationId xmlns:a16="http://schemas.microsoft.com/office/drawing/2014/main" id="{E7A6583F-7942-4CE9-82E5-75A9100680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6459" y="3787175"/>
            <a:ext cx="2743200" cy="257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435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8778EB-0E3F-4052-9C73-597F7757C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7471" y="685333"/>
            <a:ext cx="9827558" cy="2387600"/>
          </a:xfrm>
        </p:spPr>
        <p:txBody>
          <a:bodyPr/>
          <a:lstStyle/>
          <a:p>
            <a:r>
              <a:rPr lang="fi-FI" sz="7200" err="1">
                <a:cs typeface="Calibri Light"/>
              </a:rPr>
              <a:t>Han</a:t>
            </a:r>
            <a:r>
              <a:rPr lang="fi-FI" sz="7200" dirty="0">
                <a:cs typeface="Calibri Light"/>
              </a:rPr>
              <a:t>/</a:t>
            </a:r>
            <a:r>
              <a:rPr lang="fi-FI" sz="7200" err="1">
                <a:cs typeface="Calibri Light"/>
              </a:rPr>
              <a:t>hon</a:t>
            </a:r>
            <a:r>
              <a:rPr lang="fi-FI" sz="7200" dirty="0">
                <a:cs typeface="Calibri Light"/>
              </a:rPr>
              <a:t>/</a:t>
            </a:r>
            <a:r>
              <a:rPr lang="fi-FI" sz="7200" err="1">
                <a:cs typeface="Calibri Light"/>
              </a:rPr>
              <a:t>hen</a:t>
            </a:r>
            <a:r>
              <a:rPr lang="fi-FI" sz="7200" dirty="0">
                <a:cs typeface="Calibri Light"/>
              </a:rPr>
              <a:t> </a:t>
            </a:r>
            <a:r>
              <a:rPr lang="fi-FI" sz="7200" err="1">
                <a:cs typeface="Calibri Light"/>
              </a:rPr>
              <a:t>hjälpte</a:t>
            </a:r>
            <a:r>
              <a:rPr lang="fi-FI" sz="7200" dirty="0">
                <a:cs typeface="Calibri Light"/>
              </a:rPr>
              <a:t> </a:t>
            </a:r>
            <a:r>
              <a:rPr lang="fi-FI" sz="7200" b="1" u="sng" err="1">
                <a:cs typeface="Calibri Light"/>
              </a:rPr>
              <a:t>oss</a:t>
            </a:r>
            <a:r>
              <a:rPr lang="fi-FI" sz="7200" b="1" u="sng" dirty="0">
                <a:cs typeface="Calibri Light"/>
              </a:rPr>
              <a:t>.</a:t>
            </a:r>
            <a:endParaRPr lang="fi-FI" sz="7200" b="1" u="sng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E2F2D64-46E9-4162-B914-DD954A6E0E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4800" dirty="0">
                <a:cs typeface="Calibri"/>
              </a:rPr>
              <a:t>Hän auttoi </a:t>
            </a:r>
            <a:r>
              <a:rPr lang="fi-FI" sz="4800" b="1" dirty="0">
                <a:cs typeface="Calibri"/>
              </a:rPr>
              <a:t>meitä.</a:t>
            </a:r>
          </a:p>
        </p:txBody>
      </p:sp>
    </p:spTree>
    <p:extLst>
      <p:ext uri="{BB962C8B-B14F-4D97-AF65-F5344CB8AC3E}">
        <p14:creationId xmlns:p14="http://schemas.microsoft.com/office/powerpoint/2010/main" val="13862084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1D762C-7D03-43B2-9834-C88FD24AE1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8176" y="1043922"/>
            <a:ext cx="9144000" cy="2387600"/>
          </a:xfrm>
        </p:spPr>
        <p:txBody>
          <a:bodyPr/>
          <a:lstStyle/>
          <a:p>
            <a:r>
              <a:rPr lang="fi-FI" sz="8000" dirty="0">
                <a:cs typeface="Calibri Light"/>
              </a:rPr>
              <a:t>Min</a:t>
            </a:r>
            <a:r>
              <a:rPr lang="fi-FI" sz="8000" dirty="0">
                <a:solidFill>
                  <a:schemeClr val="accent1"/>
                </a:solidFill>
                <a:cs typeface="Calibri Light"/>
              </a:rPr>
              <a:t> </a:t>
            </a:r>
            <a:r>
              <a:rPr lang="fi-FI" sz="8000" b="1" dirty="0" err="1">
                <a:solidFill>
                  <a:schemeClr val="accent1"/>
                </a:solidFill>
                <a:cs typeface="Calibri Light"/>
              </a:rPr>
              <a:t>nya</a:t>
            </a:r>
            <a:r>
              <a:rPr lang="fi-FI" sz="8000" dirty="0">
                <a:cs typeface="Calibri Light"/>
              </a:rPr>
              <a:t> </a:t>
            </a:r>
            <a:r>
              <a:rPr lang="fi-FI" sz="8000" b="1" dirty="0" err="1">
                <a:solidFill>
                  <a:schemeClr val="accent6"/>
                </a:solidFill>
                <a:cs typeface="Calibri Light"/>
              </a:rPr>
              <a:t>bil</a:t>
            </a:r>
            <a:r>
              <a:rPr lang="fi-FI" sz="8000" dirty="0">
                <a:cs typeface="Calibri Light"/>
              </a:rPr>
              <a:t>.</a:t>
            </a:r>
            <a:endParaRPr lang="fi-FI" sz="800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B2816B4-BC5C-44A3-AFE7-81E3A66F2C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8177" y="3994244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4800" dirty="0">
                <a:cs typeface="Calibri"/>
              </a:rPr>
              <a:t>Minun uusi autoni.</a:t>
            </a:r>
            <a:endParaRPr lang="fi-FI" sz="4800" dirty="0"/>
          </a:p>
        </p:txBody>
      </p:sp>
      <p:cxnSp>
        <p:nvCxnSpPr>
          <p:cNvPr id="4" name="Suora nuoliyhdysviiva 3">
            <a:extLst>
              <a:ext uri="{FF2B5EF4-FFF2-40B4-BE49-F238E27FC236}">
                <a16:creationId xmlns:a16="http://schemas.microsoft.com/office/drawing/2014/main" id="{64683953-4E3C-470A-A781-C0ADB616BF46}"/>
              </a:ext>
            </a:extLst>
          </p:cNvPr>
          <p:cNvCxnSpPr/>
          <p:nvPr/>
        </p:nvCxnSpPr>
        <p:spPr>
          <a:xfrm>
            <a:off x="4843182" y="1470213"/>
            <a:ext cx="914400" cy="9144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uora nuoliyhdysviiva 4">
            <a:extLst>
              <a:ext uri="{FF2B5EF4-FFF2-40B4-BE49-F238E27FC236}">
                <a16:creationId xmlns:a16="http://schemas.microsoft.com/office/drawing/2014/main" id="{9BBD3AF3-EB6A-4F54-B228-81EC381D11B6}"/>
              </a:ext>
            </a:extLst>
          </p:cNvPr>
          <p:cNvCxnSpPr>
            <a:cxnSpLocks/>
          </p:cNvCxnSpPr>
          <p:nvPr/>
        </p:nvCxnSpPr>
        <p:spPr>
          <a:xfrm>
            <a:off x="6333564" y="1380565"/>
            <a:ext cx="914400" cy="9144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kstiruutu 5">
            <a:extLst>
              <a:ext uri="{FF2B5EF4-FFF2-40B4-BE49-F238E27FC236}">
                <a16:creationId xmlns:a16="http://schemas.microsoft.com/office/drawing/2014/main" id="{D36FE11D-5F22-4D37-A430-A553B849A6E4}"/>
              </a:ext>
            </a:extLst>
          </p:cNvPr>
          <p:cNvSpPr txBox="1"/>
          <p:nvPr/>
        </p:nvSpPr>
        <p:spPr>
          <a:xfrm>
            <a:off x="1539129" y="1124510"/>
            <a:ext cx="4043082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800" dirty="0"/>
              <a:t>a-muoto adjektiivista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93F467B-8007-4679-B548-0874F09363DE}"/>
              </a:ext>
            </a:extLst>
          </p:cNvPr>
          <p:cNvSpPr txBox="1"/>
          <p:nvPr/>
        </p:nvSpPr>
        <p:spPr>
          <a:xfrm>
            <a:off x="5996268" y="482974"/>
            <a:ext cx="4099111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800" dirty="0"/>
              <a:t>Epämääräinen muoto substantiivista</a:t>
            </a:r>
          </a:p>
        </p:txBody>
      </p:sp>
      <p:pic>
        <p:nvPicPr>
          <p:cNvPr id="8" name="Kuva 8">
            <a:extLst>
              <a:ext uri="{FF2B5EF4-FFF2-40B4-BE49-F238E27FC236}">
                <a16:creationId xmlns:a16="http://schemas.microsoft.com/office/drawing/2014/main" id="{EA1EE636-A323-458A-A982-A9C30F9575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2194" y="3816037"/>
            <a:ext cx="2743200" cy="2027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528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F31A09-960A-4C53-847C-566ABA69FB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6265" y="192274"/>
            <a:ext cx="9144000" cy="2387600"/>
          </a:xfrm>
        </p:spPr>
        <p:txBody>
          <a:bodyPr/>
          <a:lstStyle/>
          <a:p>
            <a:r>
              <a:rPr lang="fi-FI" sz="7200" dirty="0">
                <a:cs typeface="Calibri Light"/>
              </a:rPr>
              <a:t>Peter </a:t>
            </a:r>
            <a:r>
              <a:rPr lang="fi-FI" sz="7200" dirty="0" err="1">
                <a:cs typeface="Calibri Light"/>
              </a:rPr>
              <a:t>kör</a:t>
            </a:r>
            <a:r>
              <a:rPr lang="fi-FI" sz="7200" dirty="0">
                <a:cs typeface="Calibri Light"/>
              </a:rPr>
              <a:t> </a:t>
            </a:r>
            <a:r>
              <a:rPr lang="fi-FI" sz="7200" b="1" u="sng" dirty="0" err="1">
                <a:cs typeface="Calibri Light"/>
              </a:rPr>
              <a:t>sin</a:t>
            </a:r>
            <a:r>
              <a:rPr lang="fi-FI" sz="7200" dirty="0">
                <a:cs typeface="Calibri Light"/>
              </a:rPr>
              <a:t> </a:t>
            </a:r>
            <a:r>
              <a:rPr lang="fi-FI" sz="7200" dirty="0" err="1">
                <a:cs typeface="Calibri Light"/>
              </a:rPr>
              <a:t>bil</a:t>
            </a:r>
            <a:r>
              <a:rPr lang="fi-FI" sz="7200" dirty="0">
                <a:cs typeface="Calibri Light"/>
              </a:rPr>
              <a:t>.</a:t>
            </a:r>
            <a:endParaRPr lang="fi-FI" dirty="0">
              <a:cs typeface="Calibri Light" panose="020F0302020204030204"/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7CE4042-FCB8-416C-B08A-F1FDB5C741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3146" y="352332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5400" dirty="0">
                <a:cs typeface="Calibri"/>
              </a:rPr>
              <a:t>Peter ajaa autoa</a:t>
            </a:r>
            <a:r>
              <a:rPr lang="fi-FI" sz="5400" b="1" dirty="0">
                <a:cs typeface="Calibri"/>
              </a:rPr>
              <a:t>nsa</a:t>
            </a:r>
            <a:r>
              <a:rPr lang="fi-FI" sz="5400" dirty="0">
                <a:cs typeface="Calibri"/>
              </a:rPr>
              <a:t>.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A2EF77B-E818-4A7F-8953-1045B5871948}"/>
              </a:ext>
            </a:extLst>
          </p:cNvPr>
          <p:cNvSpPr txBox="1"/>
          <p:nvPr/>
        </p:nvSpPr>
        <p:spPr>
          <a:xfrm>
            <a:off x="317687" y="3119158"/>
            <a:ext cx="11920817" cy="31085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4400" b="1" dirty="0"/>
              <a:t>OBS! </a:t>
            </a:r>
            <a:r>
              <a:rPr lang="fi-FI" sz="4400" dirty="0"/>
              <a:t>Peter </a:t>
            </a:r>
            <a:r>
              <a:rPr lang="fi-FI" sz="4400" dirty="0" err="1"/>
              <a:t>har</a:t>
            </a:r>
            <a:r>
              <a:rPr lang="fi-FI" sz="4400" dirty="0"/>
              <a:t> en </a:t>
            </a:r>
            <a:r>
              <a:rPr lang="fi-FI" sz="4400" dirty="0" err="1"/>
              <a:t>ny</a:t>
            </a:r>
            <a:r>
              <a:rPr lang="fi-FI" sz="4400" dirty="0"/>
              <a:t> </a:t>
            </a:r>
            <a:r>
              <a:rPr lang="fi-FI" sz="4400" dirty="0" err="1"/>
              <a:t>vän</a:t>
            </a:r>
            <a:r>
              <a:rPr lang="fi-FI" sz="4400" dirty="0"/>
              <a:t>. Hans </a:t>
            </a:r>
            <a:r>
              <a:rPr lang="fi-FI" sz="4400" dirty="0" err="1"/>
              <a:t>vän</a:t>
            </a:r>
            <a:r>
              <a:rPr lang="fi-FI" sz="4400" dirty="0"/>
              <a:t> </a:t>
            </a:r>
            <a:r>
              <a:rPr lang="fi-FI" sz="4400" dirty="0" err="1"/>
              <a:t>heter</a:t>
            </a:r>
            <a:r>
              <a:rPr lang="fi-FI" sz="4400" dirty="0"/>
              <a:t> Sakke.</a:t>
            </a:r>
          </a:p>
          <a:p>
            <a:r>
              <a:rPr lang="fi-FI" sz="3600" dirty="0">
                <a:cs typeface="Calibri"/>
              </a:rPr>
              <a:t>(</a:t>
            </a:r>
            <a:r>
              <a:rPr lang="fi-FI" sz="3600" dirty="0" err="1">
                <a:cs typeface="Calibri"/>
              </a:rPr>
              <a:t>sin,sitt,sina</a:t>
            </a:r>
            <a:r>
              <a:rPr lang="fi-FI" sz="3600" dirty="0">
                <a:cs typeface="Calibri"/>
              </a:rPr>
              <a:t> käytetään kun viitataan saman lauseen </a:t>
            </a:r>
            <a:r>
              <a:rPr lang="fi-FI" sz="3600" dirty="0" err="1">
                <a:cs typeface="Calibri"/>
              </a:rPr>
              <a:t>subejktiin</a:t>
            </a:r>
            <a:r>
              <a:rPr lang="fi-FI" sz="3600" dirty="0">
                <a:cs typeface="Calibri"/>
              </a:rPr>
              <a:t>)</a:t>
            </a:r>
          </a:p>
          <a:p>
            <a:endParaRPr lang="fi-FI" sz="3600" dirty="0">
              <a:cs typeface="Calibri"/>
            </a:endParaRPr>
          </a:p>
          <a:p>
            <a:r>
              <a:rPr lang="fi-FI" sz="4400" dirty="0">
                <a:cs typeface="Calibri"/>
              </a:rPr>
              <a:t>Peter och hans </a:t>
            </a:r>
            <a:r>
              <a:rPr lang="fi-FI" sz="4400" dirty="0" err="1">
                <a:cs typeface="Calibri"/>
              </a:rPr>
              <a:t>vän</a:t>
            </a:r>
            <a:r>
              <a:rPr lang="fi-FI" sz="4400" dirty="0">
                <a:cs typeface="Calibri"/>
              </a:rPr>
              <a:t> </a:t>
            </a:r>
            <a:r>
              <a:rPr lang="fi-FI" sz="4400" dirty="0" err="1">
                <a:cs typeface="Calibri"/>
              </a:rPr>
              <a:t>kan</a:t>
            </a:r>
            <a:r>
              <a:rPr lang="fi-FI" sz="4400" dirty="0">
                <a:cs typeface="Calibri"/>
              </a:rPr>
              <a:t> </a:t>
            </a:r>
            <a:r>
              <a:rPr lang="fi-FI" sz="4400" dirty="0" err="1">
                <a:cs typeface="Calibri"/>
              </a:rPr>
              <a:t>lita</a:t>
            </a:r>
            <a:r>
              <a:rPr lang="fi-FI" sz="4400" dirty="0">
                <a:cs typeface="Calibri"/>
              </a:rPr>
              <a:t> </a:t>
            </a:r>
            <a:r>
              <a:rPr lang="fi-FI" sz="4400" dirty="0" err="1">
                <a:cs typeface="Calibri"/>
              </a:rPr>
              <a:t>på</a:t>
            </a:r>
            <a:r>
              <a:rPr lang="fi-FI" sz="4400" dirty="0">
                <a:cs typeface="Calibri"/>
              </a:rPr>
              <a:t> </a:t>
            </a:r>
            <a:r>
              <a:rPr lang="fi-FI" sz="4400" dirty="0" err="1">
                <a:cs typeface="Calibri"/>
              </a:rPr>
              <a:t>varandra</a:t>
            </a:r>
            <a:r>
              <a:rPr lang="fi-FI" sz="4400" dirty="0">
                <a:cs typeface="Calibri"/>
              </a:rPr>
              <a:t>.</a:t>
            </a:r>
          </a:p>
          <a:p>
            <a:r>
              <a:rPr lang="fi-FI" sz="3600" dirty="0">
                <a:cs typeface="Calibri"/>
              </a:rPr>
              <a:t>(</a:t>
            </a:r>
            <a:r>
              <a:rPr lang="fi-FI" sz="3600" dirty="0" err="1">
                <a:cs typeface="Calibri"/>
              </a:rPr>
              <a:t>sin,sitt,sina</a:t>
            </a:r>
            <a:r>
              <a:rPr lang="fi-FI" sz="3600" dirty="0">
                <a:cs typeface="Calibri"/>
              </a:rPr>
              <a:t> ei voi olla osa subjektia)</a:t>
            </a:r>
          </a:p>
        </p:txBody>
      </p:sp>
      <p:pic>
        <p:nvPicPr>
          <p:cNvPr id="6" name="Kuva 6">
            <a:extLst>
              <a:ext uri="{FF2B5EF4-FFF2-40B4-BE49-F238E27FC236}">
                <a16:creationId xmlns:a16="http://schemas.microsoft.com/office/drawing/2014/main" id="{26269433-850E-4025-AF1D-F7FA9BA989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8665" y="566331"/>
            <a:ext cx="2743200" cy="2027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6455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47766EE-4192-4B2D-A5A0-F60F9A5F7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uva 4">
            <a:extLst>
              <a:ext uri="{FF2B5EF4-FFF2-40B4-BE49-F238E27FC236}">
                <a16:creationId xmlns:a16="http://schemas.microsoft.com/office/drawing/2014/main" id="{9928D562-BE45-4B95-A343-1E7AD6B436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27" b="9960"/>
          <a:stretch/>
        </p:blipFill>
        <p:spPr>
          <a:xfrm>
            <a:off x="56049" y="-100843"/>
            <a:ext cx="12191980" cy="6857990"/>
          </a:xfrm>
          <a:prstGeom prst="rect">
            <a:avLst/>
          </a:prstGeom>
        </p:spPr>
      </p:pic>
      <p:sp>
        <p:nvSpPr>
          <p:cNvPr id="11" name="Graphic 1">
            <a:extLst>
              <a:ext uri="{FF2B5EF4-FFF2-40B4-BE49-F238E27FC236}">
                <a16:creationId xmlns:a16="http://schemas.microsoft.com/office/drawing/2014/main" id="{D6705569-F545-4F47-A260-A9202826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655438" y="838201"/>
            <a:ext cx="7098161" cy="4549051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F818CD1-FD14-4C5F-9565-B35F871691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82354" y="2709032"/>
            <a:ext cx="5541054" cy="1655378"/>
          </a:xfrm>
        </p:spPr>
        <p:txBody>
          <a:bodyPr>
            <a:normAutofit/>
          </a:bodyPr>
          <a:lstStyle/>
          <a:p>
            <a:r>
              <a:rPr lang="fi-FI" sz="4400">
                <a:cs typeface="Calibri Light"/>
              </a:rPr>
              <a:t>Peter ajaa </a:t>
            </a:r>
            <a:r>
              <a:rPr lang="fi-FI" sz="4400" b="1">
                <a:cs typeface="Calibri Light"/>
              </a:rPr>
              <a:t>hänen autoa</a:t>
            </a:r>
            <a:r>
              <a:rPr lang="fi-FI" sz="4400">
                <a:cs typeface="Calibri Light"/>
              </a:rPr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FF19493-65AE-4DEE-9550-340C50937E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0125" y="2547697"/>
            <a:ext cx="5753456" cy="133796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5400" dirty="0">
                <a:cs typeface="Calibri"/>
              </a:rPr>
              <a:t>Peter </a:t>
            </a:r>
            <a:r>
              <a:rPr lang="fi-FI" sz="5400" dirty="0" err="1">
                <a:cs typeface="Calibri"/>
              </a:rPr>
              <a:t>kör</a:t>
            </a:r>
            <a:r>
              <a:rPr lang="fi-FI" sz="5400" dirty="0">
                <a:cs typeface="Calibri"/>
              </a:rPr>
              <a:t> </a:t>
            </a:r>
            <a:r>
              <a:rPr lang="fi-FI" sz="5400" b="1" u="sng" dirty="0" err="1">
                <a:cs typeface="Calibri"/>
              </a:rPr>
              <a:t>hans</a:t>
            </a:r>
            <a:r>
              <a:rPr lang="fi-FI" sz="5400" b="1" u="sng" dirty="0">
                <a:cs typeface="Calibri"/>
              </a:rPr>
              <a:t> </a:t>
            </a:r>
            <a:r>
              <a:rPr lang="fi-FI" sz="5400" b="1" u="sng" dirty="0" err="1">
                <a:cs typeface="Calibri"/>
              </a:rPr>
              <a:t>bil</a:t>
            </a:r>
            <a:r>
              <a:rPr lang="fi-FI" sz="5400" b="1" u="sng" dirty="0">
                <a:cs typeface="Calibri"/>
              </a:rPr>
              <a:t>.</a:t>
            </a:r>
            <a:endParaRPr lang="fi-FI" sz="5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397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873964-86B2-475A-B78E-EF36F71C2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-65012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fi-FI" sz="5400" b="1" u="sng">
                <a:cs typeface="Calibri Light"/>
              </a:rPr>
              <a:t>Deras</a:t>
            </a:r>
            <a:r>
              <a:rPr lang="fi-FI" sz="5400">
                <a:cs typeface="Calibri Light"/>
              </a:rPr>
              <a:t> vänner är trevliga.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59818F5-4677-43D5-9D2F-D9AB36DC1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3563070"/>
            <a:ext cx="4591569" cy="114786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fi-FI" sz="4000" b="1" dirty="0">
                <a:cs typeface="Calibri"/>
              </a:rPr>
              <a:t>Heidän</a:t>
            </a:r>
            <a:r>
              <a:rPr lang="fi-FI" sz="4000" dirty="0">
                <a:cs typeface="Calibri"/>
              </a:rPr>
              <a:t> ystävänsä ovat mukavia.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Händer som håller var andras hand leden och är sammanlänkade så att de bildar en cirkel">
            <a:extLst>
              <a:ext uri="{FF2B5EF4-FFF2-40B4-BE49-F238E27FC236}">
                <a16:creationId xmlns:a16="http://schemas.microsoft.com/office/drawing/2014/main" id="{E179B841-C1B1-47DC-ACA1-629753E6BC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150" r="16540" b="-3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224702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Laajakuva</PresentationFormat>
  <Paragraphs>34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Office-teema</vt:lpstr>
      <vt:lpstr>Jag älskar dig.</vt:lpstr>
      <vt:lpstr>Jag gillar Peter. Han/Hen är så trevlig.</vt:lpstr>
      <vt:lpstr>Kan jag hjälpa er?</vt:lpstr>
      <vt:lpstr>Jag tycker om henne/honom.</vt:lpstr>
      <vt:lpstr>Han/hon/hen hjälpte oss.</vt:lpstr>
      <vt:lpstr>Min nya bil.</vt:lpstr>
      <vt:lpstr>Peter kör sin bil.</vt:lpstr>
      <vt:lpstr>Peter ajaa hänen autoa.</vt:lpstr>
      <vt:lpstr>Deras vänner är trevliga.</vt:lpstr>
      <vt:lpstr>Refleksiivipronominit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Anni Wilander</dc:creator>
  <cp:lastModifiedBy>Anni Wilander</cp:lastModifiedBy>
  <cp:revision>176</cp:revision>
  <dcterms:created xsi:type="dcterms:W3CDTF">2021-12-31T08:51:29Z</dcterms:created>
  <dcterms:modified xsi:type="dcterms:W3CDTF">2022-01-10T15:07:25Z</dcterms:modified>
</cp:coreProperties>
</file>