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81" r:id="rId5"/>
    <p:sldId id="283" r:id="rId6"/>
    <p:sldId id="290" r:id="rId7"/>
    <p:sldId id="262" r:id="rId8"/>
    <p:sldId id="263" r:id="rId9"/>
    <p:sldId id="265" r:id="rId10"/>
    <p:sldId id="266" r:id="rId11"/>
    <p:sldId id="268" r:id="rId12"/>
    <p:sldId id="264" r:id="rId13"/>
    <p:sldId id="259" r:id="rId14"/>
  </p:sldIdLst>
  <p:sldSz cx="9144000" cy="6858000" type="screen4x3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81"/>
    <p:restoredTop sz="94667"/>
  </p:normalViewPr>
  <p:slideViewPr>
    <p:cSldViewPr snapToGrid="0" snapToObjects="1">
      <p:cViewPr varScale="1">
        <p:scale>
          <a:sx n="84" d="100"/>
          <a:sy n="84" d="100"/>
        </p:scale>
        <p:origin x="143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1C8C-4F0B-5241-BAEE-3AB00AE0901B}" type="datetimeFigureOut">
              <a:rPr lang="fi-FI" smtClean="0"/>
              <a:t>28.3.2025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0392-DFBB-5B4E-BE77-C064C54892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5933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1C8C-4F0B-5241-BAEE-3AB00AE0901B}" type="datetimeFigureOut">
              <a:rPr lang="fi-FI" smtClean="0"/>
              <a:t>28.3.2025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0392-DFBB-5B4E-BE77-C064C54892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7142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1C8C-4F0B-5241-BAEE-3AB00AE0901B}" type="datetimeFigureOut">
              <a:rPr lang="fi-FI" smtClean="0"/>
              <a:t>28.3.2025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0392-DFBB-5B4E-BE77-C064C54892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38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1C8C-4F0B-5241-BAEE-3AB00AE0901B}" type="datetimeFigureOut">
              <a:rPr lang="fi-FI" smtClean="0"/>
              <a:t>28.3.2025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0392-DFBB-5B4E-BE77-C064C54892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8063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1C8C-4F0B-5241-BAEE-3AB00AE0901B}" type="datetimeFigureOut">
              <a:rPr lang="fi-FI" smtClean="0"/>
              <a:t>28.3.2025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0392-DFBB-5B4E-BE77-C064C54892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8585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1C8C-4F0B-5241-BAEE-3AB00AE0901B}" type="datetimeFigureOut">
              <a:rPr lang="fi-FI" smtClean="0"/>
              <a:t>28.3.2025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0392-DFBB-5B4E-BE77-C064C54892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5903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1C8C-4F0B-5241-BAEE-3AB00AE0901B}" type="datetimeFigureOut">
              <a:rPr lang="fi-FI" smtClean="0"/>
              <a:t>28.3.2025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0392-DFBB-5B4E-BE77-C064C54892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3278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1C8C-4F0B-5241-BAEE-3AB00AE0901B}" type="datetimeFigureOut">
              <a:rPr lang="fi-FI" smtClean="0"/>
              <a:t>28.3.2025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0392-DFBB-5B4E-BE77-C064C54892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6968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1C8C-4F0B-5241-BAEE-3AB00AE0901B}" type="datetimeFigureOut">
              <a:rPr lang="fi-FI" smtClean="0"/>
              <a:t>28.3.2025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0392-DFBB-5B4E-BE77-C064C54892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4480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1C8C-4F0B-5241-BAEE-3AB00AE0901B}" type="datetimeFigureOut">
              <a:rPr lang="fi-FI" smtClean="0"/>
              <a:t>28.3.2025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0392-DFBB-5B4E-BE77-C064C54892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4952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1C8C-4F0B-5241-BAEE-3AB00AE0901B}" type="datetimeFigureOut">
              <a:rPr lang="fi-FI" smtClean="0"/>
              <a:t>28.3.2025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0392-DFBB-5B4E-BE77-C064C54892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7219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E1C8C-4F0B-5241-BAEE-3AB00AE0901B}" type="datetimeFigureOut">
              <a:rPr lang="fi-FI" smtClean="0"/>
              <a:t>28.3.2025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F0392-DFBB-5B4E-BE77-C064C54892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9390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jyvaskylan.managebac.com/login" TargetMode="External"/><Relationship Id="rId2" Type="http://schemas.openxmlformats.org/officeDocument/2006/relationships/hyperlink" Target="https://peda.net/id/5950d1984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1" dirty="0"/>
              <a:t>THE BASICS OF TOK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TOK Jyväskylän Lyseon lukio</a:t>
            </a:r>
          </a:p>
        </p:txBody>
      </p:sp>
    </p:spTree>
    <p:extLst>
      <p:ext uri="{BB962C8B-B14F-4D97-AF65-F5344CB8AC3E}">
        <p14:creationId xmlns:p14="http://schemas.microsoft.com/office/powerpoint/2010/main" val="2501436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TOK </a:t>
            </a:r>
            <a:r>
              <a:rPr lang="fi-FI" dirty="0" err="1"/>
              <a:t>assessment</a:t>
            </a:r>
            <a:endParaRPr lang="fi-FI" dirty="0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54411"/>
            <a:ext cx="8229600" cy="4017541"/>
          </a:xfrm>
        </p:spPr>
      </p:pic>
    </p:spTree>
    <p:extLst>
      <p:ext uri="{BB962C8B-B14F-4D97-AF65-F5344CB8AC3E}">
        <p14:creationId xmlns:p14="http://schemas.microsoft.com/office/powerpoint/2010/main" val="368308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TOK </a:t>
            </a:r>
            <a:r>
              <a:rPr lang="fi-FI" dirty="0" err="1"/>
              <a:t>course</a:t>
            </a:r>
            <a:r>
              <a:rPr lang="fi-FI" dirty="0"/>
              <a:t> </a:t>
            </a:r>
            <a:r>
              <a:rPr lang="fi-FI" dirty="0" err="1"/>
              <a:t>materials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796368"/>
            <a:ext cx="4038600" cy="4133626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All TOK course materials are available in </a:t>
            </a:r>
            <a:r>
              <a:rPr lang="en-GB" dirty="0">
                <a:hlinkClick r:id="rId2"/>
              </a:rPr>
              <a:t>peda.net</a:t>
            </a:r>
            <a:endParaRPr lang="en-GB" dirty="0"/>
          </a:p>
          <a:p>
            <a:endParaRPr lang="en-GB" dirty="0"/>
          </a:p>
          <a:p>
            <a:r>
              <a:rPr lang="en-GB" dirty="0"/>
              <a:t>In addition to </a:t>
            </a:r>
            <a:r>
              <a:rPr lang="en-GB" dirty="0" err="1"/>
              <a:t>peda.net</a:t>
            </a:r>
            <a:r>
              <a:rPr lang="en-GB" dirty="0"/>
              <a:t>, Teams and </a:t>
            </a:r>
            <a:r>
              <a:rPr lang="en-GB" dirty="0">
                <a:hlinkClick r:id="rId3"/>
              </a:rPr>
              <a:t>ManegeBac</a:t>
            </a:r>
            <a:r>
              <a:rPr lang="en-GB" i="1" dirty="0"/>
              <a:t> </a:t>
            </a:r>
            <a:r>
              <a:rPr lang="en-GB" dirty="0"/>
              <a:t>are used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112" y="1600200"/>
            <a:ext cx="4026775" cy="4525963"/>
          </a:xfrm>
        </p:spPr>
      </p:pic>
    </p:spTree>
    <p:extLst>
      <p:ext uri="{BB962C8B-B14F-4D97-AF65-F5344CB8AC3E}">
        <p14:creationId xmlns:p14="http://schemas.microsoft.com/office/powerpoint/2010/main" val="24404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Got a </a:t>
            </a:r>
            <a:r>
              <a:rPr lang="fi-FI" dirty="0" err="1"/>
              <a:t>burning</a:t>
            </a:r>
            <a:r>
              <a:rPr lang="fi-FI" dirty="0"/>
              <a:t> </a:t>
            </a:r>
            <a:r>
              <a:rPr lang="fi-FI" dirty="0" err="1"/>
              <a:t>question</a:t>
            </a:r>
            <a:r>
              <a:rPr lang="fi-FI" dirty="0"/>
              <a:t>?</a:t>
            </a:r>
          </a:p>
        </p:txBody>
      </p:sp>
      <p:pic>
        <p:nvPicPr>
          <p:cNvPr id="6" name="Sisällön paikkamerkki 5" descr="j031559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53" r="-148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44817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Picture </a:t>
            </a:r>
            <a:r>
              <a:rPr lang="fi-FI" dirty="0" err="1"/>
              <a:t>sources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i-FI" dirty="0"/>
              <a:t>IB DP &lt;http://www.yis.ac.jp/page.cfm?p=763&gt; </a:t>
            </a:r>
            <a:r>
              <a:rPr lang="fi-FI" dirty="0" err="1"/>
              <a:t>Accessed</a:t>
            </a:r>
            <a:r>
              <a:rPr lang="fi-FI" dirty="0"/>
              <a:t> 7th of </a:t>
            </a:r>
            <a:r>
              <a:rPr lang="fi-FI" dirty="0" err="1"/>
              <a:t>April</a:t>
            </a:r>
            <a:r>
              <a:rPr lang="fi-FI" dirty="0"/>
              <a:t> 2015.</a:t>
            </a:r>
          </a:p>
          <a:p>
            <a:r>
              <a:rPr lang="fi-FI" dirty="0"/>
              <a:t>TOK Course &lt;http://www.theoryofknowledge.net/about/the-tok-course/</a:t>
            </a:r>
            <a:r>
              <a:rPr lang="fi-FI" dirty="0" err="1"/>
              <a:t>critical</a:t>
            </a:r>
            <a:r>
              <a:rPr lang="fi-FI" dirty="0"/>
              <a:t>-</a:t>
            </a:r>
            <a:r>
              <a:rPr lang="fi-FI" dirty="0" err="1"/>
              <a:t>thinking</a:t>
            </a:r>
            <a:r>
              <a:rPr lang="fi-FI" dirty="0"/>
              <a:t>-ib-</a:t>
            </a:r>
            <a:r>
              <a:rPr lang="fi-FI" dirty="0" err="1"/>
              <a:t>diploma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7th of </a:t>
            </a:r>
            <a:r>
              <a:rPr lang="fi-FI" dirty="0" err="1"/>
              <a:t>April</a:t>
            </a:r>
            <a:r>
              <a:rPr lang="fi-FI" dirty="0"/>
              <a:t> 2015.</a:t>
            </a:r>
          </a:p>
          <a:p>
            <a:r>
              <a:rPr lang="fi-FI" dirty="0"/>
              <a:t>Knowledge </a:t>
            </a:r>
            <a:r>
              <a:rPr lang="fi-FI" dirty="0" err="1"/>
              <a:t>questions</a:t>
            </a:r>
            <a:r>
              <a:rPr lang="fi-FI" dirty="0"/>
              <a:t>. TOK Guide for </a:t>
            </a:r>
            <a:r>
              <a:rPr lang="fi-FI" dirty="0" err="1"/>
              <a:t>First</a:t>
            </a:r>
            <a:r>
              <a:rPr lang="fi-FI" dirty="0"/>
              <a:t> </a:t>
            </a:r>
            <a:r>
              <a:rPr lang="fi-FI" dirty="0" err="1"/>
              <a:t>Assessment</a:t>
            </a:r>
            <a:r>
              <a:rPr lang="fi-FI" dirty="0"/>
              <a:t> 2022. </a:t>
            </a:r>
            <a:r>
              <a:rPr lang="fi-FI" dirty="0" err="1"/>
              <a:t>Published</a:t>
            </a:r>
            <a:r>
              <a:rPr lang="fi-FI" dirty="0"/>
              <a:t> in </a:t>
            </a:r>
            <a:r>
              <a:rPr lang="fi-FI" dirty="0" err="1"/>
              <a:t>February</a:t>
            </a:r>
            <a:r>
              <a:rPr lang="fi-FI" dirty="0"/>
              <a:t> 2020.</a:t>
            </a:r>
          </a:p>
          <a:p>
            <a:r>
              <a:rPr lang="fi-FI" dirty="0"/>
              <a:t>Impossible </a:t>
            </a:r>
            <a:r>
              <a:rPr lang="fi-FI" dirty="0" err="1"/>
              <a:t>framework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://www.1001freedownloads.com/</a:t>
            </a:r>
            <a:r>
              <a:rPr lang="fi-FI" dirty="0" err="1"/>
              <a:t>free-clipart</a:t>
            </a:r>
            <a:r>
              <a:rPr lang="fi-FI" dirty="0"/>
              <a:t>/</a:t>
            </a:r>
            <a:r>
              <a:rPr lang="fi-FI" dirty="0" err="1"/>
              <a:t>impossible-cubes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26th of </a:t>
            </a:r>
            <a:r>
              <a:rPr lang="fi-FI" dirty="0" err="1"/>
              <a:t>March</a:t>
            </a:r>
            <a:r>
              <a:rPr lang="fi-FI" dirty="0"/>
              <a:t> 2020.  </a:t>
            </a:r>
          </a:p>
          <a:p>
            <a:r>
              <a:rPr lang="fi-FI"/>
              <a:t>TOK </a:t>
            </a:r>
            <a:r>
              <a:rPr lang="fi-FI" dirty="0" err="1"/>
              <a:t>exhibition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www.theoryofknowledge.net</a:t>
            </a:r>
            <a:r>
              <a:rPr lang="fi-FI" dirty="0"/>
              <a:t>/tok-2022/</a:t>
            </a:r>
            <a:r>
              <a:rPr lang="fi-FI" dirty="0" err="1"/>
              <a:t>tok-exhibition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26th of </a:t>
            </a:r>
            <a:r>
              <a:rPr lang="fi-FI" dirty="0" err="1"/>
              <a:t>March</a:t>
            </a:r>
            <a:r>
              <a:rPr lang="fi-FI" dirty="0"/>
              <a:t> 2020.  </a:t>
            </a:r>
          </a:p>
          <a:p>
            <a:r>
              <a:rPr lang="fi-FI" dirty="0"/>
              <a:t>TOK </a:t>
            </a:r>
            <a:r>
              <a:rPr lang="fi-FI" dirty="0" err="1"/>
              <a:t>essay</a:t>
            </a:r>
            <a:r>
              <a:rPr lang="fi-FI" dirty="0"/>
              <a:t> &lt;http://ibmeme10.blogspot.fi/2014/09/how-to-write-</a:t>
            </a:r>
            <a:r>
              <a:rPr lang="fi-FI" dirty="0" err="1"/>
              <a:t>tok-essay.html</a:t>
            </a:r>
            <a:r>
              <a:rPr lang="fi-FI" dirty="0"/>
              <a:t>&gt; </a:t>
            </a:r>
          </a:p>
          <a:p>
            <a:r>
              <a:rPr lang="fi-FI" dirty="0" err="1"/>
              <a:t>Connected</a:t>
            </a:r>
            <a:r>
              <a:rPr lang="fi-FI" dirty="0"/>
              <a:t> </a:t>
            </a:r>
            <a:r>
              <a:rPr lang="fi-FI" dirty="0" err="1"/>
              <a:t>heads</a:t>
            </a:r>
            <a:r>
              <a:rPr lang="fi-FI" dirty="0"/>
              <a:t> &lt;http://</a:t>
            </a:r>
            <a:r>
              <a:rPr lang="fi-FI" dirty="0" err="1"/>
              <a:t>www.ibsolved.com</a:t>
            </a:r>
            <a:r>
              <a:rPr lang="fi-FI" dirty="0"/>
              <a:t>/ib-grade7-notes-and-assessments/tok-presentation-script-1010&gt; </a:t>
            </a:r>
            <a:r>
              <a:rPr lang="fi-FI" dirty="0" err="1"/>
              <a:t>Accessed</a:t>
            </a:r>
            <a:r>
              <a:rPr lang="fi-FI" dirty="0"/>
              <a:t> 7th of </a:t>
            </a:r>
            <a:r>
              <a:rPr lang="fi-FI" dirty="0" err="1"/>
              <a:t>April</a:t>
            </a:r>
            <a:r>
              <a:rPr lang="fi-FI" dirty="0"/>
              <a:t> 2015.</a:t>
            </a:r>
          </a:p>
          <a:p>
            <a:r>
              <a:rPr lang="fi-FI" dirty="0" err="1"/>
              <a:t>Pile</a:t>
            </a:r>
            <a:r>
              <a:rPr lang="fi-FI" dirty="0"/>
              <a:t> of </a:t>
            </a:r>
            <a:r>
              <a:rPr lang="fi-FI" dirty="0" err="1"/>
              <a:t>books</a:t>
            </a:r>
            <a:r>
              <a:rPr lang="fi-FI" dirty="0"/>
              <a:t> &lt;http://</a:t>
            </a:r>
            <a:r>
              <a:rPr lang="fi-FI" dirty="0" err="1"/>
              <a:t>megeniusforever.blogspot.gr</a:t>
            </a:r>
            <a:r>
              <a:rPr lang="fi-FI" dirty="0"/>
              <a:t>/2013/12/jntuk-3-1-2-2-2-1-all-subjects.html&gt; </a:t>
            </a:r>
            <a:r>
              <a:rPr lang="fi-FI" dirty="0" err="1"/>
              <a:t>Accessed</a:t>
            </a:r>
            <a:r>
              <a:rPr lang="fi-FI" dirty="0"/>
              <a:t> 7th of </a:t>
            </a:r>
            <a:r>
              <a:rPr lang="fi-FI" dirty="0" err="1"/>
              <a:t>April</a:t>
            </a:r>
            <a:r>
              <a:rPr lang="fi-FI" dirty="0"/>
              <a:t> 2015.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8994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What</a:t>
            </a:r>
            <a:r>
              <a:rPr lang="fi-FI" dirty="0"/>
              <a:t> is TOK?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One of the compulsory core elements in the IB Diploma Programme besides </a:t>
            </a:r>
            <a:r>
              <a:rPr lang="en-GB" i="1" dirty="0"/>
              <a:t>Extended Essay </a:t>
            </a:r>
            <a:r>
              <a:rPr lang="en-GB" dirty="0"/>
              <a:t>(EE) and </a:t>
            </a:r>
            <a:r>
              <a:rPr lang="en-GB" i="1" dirty="0"/>
              <a:t>Creativity, Activity and Service </a:t>
            </a:r>
            <a:r>
              <a:rPr lang="en-GB" dirty="0"/>
              <a:t>(CAS)</a:t>
            </a:r>
          </a:p>
        </p:txBody>
      </p:sp>
      <p:pic>
        <p:nvPicPr>
          <p:cNvPr id="5" name="Sisällön paikkamerkki 4" descr="NEW-DP-MODEL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34" b="-60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5482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What</a:t>
            </a:r>
            <a:r>
              <a:rPr lang="fi-FI" dirty="0"/>
              <a:t> is TOK?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46236"/>
            <a:ext cx="4191000" cy="4754563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TOK provides the opportunity to explore and reflect the nature of knowledge and the process of knowing</a:t>
            </a:r>
          </a:p>
          <a:p>
            <a:pPr lvl="1"/>
            <a:r>
              <a:rPr lang="en-GB" dirty="0"/>
              <a:t>TOK is a course about </a:t>
            </a:r>
            <a:r>
              <a:rPr lang="en-GB" i="1" dirty="0"/>
              <a:t>critical thinking </a:t>
            </a:r>
            <a:r>
              <a:rPr lang="en-GB" dirty="0"/>
              <a:t>and </a:t>
            </a:r>
            <a:r>
              <a:rPr lang="en-GB" i="1" dirty="0"/>
              <a:t>uniting the subjects </a:t>
            </a:r>
            <a:br>
              <a:rPr lang="en-GB" i="1" dirty="0"/>
            </a:br>
            <a:r>
              <a:rPr lang="en-GB" dirty="0"/>
              <a:t>in the DP</a:t>
            </a:r>
            <a:endParaRPr lang="en-GB" i="1" dirty="0"/>
          </a:p>
        </p:txBody>
      </p:sp>
      <p:pic>
        <p:nvPicPr>
          <p:cNvPr id="5" name="Sisällön paikkamerkki 4" descr="TOKCourselabelled725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109" b="-34109"/>
          <a:stretch>
            <a:fillRect/>
          </a:stretch>
        </p:blipFill>
        <p:spPr>
          <a:xfrm>
            <a:off x="4648200" y="1760535"/>
            <a:ext cx="4038600" cy="4525963"/>
          </a:xfrm>
        </p:spPr>
      </p:pic>
    </p:spTree>
    <p:extLst>
      <p:ext uri="{BB962C8B-B14F-4D97-AF65-F5344CB8AC3E}">
        <p14:creationId xmlns:p14="http://schemas.microsoft.com/office/powerpoint/2010/main" val="144289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9C7198-DDE7-8B47-843C-B09332882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TOK?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F09D8E6-7595-1145-A5FD-AA5D04718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46714" cy="4525963"/>
          </a:xfrm>
        </p:spPr>
        <p:txBody>
          <a:bodyPr>
            <a:normAutofit/>
          </a:bodyPr>
          <a:lstStyle/>
          <a:p>
            <a:endParaRPr lang="en-GB" b="1" dirty="0"/>
          </a:p>
          <a:p>
            <a:endParaRPr lang="en-GB" dirty="0"/>
          </a:p>
          <a:p>
            <a:r>
              <a:rPr lang="en-GB" dirty="0"/>
              <a:t>The course centres on the exploration and the discussion of </a:t>
            </a:r>
            <a:r>
              <a:rPr lang="en-GB" i="1" dirty="0"/>
              <a:t>knowledge questions</a:t>
            </a:r>
          </a:p>
          <a:p>
            <a:endParaRPr lang="en-GB" b="1" dirty="0"/>
          </a:p>
        </p:txBody>
      </p:sp>
      <p:pic>
        <p:nvPicPr>
          <p:cNvPr id="6" name="Sisällön paikkamerkki 5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EAB71BB3-EB40-F44D-A65A-1810DF02602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03914" y="2247874"/>
            <a:ext cx="4876800" cy="2533853"/>
          </a:xfr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14EAA01F-F7A6-1D43-97AF-108C8FEFCECF}"/>
              </a:ext>
            </a:extLst>
          </p:cNvPr>
          <p:cNvSpPr txBox="1"/>
          <p:nvPr/>
        </p:nvSpPr>
        <p:spPr>
          <a:xfrm>
            <a:off x="978163" y="5223112"/>
            <a:ext cx="7187673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Are some types of knowledge more useful than others?</a:t>
            </a:r>
          </a:p>
        </p:txBody>
      </p:sp>
    </p:spTree>
    <p:extLst>
      <p:ext uri="{BB962C8B-B14F-4D97-AF65-F5344CB8AC3E}">
        <p14:creationId xmlns:p14="http://schemas.microsoft.com/office/powerpoint/2010/main" val="118224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E5FBE5-EDD7-E64B-A26A-D08141B9E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What</a:t>
            </a:r>
            <a:r>
              <a:rPr lang="fi-FI" dirty="0"/>
              <a:t> is TOK?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C2D9187-BB72-D449-998B-18EC9EC8BF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00550" cy="4525963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The knowledge framework</a:t>
            </a:r>
          </a:p>
          <a:p>
            <a:pPr lvl="1"/>
            <a:r>
              <a:rPr lang="en-GB" b="1" dirty="0"/>
              <a:t>Scope</a:t>
            </a:r>
          </a:p>
          <a:p>
            <a:pPr lvl="1"/>
            <a:r>
              <a:rPr lang="en-GB" b="1" dirty="0"/>
              <a:t>Perspectives</a:t>
            </a:r>
          </a:p>
          <a:p>
            <a:pPr lvl="1"/>
            <a:r>
              <a:rPr lang="en-GB" b="1" dirty="0"/>
              <a:t>Methods and tools</a:t>
            </a:r>
          </a:p>
          <a:p>
            <a:pPr lvl="1"/>
            <a:r>
              <a:rPr lang="en-GB" b="1" dirty="0"/>
              <a:t>Ethics</a:t>
            </a:r>
          </a:p>
          <a:p>
            <a:endParaRPr lang="fi-FI" dirty="0"/>
          </a:p>
        </p:txBody>
      </p:sp>
      <p:pic>
        <p:nvPicPr>
          <p:cNvPr id="11" name="Sisällön paikkamerkki 10" descr="Kuva, joka sisältää kohteen rakennus, ikkuna, ovi&#10;&#10;Kuvaus luotu automaattisesti">
            <a:extLst>
              <a:ext uri="{FF2B5EF4-FFF2-40B4-BE49-F238E27FC236}">
                <a16:creationId xmlns:a16="http://schemas.microsoft.com/office/drawing/2014/main" id="{23955658-6810-8344-9344-C5757FAC35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93049" y="1600200"/>
            <a:ext cx="3948902" cy="4525963"/>
          </a:xfr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C0669B25-A770-B849-97C1-C893631E9D11}"/>
              </a:ext>
            </a:extLst>
          </p:cNvPr>
          <p:cNvSpPr txBox="1"/>
          <p:nvPr/>
        </p:nvSpPr>
        <p:spPr>
          <a:xfrm>
            <a:off x="457200" y="5072687"/>
            <a:ext cx="4951484" cy="83099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Everything in TOK should be explored</a:t>
            </a:r>
          </a:p>
          <a:p>
            <a:pPr algn="ctr"/>
            <a:r>
              <a:rPr lang="en-GB" sz="2400" b="1" dirty="0"/>
              <a:t> through the knowledge framework</a:t>
            </a:r>
          </a:p>
        </p:txBody>
      </p:sp>
    </p:spTree>
    <p:extLst>
      <p:ext uri="{BB962C8B-B14F-4D97-AF65-F5344CB8AC3E}">
        <p14:creationId xmlns:p14="http://schemas.microsoft.com/office/powerpoint/2010/main" val="205353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701BCB03-0F27-F942-810A-A550C194F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TOK </a:t>
            </a:r>
            <a:r>
              <a:rPr lang="fi-FI" dirty="0" err="1"/>
              <a:t>curriculum</a:t>
            </a:r>
            <a:endParaRPr lang="fi-FI" dirty="0"/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AA35FD35-0CED-DB49-8308-B8445296E5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0210794"/>
              </p:ext>
            </p:extLst>
          </p:nvPr>
        </p:nvGraphicFramePr>
        <p:xfrm>
          <a:off x="457200" y="1417638"/>
          <a:ext cx="82296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6030">
                  <a:extLst>
                    <a:ext uri="{9D8B030D-6E8A-4147-A177-3AD203B41FA5}">
                      <a16:colId xmlns:a16="http://schemas.microsoft.com/office/drawing/2014/main" val="4171660869"/>
                    </a:ext>
                  </a:extLst>
                </a:gridCol>
                <a:gridCol w="3646170">
                  <a:extLst>
                    <a:ext uri="{9D8B030D-6E8A-4147-A177-3AD203B41FA5}">
                      <a16:colId xmlns:a16="http://schemas.microsoft.com/office/drawing/2014/main" val="2178707795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1509820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  <a:p>
                      <a:pPr algn="ctr"/>
                      <a:r>
                        <a:rPr lang="en-GB" noProof="0" dirty="0"/>
                        <a:t>Core Theme: Knowledge and the knower</a:t>
                      </a:r>
                    </a:p>
                    <a:p>
                      <a:pPr algn="ctr"/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  <a:p>
                      <a:pPr algn="ctr"/>
                      <a:r>
                        <a:rPr lang="en-GB" noProof="0" dirty="0"/>
                        <a:t>Optional themes</a:t>
                      </a:r>
                    </a:p>
                    <a:p>
                      <a:pPr algn="ctr"/>
                      <a:r>
                        <a:rPr lang="en-GB" noProof="0" dirty="0"/>
                        <a:t>(study TWO)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  <a:p>
                      <a:pPr algn="ctr"/>
                      <a:r>
                        <a:rPr lang="en-GB" noProof="0" dirty="0"/>
                        <a:t>Areas of knowledge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7692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noProof="0" dirty="0"/>
                    </a:p>
                    <a:p>
                      <a:endParaRPr lang="en-GB" noProof="0" dirty="0"/>
                    </a:p>
                    <a:p>
                      <a:r>
                        <a:rPr lang="en-GB" b="1" noProof="0" dirty="0"/>
                        <a:t>Nature of knowledge</a:t>
                      </a:r>
                    </a:p>
                    <a:p>
                      <a:r>
                        <a:rPr lang="en-GB" b="1" noProof="0" dirty="0"/>
                        <a:t>Knowledge framework</a:t>
                      </a:r>
                    </a:p>
                    <a:p>
                      <a:r>
                        <a:rPr lang="en-GB" b="1" noProof="0" dirty="0"/>
                        <a:t>Me as a knower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noProof="0" dirty="0"/>
                    </a:p>
                    <a:p>
                      <a:r>
                        <a:rPr lang="en-GB" b="1" noProof="0" dirty="0"/>
                        <a:t>Knowledge and technology</a:t>
                      </a:r>
                    </a:p>
                    <a:p>
                      <a:r>
                        <a:rPr lang="en-GB" b="1" noProof="0" dirty="0"/>
                        <a:t>Knowledge and language</a:t>
                      </a:r>
                    </a:p>
                    <a:p>
                      <a:r>
                        <a:rPr lang="en-GB" b="1" noProof="0" dirty="0"/>
                        <a:t>Knowledge and politics</a:t>
                      </a:r>
                    </a:p>
                    <a:p>
                      <a:r>
                        <a:rPr lang="en-GB" b="1" noProof="0" dirty="0"/>
                        <a:t>Knowledge and religion</a:t>
                      </a:r>
                    </a:p>
                    <a:p>
                      <a:r>
                        <a:rPr lang="en-GB" b="1" noProof="0" dirty="0"/>
                        <a:t>Knowledge and indigenous societies</a:t>
                      </a:r>
                    </a:p>
                    <a:p>
                      <a:endParaRPr lang="en-GB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noProof="0" dirty="0"/>
                    </a:p>
                    <a:p>
                      <a:r>
                        <a:rPr lang="en-GB" b="1" noProof="0" dirty="0"/>
                        <a:t>History</a:t>
                      </a:r>
                    </a:p>
                    <a:p>
                      <a:r>
                        <a:rPr lang="en-GB" b="1" noProof="0" dirty="0"/>
                        <a:t>Human sciences</a:t>
                      </a:r>
                    </a:p>
                    <a:p>
                      <a:r>
                        <a:rPr lang="en-GB" b="1" noProof="0" dirty="0"/>
                        <a:t>Natural sciences</a:t>
                      </a:r>
                    </a:p>
                    <a:p>
                      <a:r>
                        <a:rPr lang="en-GB" b="1" noProof="0" dirty="0"/>
                        <a:t>The arts</a:t>
                      </a:r>
                    </a:p>
                    <a:p>
                      <a:r>
                        <a:rPr lang="en-GB" b="1" noProof="0" dirty="0"/>
                        <a:t>Mathematics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995323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endParaRPr lang="en-GB" b="1" noProof="0" dirty="0"/>
                    </a:p>
                    <a:p>
                      <a:r>
                        <a:rPr lang="en-GB" b="1" noProof="0" dirty="0"/>
                        <a:t>Assessment:</a:t>
                      </a:r>
                    </a:p>
                    <a:p>
                      <a:r>
                        <a:rPr lang="en-GB" noProof="0" dirty="0"/>
                        <a:t>TOK Exhibition (internally assessed)</a:t>
                      </a:r>
                    </a:p>
                    <a:p>
                      <a:r>
                        <a:rPr lang="en-GB" noProof="0" dirty="0"/>
                        <a:t>TOK Essay (externally assessed)</a:t>
                      </a:r>
                    </a:p>
                    <a:p>
                      <a:endParaRPr lang="en-GB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383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3243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TOK </a:t>
            </a:r>
            <a:r>
              <a:rPr lang="fi-FI" dirty="0" err="1"/>
              <a:t>exhibition</a:t>
            </a:r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sz="half" idx="1"/>
          </p:nvPr>
        </p:nvSpPr>
        <p:spPr>
          <a:xfrm>
            <a:off x="457200" y="1337310"/>
            <a:ext cx="4306529" cy="5051742"/>
          </a:xfrm>
        </p:spPr>
        <p:txBody>
          <a:bodyPr>
            <a:normAutofit/>
          </a:bodyPr>
          <a:lstStyle/>
          <a:p>
            <a:r>
              <a:rPr lang="en-GB" i="1" dirty="0"/>
              <a:t>Individual exhibition </a:t>
            </a:r>
            <a:r>
              <a:rPr lang="en-GB" dirty="0"/>
              <a:t>with three objects that connect to one knowledge question</a:t>
            </a:r>
          </a:p>
          <a:p>
            <a:r>
              <a:rPr lang="en-GB" dirty="0"/>
              <a:t>One file maximum of 950 words for each student (</a:t>
            </a:r>
            <a:r>
              <a:rPr lang="en-GB" dirty="0" err="1"/>
              <a:t>ManageBac</a:t>
            </a:r>
            <a:r>
              <a:rPr lang="en-GB" dirty="0"/>
              <a:t>)</a:t>
            </a:r>
          </a:p>
          <a:p>
            <a:r>
              <a:rPr lang="en-GB" dirty="0"/>
              <a:t>Approximately 8 hours of work per student</a:t>
            </a:r>
          </a:p>
          <a:p>
            <a:r>
              <a:rPr lang="en-GB" i="1" dirty="0"/>
              <a:t>Internally</a:t>
            </a:r>
            <a:r>
              <a:rPr lang="en-GB" dirty="0"/>
              <a:t> assessed by the school’s TOK teachers</a:t>
            </a:r>
          </a:p>
        </p:txBody>
      </p:sp>
      <p:pic>
        <p:nvPicPr>
          <p:cNvPr id="8" name="Sisällön paikkamerkki 7" descr="Kuva, joka sisältää kohteen henkilö, sisä, nainen, ryhmä&#10;&#10;Kuvaus luotu automaattisesti">
            <a:extLst>
              <a:ext uri="{FF2B5EF4-FFF2-40B4-BE49-F238E27FC236}">
                <a16:creationId xmlns:a16="http://schemas.microsoft.com/office/drawing/2014/main" id="{E4DED376-5E27-784F-A78E-1141B64D536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18050" y="2567781"/>
            <a:ext cx="3898900" cy="2590800"/>
          </a:xfrm>
        </p:spPr>
      </p:pic>
    </p:spTree>
    <p:extLst>
      <p:ext uri="{BB962C8B-B14F-4D97-AF65-F5344CB8AC3E}">
        <p14:creationId xmlns:p14="http://schemas.microsoft.com/office/powerpoint/2010/main" val="343703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TOK </a:t>
            </a:r>
            <a:r>
              <a:rPr lang="fi-FI" dirty="0" err="1"/>
              <a:t>essay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743450"/>
          </a:xfrm>
        </p:spPr>
        <p:txBody>
          <a:bodyPr>
            <a:normAutofit/>
          </a:bodyPr>
          <a:lstStyle/>
          <a:p>
            <a:r>
              <a:rPr lang="en-GB" i="1" dirty="0"/>
              <a:t>Individual essay </a:t>
            </a:r>
            <a:r>
              <a:rPr lang="en-GB" dirty="0"/>
              <a:t>on a prescribed title from a list of six titles</a:t>
            </a:r>
          </a:p>
          <a:p>
            <a:r>
              <a:rPr lang="en-GB" dirty="0"/>
              <a:t>Maximum length of the essay is 1600 words</a:t>
            </a:r>
          </a:p>
          <a:p>
            <a:r>
              <a:rPr lang="en-GB" dirty="0"/>
              <a:t>Planning and progress form (TK/PPF) for each student (</a:t>
            </a:r>
            <a:r>
              <a:rPr lang="en-GB" dirty="0" err="1"/>
              <a:t>ManageBac</a:t>
            </a:r>
            <a:r>
              <a:rPr lang="en-GB" dirty="0"/>
              <a:t>)</a:t>
            </a:r>
          </a:p>
          <a:p>
            <a:r>
              <a:rPr lang="en-GB" i="1" dirty="0"/>
              <a:t>Externally </a:t>
            </a:r>
            <a:r>
              <a:rPr lang="en-GB" dirty="0"/>
              <a:t>assessed by the IBO</a:t>
            </a:r>
          </a:p>
        </p:txBody>
      </p:sp>
      <p:pic>
        <p:nvPicPr>
          <p:cNvPr id="5" name="Sisällön paikkamerkki 4" descr="TOK-Essay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109" b="-34109"/>
          <a:stretch>
            <a:fillRect/>
          </a:stretch>
        </p:blipFill>
        <p:spPr>
          <a:xfrm>
            <a:off x="4648200" y="1417638"/>
            <a:ext cx="4038600" cy="4525963"/>
          </a:xfrm>
        </p:spPr>
      </p:pic>
    </p:spTree>
    <p:extLst>
      <p:ext uri="{BB962C8B-B14F-4D97-AF65-F5344CB8AC3E}">
        <p14:creationId xmlns:p14="http://schemas.microsoft.com/office/powerpoint/2010/main" val="241476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TOK </a:t>
            </a:r>
            <a:r>
              <a:rPr lang="fi-FI" dirty="0" err="1"/>
              <a:t>assessment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761566"/>
            <a:ext cx="4038600" cy="3939988"/>
          </a:xfrm>
        </p:spPr>
        <p:txBody>
          <a:bodyPr/>
          <a:lstStyle/>
          <a:p>
            <a:r>
              <a:rPr lang="en-GB" dirty="0"/>
              <a:t>TOK essay 0–10 marks</a:t>
            </a:r>
          </a:p>
          <a:p>
            <a:pPr lvl="1"/>
            <a:r>
              <a:rPr lang="en-GB" dirty="0"/>
              <a:t>Points are doubled</a:t>
            </a:r>
          </a:p>
          <a:p>
            <a:r>
              <a:rPr lang="en-GB" dirty="0"/>
              <a:t>TOK exhibition </a:t>
            </a:r>
            <a:br>
              <a:rPr lang="en-GB" dirty="0"/>
            </a:br>
            <a:r>
              <a:rPr lang="en-GB" dirty="0"/>
              <a:t>0–10 marks</a:t>
            </a:r>
          </a:p>
          <a:p>
            <a:endParaRPr lang="en-GB" dirty="0"/>
          </a:p>
          <a:p>
            <a:r>
              <a:rPr lang="en-GB" dirty="0"/>
              <a:t>TOK essay weights 67% and TOK exhibition 33% in the assessment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24624"/>
            <a:ext cx="4038600" cy="2613871"/>
          </a:xfrm>
        </p:spPr>
      </p:pic>
    </p:spTree>
    <p:extLst>
      <p:ext uri="{BB962C8B-B14F-4D97-AF65-F5344CB8AC3E}">
        <p14:creationId xmlns:p14="http://schemas.microsoft.com/office/powerpoint/2010/main" val="41805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500</Words>
  <Application>Microsoft Macintosh PowerPoint</Application>
  <PresentationFormat>Näytössä katseltava diaesitys (4:3)</PresentationFormat>
  <Paragraphs>85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Office-teema</vt:lpstr>
      <vt:lpstr>THE BASICS OF TOK</vt:lpstr>
      <vt:lpstr>What is TOK?</vt:lpstr>
      <vt:lpstr>What is TOK?</vt:lpstr>
      <vt:lpstr>What is TOK?</vt:lpstr>
      <vt:lpstr>What is TOK?</vt:lpstr>
      <vt:lpstr>TOK curriculum</vt:lpstr>
      <vt:lpstr>TOK exhibition</vt:lpstr>
      <vt:lpstr>TOK essay</vt:lpstr>
      <vt:lpstr>TOK assessment</vt:lpstr>
      <vt:lpstr>TOK assessment</vt:lpstr>
      <vt:lpstr>TOK course materials</vt:lpstr>
      <vt:lpstr>Got a burning question?</vt:lpstr>
      <vt:lpstr>Picture sources</vt:lpstr>
    </vt:vector>
  </TitlesOfParts>
  <Company>Voionmaa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TOK Fundamentals</dc:title>
  <dc:creator>Markus Lajunen</dc:creator>
  <cp:lastModifiedBy>Lajunen Markus</cp:lastModifiedBy>
  <cp:revision>65</cp:revision>
  <dcterms:created xsi:type="dcterms:W3CDTF">2015-08-10T05:39:21Z</dcterms:created>
  <dcterms:modified xsi:type="dcterms:W3CDTF">2025-03-28T13:57:33Z</dcterms:modified>
</cp:coreProperties>
</file>