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8" r:id="rId3"/>
    <p:sldId id="269" r:id="rId4"/>
    <p:sldId id="278" r:id="rId5"/>
    <p:sldId id="279" r:id="rId6"/>
    <p:sldId id="270" r:id="rId7"/>
    <p:sldId id="271" r:id="rId8"/>
    <p:sldId id="272" r:id="rId9"/>
    <p:sldId id="273" r:id="rId10"/>
    <p:sldId id="274" r:id="rId11"/>
    <p:sldId id="275" r:id="rId12"/>
    <p:sldId id="261" r:id="rId13"/>
    <p:sldId id="276" r:id="rId14"/>
    <p:sldId id="257" r:id="rId15"/>
    <p:sldId id="260" r:id="rId16"/>
    <p:sldId id="259" r:id="rId17"/>
    <p:sldId id="263" r:id="rId18"/>
    <p:sldId id="264" r:id="rId19"/>
    <p:sldId id="267" r:id="rId20"/>
    <p:sldId id="265" r:id="rId21"/>
    <p:sldId id="266" r:id="rId22"/>
    <p:sldId id="277" r:id="rId23"/>
    <p:sldId id="280" r:id="rId24"/>
    <p:sldId id="300" r:id="rId25"/>
    <p:sldId id="301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5" autoAdjust="0"/>
    <p:restoredTop sz="94660"/>
  </p:normalViewPr>
  <p:slideViewPr>
    <p:cSldViewPr>
      <p:cViewPr varScale="1">
        <p:scale>
          <a:sx n="70" d="100"/>
          <a:sy n="70" d="100"/>
        </p:scale>
        <p:origin x="151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021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463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4392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893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4965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213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6509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3728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471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2795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3243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1DDA4-95BA-42F8-AEBA-863A4839832E}" type="datetimeFigureOut">
              <a:rPr lang="fi-FI" smtClean="0"/>
              <a:t>7.2.2017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BBAE1-3FE9-41DA-B014-621C6AAE158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4940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Karboksyylihappoja on luonnossa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34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022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8" t="16572" r="18214" b="14286"/>
          <a:stretch/>
        </p:blipFill>
        <p:spPr bwMode="auto">
          <a:xfrm>
            <a:off x="72000" y="453590"/>
            <a:ext cx="9000000" cy="5950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164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t="16001" r="15002" b="11142"/>
          <a:stretch/>
        </p:blipFill>
        <p:spPr bwMode="auto">
          <a:xfrm>
            <a:off x="72000" y="448481"/>
            <a:ext cx="9000000" cy="59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98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Työ: Sitruunamehun happopitoisuus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Sitruunamehuun piti lisätä noin __ tippaa </a:t>
            </a:r>
            <a:r>
              <a:rPr lang="fi-FI" dirty="0" err="1" smtClean="0"/>
              <a:t>NaOH</a:t>
            </a:r>
            <a:r>
              <a:rPr lang="fi-FI" dirty="0" smtClean="0"/>
              <a:t> -liuosta.</a:t>
            </a:r>
          </a:p>
        </p:txBody>
      </p:sp>
    </p:spTree>
    <p:extLst>
      <p:ext uri="{BB962C8B-B14F-4D97-AF65-F5344CB8AC3E}">
        <p14:creationId xmlns:p14="http://schemas.microsoft.com/office/powerpoint/2010/main" val="20492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Työ: Sitruunamehun happopitoisuus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Sitruunamehuun piti lisätä noin 15 tippaa </a:t>
            </a:r>
            <a:r>
              <a:rPr lang="fi-FI" dirty="0" err="1" smtClean="0"/>
              <a:t>NaOH</a:t>
            </a:r>
            <a:r>
              <a:rPr lang="fi-FI" dirty="0" smtClean="0"/>
              <a:t> -liuosta.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1226597" y="4149080"/>
            <a:ext cx="6690806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sz="2800" dirty="0" smtClean="0"/>
              <a:t>Luetaan standardikuvaajalta happopitoisuus.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291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9" t="14727" r="1199" b="7892"/>
          <a:stretch/>
        </p:blipFill>
        <p:spPr bwMode="auto">
          <a:xfrm>
            <a:off x="251521" y="20825"/>
            <a:ext cx="8516996" cy="6720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25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Työ: Sitruunamehun happopitoisuus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Sitruunamehuun piti lisätä noin 15 tippaa </a:t>
            </a:r>
            <a:r>
              <a:rPr lang="fi-FI" dirty="0" err="1" smtClean="0"/>
              <a:t>NaOH</a:t>
            </a:r>
            <a:r>
              <a:rPr lang="fi-FI" dirty="0" smtClean="0"/>
              <a:t> -liuosta.</a:t>
            </a:r>
          </a:p>
          <a:p>
            <a:r>
              <a:rPr lang="fi-FI" dirty="0" smtClean="0"/>
              <a:t>Kuvaajasta nähdään, että sitruunamehussa on ollut noin 0,7 g/ml sitruunahappoa.</a:t>
            </a:r>
          </a:p>
        </p:txBody>
      </p:sp>
    </p:spTree>
    <p:extLst>
      <p:ext uri="{BB962C8B-B14F-4D97-AF65-F5344CB8AC3E}">
        <p14:creationId xmlns:p14="http://schemas.microsoft.com/office/powerpoint/2010/main" val="307599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Työ: Sitruunamehun happopitoisuus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Sitruunamehuun piti lisätä noin 15 tippaa </a:t>
            </a:r>
            <a:r>
              <a:rPr lang="fi-FI" dirty="0" err="1" smtClean="0"/>
              <a:t>NaOH</a:t>
            </a:r>
            <a:r>
              <a:rPr lang="fi-FI" dirty="0" smtClean="0"/>
              <a:t> -liuosta.</a:t>
            </a:r>
          </a:p>
          <a:p>
            <a:r>
              <a:rPr lang="fi-FI" dirty="0" smtClean="0"/>
              <a:t>Kuvaajasta nähdään, että sitruunamehussa on ollut noin 0,7 g/ml sitruunahappoa.</a:t>
            </a:r>
          </a:p>
          <a:p>
            <a:r>
              <a:rPr lang="fi-FI" dirty="0" smtClean="0"/>
              <a:t>Sitruunahapon rakennekaava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81" t="12351" r="17381" b="13541"/>
          <a:stretch/>
        </p:blipFill>
        <p:spPr bwMode="auto">
          <a:xfrm>
            <a:off x="5724128" y="3645024"/>
            <a:ext cx="2520280" cy="283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80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Karboksyylihapot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Karboksyylihapot nimetään hiiliketjun pituutta vastaavan </a:t>
            </a:r>
            <a:r>
              <a:rPr lang="fi-FI" i="1" dirty="0" err="1" smtClean="0">
                <a:solidFill>
                  <a:srgbClr val="FF0000"/>
                </a:solidFill>
              </a:rPr>
              <a:t>alkaanin</a:t>
            </a:r>
            <a:r>
              <a:rPr lang="fi-FI" i="1" dirty="0" smtClean="0">
                <a:solidFill>
                  <a:srgbClr val="FF0000"/>
                </a:solidFill>
              </a:rPr>
              <a:t> </a:t>
            </a:r>
            <a:r>
              <a:rPr lang="fi-FI" dirty="0" smtClean="0">
                <a:solidFill>
                  <a:srgbClr val="FF0000"/>
                </a:solidFill>
              </a:rPr>
              <a:t>mukaan</a:t>
            </a:r>
            <a:r>
              <a:rPr lang="fi-FI" dirty="0" smtClean="0"/>
              <a:t> ja loppuun lisätään </a:t>
            </a:r>
            <a:r>
              <a:rPr lang="fi-FI" i="1" dirty="0" smtClean="0"/>
              <a:t>–</a:t>
            </a:r>
            <a:r>
              <a:rPr lang="fi-FI" i="1" dirty="0" smtClean="0">
                <a:solidFill>
                  <a:srgbClr val="FF0000"/>
                </a:solidFill>
              </a:rPr>
              <a:t>happo</a:t>
            </a:r>
            <a:r>
              <a:rPr lang="fi-FI" i="1" dirty="0" smtClean="0"/>
              <a:t>.</a:t>
            </a:r>
          </a:p>
          <a:p>
            <a:r>
              <a:rPr lang="fi-FI" dirty="0" smtClean="0"/>
              <a:t>Karboksyylihapot</a:t>
            </a:r>
          </a:p>
          <a:p>
            <a:pPr lvl="1"/>
            <a:r>
              <a:rPr lang="fi-FI" dirty="0" smtClean="0"/>
              <a:t>Ovat orgaanisia happoja</a:t>
            </a:r>
          </a:p>
          <a:p>
            <a:pPr lvl="1"/>
            <a:r>
              <a:rPr lang="fi-FI" dirty="0" smtClean="0"/>
              <a:t>Ovat heikkoja happoja (pH 3)</a:t>
            </a:r>
          </a:p>
          <a:p>
            <a:pPr lvl="1"/>
            <a:r>
              <a:rPr lang="fi-FI" dirty="0" smtClean="0"/>
              <a:t>Sisältävät </a:t>
            </a:r>
            <a:r>
              <a:rPr lang="fi-FI" dirty="0" err="1" smtClean="0"/>
              <a:t>karboksyyliryhmän</a:t>
            </a:r>
            <a:r>
              <a:rPr lang="fi-FI" dirty="0" smtClean="0"/>
              <a:t> –COOH.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90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Karboksyylihapot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Esim. metaanihappo eli muurahaishappo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49309" y="298687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O</a:t>
            </a:r>
            <a:endParaRPr lang="fi-FI" sz="3200" dirty="0"/>
          </a:p>
        </p:txBody>
      </p:sp>
      <p:sp>
        <p:nvSpPr>
          <p:cNvPr id="8" name="Tekstiruutu 7"/>
          <p:cNvSpPr txBox="1"/>
          <p:nvPr/>
        </p:nvSpPr>
        <p:spPr>
          <a:xfrm>
            <a:off x="2244934" y="333542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</a:t>
            </a:r>
            <a:endParaRPr lang="fi-FI" sz="3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794034" y="360293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OH</a:t>
            </a:r>
            <a:endParaRPr lang="fi-FI" sz="32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651772" y="333992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2043612" y="3641939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2573461" y="3357677"/>
            <a:ext cx="220573" cy="142646"/>
          </a:xfrm>
          <a:prstGeom prst="line">
            <a:avLst/>
          </a:prstGeom>
          <a:ln w="635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2573461" y="3774622"/>
            <a:ext cx="220573" cy="1106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1954412" y="4365104"/>
            <a:ext cx="145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HCOOH</a:t>
            </a:r>
            <a:endParaRPr lang="fi-FI" sz="3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4860032" y="3093703"/>
            <a:ext cx="27693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Muurahaiset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Nokkonen</a:t>
            </a:r>
            <a:endParaRPr lang="fi-FI" sz="3200" dirty="0"/>
          </a:p>
        </p:txBody>
      </p:sp>
    </p:spTree>
    <p:extLst>
      <p:ext uri="{BB962C8B-B14F-4D97-AF65-F5344CB8AC3E}">
        <p14:creationId xmlns:p14="http://schemas.microsoft.com/office/powerpoint/2010/main" val="37134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Karboksyylihapot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Esim. metaanihappo eli muurahaishappo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49309" y="298687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O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244934" y="333542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C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794034" y="360293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OH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651772" y="3339925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2043612" y="3641939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2573461" y="3357677"/>
            <a:ext cx="220573" cy="142646"/>
          </a:xfrm>
          <a:prstGeom prst="line">
            <a:avLst/>
          </a:prstGeom>
          <a:ln w="63500" cmpd="dbl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2573461" y="3774622"/>
            <a:ext cx="220573" cy="110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1954412" y="4365104"/>
            <a:ext cx="14586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H</a:t>
            </a:r>
            <a:r>
              <a:rPr lang="fi-FI" sz="3200" dirty="0" smtClean="0">
                <a:solidFill>
                  <a:srgbClr val="FF0000"/>
                </a:solidFill>
              </a:rPr>
              <a:t>COOH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860032" y="3093703"/>
            <a:ext cx="27693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Muurahaiset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Nokkonen</a:t>
            </a:r>
            <a:endParaRPr lang="fi-FI" sz="3200" dirty="0"/>
          </a:p>
        </p:txBody>
      </p:sp>
      <p:grpSp>
        <p:nvGrpSpPr>
          <p:cNvPr id="6" name="Ryhmä 5"/>
          <p:cNvGrpSpPr/>
          <p:nvPr/>
        </p:nvGrpSpPr>
        <p:grpSpPr>
          <a:xfrm>
            <a:off x="364393" y="3813595"/>
            <a:ext cx="3807556" cy="2462626"/>
            <a:chOff x="364393" y="3813595"/>
            <a:chExt cx="3807556" cy="2462626"/>
          </a:xfrm>
        </p:grpSpPr>
        <p:sp>
          <p:nvSpPr>
            <p:cNvPr id="4" name="Tekstiruutu 3"/>
            <p:cNvSpPr txBox="1"/>
            <p:nvPr/>
          </p:nvSpPr>
          <p:spPr>
            <a:xfrm>
              <a:off x="364393" y="5445224"/>
              <a:ext cx="3180038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i-FI" sz="2400" dirty="0" smtClean="0"/>
                <a:t>Rakennekaava</a:t>
              </a:r>
            </a:p>
            <a:p>
              <a:r>
                <a:rPr lang="fi-FI" sz="2400" dirty="0" smtClean="0"/>
                <a:t>Tiivistetty rakennekaava</a:t>
              </a:r>
              <a:endParaRPr lang="fi-FI" sz="2400" dirty="0"/>
            </a:p>
          </p:txBody>
        </p:sp>
        <p:sp>
          <p:nvSpPr>
            <p:cNvPr id="5" name="Kaari 4"/>
            <p:cNvSpPr/>
            <p:nvPr/>
          </p:nvSpPr>
          <p:spPr>
            <a:xfrm>
              <a:off x="666628" y="3813595"/>
              <a:ext cx="2484233" cy="2462625"/>
            </a:xfrm>
            <a:prstGeom prst="arc">
              <a:avLst>
                <a:gd name="adj1" fmla="val 8952036"/>
                <a:gd name="adj2" fmla="val 15147938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15" name="Kaari 14"/>
            <p:cNvSpPr/>
            <p:nvPr/>
          </p:nvSpPr>
          <p:spPr>
            <a:xfrm>
              <a:off x="2977896" y="4743449"/>
              <a:ext cx="1194053" cy="1336541"/>
            </a:xfrm>
            <a:prstGeom prst="arc">
              <a:avLst>
                <a:gd name="adj1" fmla="val 16502700"/>
                <a:gd name="adj2" fmla="val 5683868"/>
              </a:avLst>
            </a:prstGeom>
            <a:ln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35507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Mitä tarkoittaa, että aine on hapan?</a:t>
            </a:r>
            <a:endParaRPr lang="fi-FI" dirty="0"/>
          </a:p>
        </p:txBody>
      </p:sp>
      <p:pic>
        <p:nvPicPr>
          <p:cNvPr id="1026" name="Picture 2" descr="C:\Users\heikki\AppData\Local\Microsoft\Windows\Temporary Internet Files\Content.IE5\UO6U09JH\MP9004387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72008"/>
            <a:ext cx="3198696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ikki\AppData\Local\Microsoft\Windows\Temporary Internet Files\Content.IE5\B438JYZP\MP9004306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70170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323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Karboksyylihapot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Esim. etaanihappo </a:t>
            </a:r>
            <a:r>
              <a:rPr lang="fi-FI" smtClean="0"/>
              <a:t>eli etikkahappo</a:t>
            </a: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49309" y="2986871"/>
            <a:ext cx="457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O</a:t>
            </a:r>
            <a:endParaRPr lang="fi-FI" sz="3200" dirty="0"/>
          </a:p>
        </p:txBody>
      </p:sp>
      <p:sp>
        <p:nvSpPr>
          <p:cNvPr id="8" name="Tekstiruutu 7"/>
          <p:cNvSpPr txBox="1"/>
          <p:nvPr/>
        </p:nvSpPr>
        <p:spPr>
          <a:xfrm>
            <a:off x="2244934" y="3335429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</a:t>
            </a:r>
            <a:endParaRPr lang="fi-FI" sz="3200" dirty="0"/>
          </a:p>
        </p:txBody>
      </p:sp>
      <p:sp>
        <p:nvSpPr>
          <p:cNvPr id="9" name="Tekstiruutu 8"/>
          <p:cNvSpPr txBox="1"/>
          <p:nvPr/>
        </p:nvSpPr>
        <p:spPr>
          <a:xfrm>
            <a:off x="2794034" y="3602930"/>
            <a:ext cx="7136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OH</a:t>
            </a:r>
            <a:endParaRPr lang="fi-FI" sz="3200" dirty="0"/>
          </a:p>
        </p:txBody>
      </p:sp>
      <p:sp>
        <p:nvSpPr>
          <p:cNvPr id="10" name="Tekstiruutu 9"/>
          <p:cNvSpPr txBox="1"/>
          <p:nvPr/>
        </p:nvSpPr>
        <p:spPr>
          <a:xfrm>
            <a:off x="1531700" y="2577917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2043612" y="3641939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2573461" y="3357677"/>
            <a:ext cx="220573" cy="142646"/>
          </a:xfrm>
          <a:prstGeom prst="line">
            <a:avLst/>
          </a:prstGeom>
          <a:ln w="63500" cmpd="dbl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2573461" y="3774622"/>
            <a:ext cx="220573" cy="11060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1498957" y="4662351"/>
            <a:ext cx="1886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CH</a:t>
            </a:r>
            <a:r>
              <a:rPr lang="fi-FI" sz="3200" baseline="-25000" dirty="0" smtClean="0"/>
              <a:t>3</a:t>
            </a:r>
            <a:r>
              <a:rPr lang="fi-FI" sz="3200" dirty="0" smtClean="0"/>
              <a:t>COOH</a:t>
            </a:r>
            <a:endParaRPr lang="fi-FI" sz="3200" dirty="0"/>
          </a:p>
        </p:txBody>
      </p:sp>
      <p:sp>
        <p:nvSpPr>
          <p:cNvPr id="19" name="Tekstiruutu 18"/>
          <p:cNvSpPr txBox="1"/>
          <p:nvPr/>
        </p:nvSpPr>
        <p:spPr>
          <a:xfrm>
            <a:off x="4860032" y="3093703"/>
            <a:ext cx="2584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Ruuanlaitto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Säilöntä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531700" y="397424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904929" y="334955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550134" y="33354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</a:t>
            </a:r>
            <a:endParaRPr lang="fi-FI" sz="3200" dirty="0"/>
          </a:p>
        </p:txBody>
      </p:sp>
      <p:cxnSp>
        <p:nvCxnSpPr>
          <p:cNvPr id="21" name="Suora yhdysviiva 20"/>
          <p:cNvCxnSpPr/>
          <p:nvPr/>
        </p:nvCxnSpPr>
        <p:spPr>
          <a:xfrm>
            <a:off x="1346075" y="3620176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1767560" y="3825200"/>
            <a:ext cx="0" cy="25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1767560" y="3177128"/>
            <a:ext cx="0" cy="25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638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8" grpId="0"/>
      <p:bldP spid="19" grpId="0"/>
      <p:bldP spid="15" grpId="0"/>
      <p:bldP spid="17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Karboksyylihapot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Esim. etaanihappo eli etikkahappo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2749309" y="2986871"/>
            <a:ext cx="4571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O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>
            <a:off x="2244934" y="3335429"/>
            <a:ext cx="404278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C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2794034" y="3602930"/>
            <a:ext cx="71365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fi-FI" sz="3200" dirty="0" smtClean="0">
                <a:solidFill>
                  <a:srgbClr val="FF0000"/>
                </a:solidFill>
              </a:rPr>
              <a:t>OH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10" name="Tekstiruutu 9"/>
          <p:cNvSpPr txBox="1"/>
          <p:nvPr/>
        </p:nvSpPr>
        <p:spPr>
          <a:xfrm>
            <a:off x="1531700" y="2577917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cxnSp>
        <p:nvCxnSpPr>
          <p:cNvPr id="13" name="Suora yhdysviiva 12"/>
          <p:cNvCxnSpPr/>
          <p:nvPr/>
        </p:nvCxnSpPr>
        <p:spPr>
          <a:xfrm>
            <a:off x="2043612" y="3641939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uora yhdysviiva 13"/>
          <p:cNvCxnSpPr/>
          <p:nvPr/>
        </p:nvCxnSpPr>
        <p:spPr>
          <a:xfrm flipV="1">
            <a:off x="2573461" y="3357677"/>
            <a:ext cx="220573" cy="142646"/>
          </a:xfrm>
          <a:prstGeom prst="line">
            <a:avLst/>
          </a:prstGeom>
          <a:ln w="63500" cmpd="dbl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uora yhdysviiva 15"/>
          <p:cNvCxnSpPr/>
          <p:nvPr/>
        </p:nvCxnSpPr>
        <p:spPr>
          <a:xfrm>
            <a:off x="2573461" y="3774622"/>
            <a:ext cx="220573" cy="1106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kstiruutu 17"/>
          <p:cNvSpPr txBox="1"/>
          <p:nvPr/>
        </p:nvSpPr>
        <p:spPr>
          <a:xfrm>
            <a:off x="1498957" y="4662351"/>
            <a:ext cx="1886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CH</a:t>
            </a:r>
            <a:r>
              <a:rPr lang="fi-FI" sz="3200" baseline="-25000" dirty="0" smtClean="0"/>
              <a:t>3</a:t>
            </a:r>
            <a:r>
              <a:rPr lang="fi-FI" sz="3200" dirty="0" smtClean="0">
                <a:solidFill>
                  <a:srgbClr val="FF0000"/>
                </a:solidFill>
              </a:rPr>
              <a:t>COOH</a:t>
            </a:r>
            <a:endParaRPr lang="fi-FI" sz="3200" dirty="0">
              <a:solidFill>
                <a:srgbClr val="FF0000"/>
              </a:solidFill>
            </a:endParaRPr>
          </a:p>
        </p:txBody>
      </p:sp>
      <p:sp>
        <p:nvSpPr>
          <p:cNvPr id="19" name="Tekstiruutu 18"/>
          <p:cNvSpPr txBox="1"/>
          <p:nvPr/>
        </p:nvSpPr>
        <p:spPr>
          <a:xfrm>
            <a:off x="4860032" y="3093703"/>
            <a:ext cx="258410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Ruuanlaitto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dirty="0" smtClean="0"/>
              <a:t>Säilöntä</a:t>
            </a:r>
            <a:endParaRPr lang="fi-FI" sz="3200" dirty="0"/>
          </a:p>
        </p:txBody>
      </p:sp>
      <p:sp>
        <p:nvSpPr>
          <p:cNvPr id="15" name="Tekstiruutu 14"/>
          <p:cNvSpPr txBox="1"/>
          <p:nvPr/>
        </p:nvSpPr>
        <p:spPr>
          <a:xfrm>
            <a:off x="1531700" y="3974248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sp>
        <p:nvSpPr>
          <p:cNvPr id="17" name="Tekstiruutu 16"/>
          <p:cNvSpPr txBox="1"/>
          <p:nvPr/>
        </p:nvSpPr>
        <p:spPr>
          <a:xfrm>
            <a:off x="904929" y="3349551"/>
            <a:ext cx="4411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/>
              <a:t>H</a:t>
            </a:r>
          </a:p>
        </p:txBody>
      </p:sp>
      <p:sp>
        <p:nvSpPr>
          <p:cNvPr id="20" name="Tekstiruutu 19"/>
          <p:cNvSpPr txBox="1"/>
          <p:nvPr/>
        </p:nvSpPr>
        <p:spPr>
          <a:xfrm>
            <a:off x="1550134" y="33354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3200" dirty="0" smtClean="0"/>
              <a:t>C</a:t>
            </a:r>
            <a:endParaRPr lang="fi-FI" sz="3200" dirty="0"/>
          </a:p>
        </p:txBody>
      </p:sp>
      <p:cxnSp>
        <p:nvCxnSpPr>
          <p:cNvPr id="21" name="Suora yhdysviiva 20"/>
          <p:cNvCxnSpPr/>
          <p:nvPr/>
        </p:nvCxnSpPr>
        <p:spPr>
          <a:xfrm>
            <a:off x="1346075" y="3620176"/>
            <a:ext cx="22057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uora yhdysviiva 21"/>
          <p:cNvCxnSpPr/>
          <p:nvPr/>
        </p:nvCxnSpPr>
        <p:spPr>
          <a:xfrm>
            <a:off x="1767560" y="3825200"/>
            <a:ext cx="0" cy="25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uora yhdysviiva 22"/>
          <p:cNvCxnSpPr/>
          <p:nvPr/>
        </p:nvCxnSpPr>
        <p:spPr>
          <a:xfrm>
            <a:off x="1767560" y="3177128"/>
            <a:ext cx="0" cy="25187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4" name="Ryhmä 23"/>
          <p:cNvGrpSpPr/>
          <p:nvPr/>
        </p:nvGrpSpPr>
        <p:grpSpPr>
          <a:xfrm>
            <a:off x="364393" y="3813595"/>
            <a:ext cx="3807556" cy="2462626"/>
            <a:chOff x="364393" y="3813595"/>
            <a:chExt cx="3807556" cy="2462626"/>
          </a:xfrm>
        </p:grpSpPr>
        <p:sp>
          <p:nvSpPr>
            <p:cNvPr id="25" name="Tekstiruutu 24"/>
            <p:cNvSpPr txBox="1"/>
            <p:nvPr/>
          </p:nvSpPr>
          <p:spPr>
            <a:xfrm>
              <a:off x="364393" y="5445224"/>
              <a:ext cx="3180038" cy="830997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fi-FI" sz="2400" dirty="0" smtClean="0"/>
                <a:t>Rakennekaava</a:t>
              </a:r>
            </a:p>
            <a:p>
              <a:r>
                <a:rPr lang="fi-FI" sz="2400" dirty="0" smtClean="0"/>
                <a:t>Tiivistetty rakennekaava</a:t>
              </a:r>
              <a:endParaRPr lang="fi-FI" sz="2400" dirty="0"/>
            </a:p>
          </p:txBody>
        </p:sp>
        <p:sp>
          <p:nvSpPr>
            <p:cNvPr id="26" name="Kaari 25"/>
            <p:cNvSpPr/>
            <p:nvPr/>
          </p:nvSpPr>
          <p:spPr>
            <a:xfrm>
              <a:off x="666628" y="3813595"/>
              <a:ext cx="2484233" cy="2462625"/>
            </a:xfrm>
            <a:prstGeom prst="arc">
              <a:avLst>
                <a:gd name="adj1" fmla="val 8952036"/>
                <a:gd name="adj2" fmla="val 15147938"/>
              </a:avLst>
            </a:prstGeom>
            <a:ln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sp>
          <p:nvSpPr>
            <p:cNvPr id="27" name="Kaari 26"/>
            <p:cNvSpPr/>
            <p:nvPr/>
          </p:nvSpPr>
          <p:spPr>
            <a:xfrm>
              <a:off x="2977896" y="4954738"/>
              <a:ext cx="1194053" cy="1125252"/>
            </a:xfrm>
            <a:prstGeom prst="arc">
              <a:avLst>
                <a:gd name="adj1" fmla="val 16049147"/>
                <a:gd name="adj2" fmla="val 5683868"/>
              </a:avLst>
            </a:prstGeom>
            <a:ln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69243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Lisätään vihkon kanteen nimeämissääntö.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8593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Lue kpl 34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t. 330, 331, 333, 334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9689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8418" r="20363" b="3491"/>
          <a:stretch/>
        </p:blipFill>
        <p:spPr bwMode="auto">
          <a:xfrm>
            <a:off x="1093647" y="175749"/>
            <a:ext cx="6956707" cy="6506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iruutu 3"/>
          <p:cNvSpPr txBox="1"/>
          <p:nvPr/>
        </p:nvSpPr>
        <p:spPr>
          <a:xfrm rot="20595608">
            <a:off x="374614" y="1604097"/>
            <a:ext cx="349768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Seuraavalla sivulla aineet isompana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04344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1" t="18616" r="41321" b="61144"/>
          <a:stretch/>
        </p:blipFill>
        <p:spPr bwMode="auto">
          <a:xfrm>
            <a:off x="72000" y="1927300"/>
            <a:ext cx="9000000" cy="30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17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899592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917154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2508573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Suorakulmio 18"/>
          <p:cNvSpPr/>
          <p:nvPr/>
        </p:nvSpPr>
        <p:spPr>
          <a:xfrm>
            <a:off x="4147667" y="2913137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6012160" y="1661667"/>
            <a:ext cx="180020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OLETKO VALMIS?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396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899592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917154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Suorakulmio 12"/>
          <p:cNvSpPr/>
          <p:nvPr/>
        </p:nvSpPr>
        <p:spPr>
          <a:xfrm>
            <a:off x="2508573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6012160" y="1661667"/>
            <a:ext cx="180020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4693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899592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917154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3" name="Suorakulmio 22"/>
          <p:cNvSpPr/>
          <p:nvPr/>
        </p:nvSpPr>
        <p:spPr>
          <a:xfrm>
            <a:off x="6012160" y="1661667"/>
            <a:ext cx="180020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165746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899592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uorakulmio 9"/>
          <p:cNvSpPr/>
          <p:nvPr/>
        </p:nvSpPr>
        <p:spPr>
          <a:xfrm>
            <a:off x="917154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56979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Mitä tarkoittaa, että aine on hapan?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Happaman aineen pH on alle seitsemän.</a:t>
            </a:r>
            <a:endParaRPr lang="fi-FI" dirty="0"/>
          </a:p>
        </p:txBody>
      </p:sp>
      <p:pic>
        <p:nvPicPr>
          <p:cNvPr id="1026" name="Picture 2" descr="C:\Users\heikki\AppData\Local\Microsoft\Windows\Temporary Internet Files\Content.IE5\UO6U09JH\MP90043878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32" y="72008"/>
            <a:ext cx="3198696" cy="21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heikki\AppData\Local\Microsoft\Windows\Temporary Internet Files\Content.IE5\B438JYZP\MP90043062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1701702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uoli vasemmalle ja oikealle 5"/>
          <p:cNvSpPr/>
          <p:nvPr/>
        </p:nvSpPr>
        <p:spPr>
          <a:xfrm>
            <a:off x="1043608" y="4725144"/>
            <a:ext cx="6768752" cy="1440160"/>
          </a:xfrm>
          <a:prstGeom prst="leftRightArrow">
            <a:avLst/>
          </a:prstGeom>
          <a:gradFill flip="none" rotWithShape="1">
            <a:gsLst>
              <a:gs pos="24000">
                <a:srgbClr val="FF0000"/>
              </a:gs>
              <a:gs pos="60000">
                <a:schemeClr val="accent3"/>
              </a:gs>
              <a:gs pos="39000">
                <a:schemeClr val="accent3"/>
              </a:gs>
              <a:gs pos="50000">
                <a:srgbClr val="92D050"/>
              </a:gs>
              <a:gs pos="70000">
                <a:schemeClr val="tx2">
                  <a:lumMod val="7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b="1" dirty="0"/>
              <a:t>0</a:t>
            </a:r>
            <a:r>
              <a:rPr lang="fi-FI" b="1" dirty="0" smtClean="0"/>
              <a:t> HAPAN		 </a:t>
            </a:r>
            <a:r>
              <a:rPr lang="fi-FI" b="1" dirty="0" smtClean="0">
                <a:solidFill>
                  <a:schemeClr val="tx1"/>
                </a:solidFill>
              </a:rPr>
              <a:t>7 NEUTRAALI </a:t>
            </a:r>
            <a:r>
              <a:rPr lang="fi-FI" b="1" dirty="0" smtClean="0"/>
              <a:t>	14 EMÄKSINEN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37161734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uorakulmio 5"/>
          <p:cNvSpPr/>
          <p:nvPr/>
        </p:nvSpPr>
        <p:spPr>
          <a:xfrm>
            <a:off x="899592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5689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Suorakulmio 19"/>
          <p:cNvSpPr/>
          <p:nvPr/>
        </p:nvSpPr>
        <p:spPr>
          <a:xfrm>
            <a:off x="4147667" y="4149080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59681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Suorakulmio 25"/>
          <p:cNvSpPr/>
          <p:nvPr/>
        </p:nvSpPr>
        <p:spPr>
          <a:xfrm>
            <a:off x="6156176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53386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Suorakulmio 16"/>
          <p:cNvSpPr/>
          <p:nvPr/>
        </p:nvSpPr>
        <p:spPr>
          <a:xfrm>
            <a:off x="4147667" y="404664"/>
            <a:ext cx="1576460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2402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Suorakulmio 14"/>
          <p:cNvSpPr/>
          <p:nvPr/>
        </p:nvSpPr>
        <p:spPr>
          <a:xfrm>
            <a:off x="2508573" y="414908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806373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Suorakulmio 23"/>
          <p:cNvSpPr/>
          <p:nvPr/>
        </p:nvSpPr>
        <p:spPr>
          <a:xfrm>
            <a:off x="6156176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723451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uorakulmio 7"/>
          <p:cNvSpPr/>
          <p:nvPr/>
        </p:nvSpPr>
        <p:spPr>
          <a:xfrm>
            <a:off x="899592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uorakulmio 17"/>
          <p:cNvSpPr/>
          <p:nvPr/>
        </p:nvSpPr>
        <p:spPr>
          <a:xfrm>
            <a:off x="4147667" y="166166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2861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Suorakulmio 13"/>
          <p:cNvSpPr/>
          <p:nvPr/>
        </p:nvSpPr>
        <p:spPr>
          <a:xfrm>
            <a:off x="2508573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88784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Suorakulmio 21"/>
          <p:cNvSpPr/>
          <p:nvPr/>
        </p:nvSpPr>
        <p:spPr>
          <a:xfrm>
            <a:off x="6156176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892122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Suorakulmio 24"/>
          <p:cNvSpPr/>
          <p:nvPr/>
        </p:nvSpPr>
        <p:spPr>
          <a:xfrm>
            <a:off x="6012160" y="4149080"/>
            <a:ext cx="1872208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6033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Mille sitruuna maistuu?</a:t>
            </a:r>
            <a:endParaRPr lang="fi-FI" dirty="0"/>
          </a:p>
        </p:txBody>
      </p:sp>
      <p:pic>
        <p:nvPicPr>
          <p:cNvPr id="7170" name="Picture 2" descr="C:\Users\heikki\AppData\Local\Microsoft\Windows\Temporary Internet Files\Content.IE5\UO6U09JH\MC9004368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51463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Suorakulmio 15"/>
          <p:cNvSpPr/>
          <p:nvPr/>
        </p:nvSpPr>
        <p:spPr>
          <a:xfrm>
            <a:off x="2508573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24147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uorakulmio 10"/>
          <p:cNvSpPr/>
          <p:nvPr/>
        </p:nvSpPr>
        <p:spPr>
          <a:xfrm>
            <a:off x="899592" y="5364360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96161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2" name="Suorakulmio 11"/>
          <p:cNvSpPr/>
          <p:nvPr/>
        </p:nvSpPr>
        <p:spPr>
          <a:xfrm>
            <a:off x="2508573" y="404664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4963063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Suorakulmio 20"/>
          <p:cNvSpPr/>
          <p:nvPr/>
        </p:nvSpPr>
        <p:spPr>
          <a:xfrm>
            <a:off x="4147666" y="5364360"/>
            <a:ext cx="1576461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48998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1715" r="24762" b="15047"/>
          <a:stretch/>
        </p:blipFill>
        <p:spPr bwMode="auto">
          <a:xfrm>
            <a:off x="781050" y="266700"/>
            <a:ext cx="75819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uorakulmio 8"/>
          <p:cNvSpPr/>
          <p:nvPr/>
        </p:nvSpPr>
        <p:spPr>
          <a:xfrm>
            <a:off x="899592" y="2913137"/>
            <a:ext cx="1486694" cy="11460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ekstiruutu 1"/>
          <p:cNvSpPr txBox="1"/>
          <p:nvPr/>
        </p:nvSpPr>
        <p:spPr>
          <a:xfrm>
            <a:off x="1169718" y="2076996"/>
            <a:ext cx="81439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i-FI" dirty="0" smtClean="0"/>
              <a:t>LOPPU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1073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Mille sitruuna maistuu?</a:t>
            </a:r>
            <a:endParaRPr lang="fi-FI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Sitruuna maistuu kirpeälle, koska se sisältää sitruunahappoa.</a:t>
            </a:r>
            <a:endParaRPr lang="fi-FI" dirty="0"/>
          </a:p>
        </p:txBody>
      </p:sp>
      <p:pic>
        <p:nvPicPr>
          <p:cNvPr id="7170" name="Picture 2" descr="C:\Users\heikki\AppData\Local\Microsoft\Windows\Temporary Internet Files\Content.IE5\UO6U09JH\MC900436892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54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Mitä happoja tiedät?</a:t>
            </a:r>
            <a:endParaRPr lang="fi-FI" dirty="0"/>
          </a:p>
        </p:txBody>
      </p:sp>
      <p:sp>
        <p:nvSpPr>
          <p:cNvPr id="6" name="AutoShape 2" descr="data:image/jpeg;base64,/9j/4AAQSkZJRgABAQAAAQABAAD/2wCEAAkGBwgHBhUIBxQWFhUXGR4bFxcWGBsdHxsiIB4kIhwdHyAfKCgnIiYoIx4lITQtMSkrLi86GiI4ODMtOCgtLiwBCgoKDg0NGhAPGiskHyMsLDQvNCwsNCssNDgrNDc0Ny4rNCs0NzAwLCssKzArLDQ0LDcsKyssKys0LCwsLCwrNP/AABEIAJQAhAMBIgACEQEDEQH/xAAcAAEAAwEAAwEAAAAAAAAAAAAABQYHBAECCAP/xAA6EAABAwMCAwUFBgUFAQAAAAABAAIDBAURBiESMUEHE1FhcRQiMoGhFUJDUmKRI4KSsdEkg5Oishb/xAAXAQEBAQEAAAAAAAAAAAAAAAAAAQID/8QAGxEBAAMAAwEAAAAAAAAAAAAAAAECEQMhQRL/2gAMAwEAAhEDEQA/ANxREQEREBERAREQEREBERAREQEREBERAREQEREBERAREQFwXy6RWe2PrZd8fC3q5x+Fo9Su57msaXPOANyT0VSs1aNWXs14bmlpyRCTyfJ1fjrgbDwyfkE1pyjqaS28VwOZZCXyeRPQegwPkpREQEREBERAREQEREBERBx/adMLp9mvOJOHjaD94dS09cdfBdigtW2N95omyUTuCohPHBJ4O6g+TuR+S86Y1JTX2IxEcE8e00LtnMcOfqM8j6IJxERBQ79V1Wsbw/TVocWQREe2TD6RN89tz/je508NJa6AQxcMccbcDfAAHiSs47Nnin11dmybAvLjnwbI/f8AZ31Wea41nU64uboIHEUrD/DjG3Hjk948TzAPL1QbU/tG0eyo7h1ZDnlz2/fkrLBNFUQiancHNO4c0gg+hC+X6C2spH949gc082nqpDSGuHaJ1CYGh3sjyO8iOcM/WwdCOoHPHjhB9KIvWN7JYxJGQQRkEciDyK9kBERAREQEREBERAVK1xpWrqqtmoNOHgq4uY6SjwPn9CMg9CLqiCE0nqGLUNt77HBK08MsR2cxw5gg7geCm1TtdaeraiVl/wBPEtqoRyH4rfynzHTxyR4YktG6mp9T2v2hg4ZG+7Kzq0/4OD+xHRBntxbJbqm/zRHDxEC0dSHglxHp19VmVgbFkEgLZO0Ctt9n1F7WWGUyU7o54geEFp2aS7fHXbHQLD2MkoGmeAOdCHcIeR8OfhD8bNJHyODjkcTV+ZzVwuVzpaJo71uGHr4KrakjhmZxDpuCvNRc4qmlMM27Sp7sy0TU6trGvq8+xxO955/Ex+G3+xPQeZ2qN07P2zs0RRtq88Xcszn02+isC9fdjZ0AA9AAqpW6x9rrTbdLM9olHxPz/DZ5k9UFtRRtloKqkiMlxlMsrviPJo8mt6Dz5lSSAiIgIiICIiAi9JZI4YzJKQ0DmScAepVSufaTpmhqRSwyOnlJw2OnaZHE+AxsguCzftCnptNVbb5Y3hlTI4xyAYLXDGS57fEYGD575XnUVde/sya835vcwt92CkDsl7nHAdMWncDnwgkeOeuQ3lvs8YkeRxO3w0AAfIbBZtbHTjpvcvTU97qLjWOqKmR0hIALiAM45bBaLoTSmptOWs3OjZBP7UxhdE4nZu5aOgJIdusz01p2q1bWyUlC5vGyMvDHEgyYO7WnoV9GaK1TbNSW3/QDu3xgNkgd8UZG2CPAYx8uilYa5LeQotY/TdFUtdeLDK2U7u7uJr25/SQQD6YGFYqq86qrAKPS1B3EYG0lRws/pjHw48/2CvaLbipFv0Xcq0F+r6uScO/BjJZGPXGOL9gPVW630FJbaYU1AxrGDo0YXSiAiIgIiICIiDluTK59IW2xzGv6Oe0uA+QIVZdpW+1j83K5y4/LAwR4+eXf2VwRBVD2f2OaIMuXfVG+f480j9x5E4+i73U+n9HWt9bHHHBGwe8WNAJ8B4kk7AKcWSdv1e9sFHawcNke+R/nwBoaPT3yf5QgiNXdoL9VWt1AykMbeIOZIZcuyD95gbgZG2zjjzWf01pvN/uHsduifI/rjkB4k8gFarWaX2X31GUtRVU+q6Z1nJEpmYG465cAQfIjOfLPgpMa3W8xGNA7PtLRaZ1dDbiQ+obDJLUvHJvHwtjjb4gYcSeuVLdoVgmtdSdaafcI5ohmZuNpW7Dfz6HxHgQpjSUdL/8AWXOQA993sYcT+TuxwY8Bnj/b0VnrKaKtpH0tQMte0tcPEEYKrMzr8rTXxXS2R19P8MjQ4fPp8uS61TOztslmZLpWudmSndxRn88T92u+RyCOm3irmiCIiAiIgIiICIiAovUV7gsVB7RKOJziGxxg7yOPJoURdNfWimnNFauKrqOQhp/eOf1OHutHmSvawWKvnuX2/qgtdPjEUTN2U7TzDT95x6u8hhB+ceotTvkMRtbgeh9pZwH1PDkf0lVLtX0rqfUlniuRbH3sBdinh4nHhfjj992OIjgbgBo689lrSIPlm12bVVTO2kZSTNc88LTKx0bc4J5vA6AnbPJbP2e9nMWm6j7WurhLVEYGB7sQ6hueZPV37Ab5smsaWrqLI6W2bzRESxDxcw54f5hlv8y6dPXui1BamXG3Oy1w5dWnq0+YQQ1DTGi7R6h42bUU8bvUxuLT/wC/qrWqjq6V1v1Rbrl90yPp3f7obw/9mY+atyCE1FYRdHMraN3dVMW8UuM+rXDq09Qu20Vk9XS5rYzHK08L28xnxaerTzBXciAiIgIiICIiAiIg8BoByOq8oiAiIgKo6OiifqK41lK0NZ3rYwG7AuY3L3Y8SX4+RVuVS7OHtdQ1beorqkO/5SR9CEEjrSzy3vTz6WkwJRh8RPIPYeJv1GFOIiAiIgIiICIiAiIgIiICIiAiIgKHtVkFrvVTW07vcqC17mY+GQDDnA/qHD6cPmph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4" descr="data:image/jpeg;base64,/9j/4AAQSkZJRgABAQAAAQABAAD/2wCEAAkGBwgHBhUIBxQWFhUXGR4bFxcWGBsdHxsiIB4kIhwdHyAfKCgnIiYoIx4lITQtMSkrLi86GiI4ODMtOCgtLiwBCgoKDg0NGhAPGiskHyMsLDQvNCwsNCssNDgrNDc0Ny4rNCs0NzAwLCssKzArLDQ0LDcsKyssKys0LCwsLCwrNP/AABEIAJQAhAMBIgACEQEDEQH/xAAcAAEAAwEAAwEAAAAAAAAAAAAABQYHBAECCAP/xAA6EAABAwMCAwUFBgUFAQAAAAABAAIDBAURBiESMUEHE1FhcRQiMoGhFUJDUmKRI4KSsdEkg5Oishb/xAAXAQEBAQEAAAAAAAAAAAAAAAAAAQID/8QAGxEBAAMAAwEAAAAAAAAAAAAAAAECEQMhQRL/2gAMAwEAAhEDEQA/ANxREQEREBERAREQEREBERAREQEREBERAREQEREBERAREQFwXy6RWe2PrZd8fC3q5x+Fo9Su57msaXPOANyT0VSs1aNWXs14bmlpyRCTyfJ1fjrgbDwyfkE1pyjqaS28VwOZZCXyeRPQegwPkpREQEREBERAREQEREBERBx/adMLp9mvOJOHjaD94dS09cdfBdigtW2N95omyUTuCohPHBJ4O6g+TuR+S86Y1JTX2IxEcE8e00LtnMcOfqM8j6IJxERBQ79V1Wsbw/TVocWQREe2TD6RN89tz/je508NJa6AQxcMccbcDfAAHiSs47Nnin11dmybAvLjnwbI/f8AZ31Wea41nU64uboIHEUrD/DjG3Hjk948TzAPL1QbU/tG0eyo7h1ZDnlz2/fkrLBNFUQiancHNO4c0gg+hC+X6C2spH949gc082nqpDSGuHaJ1CYGh3sjyO8iOcM/WwdCOoHPHjhB9KIvWN7JYxJGQQRkEciDyK9kBERAREQEREBERAVK1xpWrqqtmoNOHgq4uY6SjwPn9CMg9CLqiCE0nqGLUNt77HBK08MsR2cxw5gg7geCm1TtdaeraiVl/wBPEtqoRyH4rfynzHTxyR4YktG6mp9T2v2hg4ZG+7Kzq0/4OD+xHRBntxbJbqm/zRHDxEC0dSHglxHp19VmVgbFkEgLZO0Ctt9n1F7WWGUyU7o54geEFp2aS7fHXbHQLD2MkoGmeAOdCHcIeR8OfhD8bNJHyODjkcTV+ZzVwuVzpaJo71uGHr4KrakjhmZxDpuCvNRc4qmlMM27Sp7sy0TU6trGvq8+xxO955/Ex+G3+xPQeZ2qN07P2zs0RRtq88Xcszn02+isC9fdjZ0AA9AAqpW6x9rrTbdLM9olHxPz/DZ5k9UFtRRtloKqkiMlxlMsrviPJo8mt6Dz5lSSAiIgIiICIiAi9JZI4YzJKQ0DmScAepVSufaTpmhqRSwyOnlJw2OnaZHE+AxsguCzftCnptNVbb5Y3hlTI4xyAYLXDGS57fEYGD575XnUVde/sya835vcwt92CkDsl7nHAdMWncDnwgkeOeuQ3lvs8YkeRxO3w0AAfIbBZtbHTjpvcvTU97qLjWOqKmR0hIALiAM45bBaLoTSmptOWs3OjZBP7UxhdE4nZu5aOgJIdusz01p2q1bWyUlC5vGyMvDHEgyYO7WnoV9GaK1TbNSW3/QDu3xgNkgd8UZG2CPAYx8uilYa5LeQotY/TdFUtdeLDK2U7u7uJr25/SQQD6YGFYqq86qrAKPS1B3EYG0lRws/pjHw48/2CvaLbipFv0Xcq0F+r6uScO/BjJZGPXGOL9gPVW630FJbaYU1AxrGDo0YXSiAiIgIiICIiDluTK59IW2xzGv6Oe0uA+QIVZdpW+1j83K5y4/LAwR4+eXf2VwRBVD2f2OaIMuXfVG+f480j9x5E4+i73U+n9HWt9bHHHBGwe8WNAJ8B4kk7AKcWSdv1e9sFHawcNke+R/nwBoaPT3yf5QgiNXdoL9VWt1AykMbeIOZIZcuyD95gbgZG2zjjzWf01pvN/uHsduifI/rjkB4k8gFarWaX2X31GUtRVU+q6Z1nJEpmYG465cAQfIjOfLPgpMa3W8xGNA7PtLRaZ1dDbiQ+obDJLUvHJvHwtjjb4gYcSeuVLdoVgmtdSdaafcI5ohmZuNpW7Dfz6HxHgQpjSUdL/8AWXOQA993sYcT+TuxwY8Bnj/b0VnrKaKtpH0tQMte0tcPEEYKrMzr8rTXxXS2R19P8MjQ4fPp8uS61TOztslmZLpWudmSndxRn88T92u+RyCOm3irmiCIiAiIgIiICIiAovUV7gsVB7RKOJziGxxg7yOPJoURdNfWimnNFauKrqOQhp/eOf1OHutHmSvawWKvnuX2/qgtdPjEUTN2U7TzDT95x6u8hhB+ceotTvkMRtbgeh9pZwH1PDkf0lVLtX0rqfUlniuRbH3sBdinh4nHhfjj992OIjgbgBo689lrSIPlm12bVVTO2kZSTNc88LTKx0bc4J5vA6AnbPJbP2e9nMWm6j7WurhLVEYGB7sQ6hueZPV37Ab5smsaWrqLI6W2bzRESxDxcw54f5hlv8y6dPXui1BamXG3Oy1w5dWnq0+YQQ1DTGi7R6h42bUU8bvUxuLT/wC/qrWqjq6V1v1Rbrl90yPp3f7obw/9mY+atyCE1FYRdHMraN3dVMW8UuM+rXDq09Qu20Vk9XS5rYzHK08L28xnxaerTzBXciAiIgIiICIiAiIg8BoByOq8oiAiIgKo6OiifqK41lK0NZ3rYwG7AuY3L3Y8SX4+RVuVS7OHtdQ1beorqkO/5SR9CEEjrSzy3vTz6WkwJRh8RPIPYeJv1GFOIiAiIgIiICIiAiIgIiICIiAiIgKHtVkFrvVTW07vcqC17mY+GQDDnA/qHD6cPmphEBERAREQEREBERAREQEREBERAREQEREBERAREQEREBERAREQf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70" y="620688"/>
            <a:ext cx="12573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7937"/>
            <a:ext cx="4149145" cy="24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12738"/>
            <a:ext cx="1397749" cy="18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http://www.rajamaen.fi/sofor/www/rajamaen.nsf/images/Rjm_Perinteinen_vakiviinaetikka.gif/$FILE/Rjm_Perinteinen_vakiviinaetikk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59" y="2636912"/>
            <a:ext cx="12096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1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Karboksyylihapot ovat orgaanisia yhdisteitä. Mitä alkuaineita arvelet karboksyylihappojen sisältävän</a:t>
            </a:r>
            <a:r>
              <a:rPr lang="fi-FI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46072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Karboksyylihapot ovat orgaanisia yhdisteitä. Mitä alkuaineita arvelet karboksyylihappojen sisältävän</a:t>
            </a:r>
            <a:r>
              <a:rPr lang="fi-FI" dirty="0"/>
              <a:t>?</a:t>
            </a:r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Hiiltä C, vetyä H ja happea 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953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t="15714" r="19643" b="11143"/>
          <a:stretch/>
        </p:blipFill>
        <p:spPr bwMode="auto">
          <a:xfrm>
            <a:off x="72000" y="-30460"/>
            <a:ext cx="9000000" cy="691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70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285</Words>
  <Application>Microsoft Office PowerPoint</Application>
  <PresentationFormat>Näytössä katseltava diaesitys (4:3)</PresentationFormat>
  <Paragraphs>83</Paragraphs>
  <Slides>44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44</vt:i4>
      </vt:variant>
    </vt:vector>
  </HeadingPairs>
  <TitlesOfParts>
    <vt:vector size="47" baseType="lpstr">
      <vt:lpstr>Arial</vt:lpstr>
      <vt:lpstr>Calibri</vt:lpstr>
      <vt:lpstr>Office-teema</vt:lpstr>
      <vt:lpstr>Karboksyylihappoja on luonnossa</vt:lpstr>
      <vt:lpstr>Mitä tarkoittaa, että aine on hapan?</vt:lpstr>
      <vt:lpstr>Mitä tarkoittaa, että aine on hapan?</vt:lpstr>
      <vt:lpstr>Mille sitruuna maistuu?</vt:lpstr>
      <vt:lpstr>Mille sitruuna maistuu?</vt:lpstr>
      <vt:lpstr>Mitä happoja tiedät?</vt:lpstr>
      <vt:lpstr>Karboksyylihapot ovat orgaanisia yhdisteitä. Mitä alkuaineita arvelet karboksyylihappojen sisältävän?</vt:lpstr>
      <vt:lpstr>Karboksyylihapot ovat orgaanisia yhdisteitä. Mitä alkuaineita arvelet karboksyylihappojen sisältävän?</vt:lpstr>
      <vt:lpstr>PowerPoint-esitys</vt:lpstr>
      <vt:lpstr>PowerPoint-esitys</vt:lpstr>
      <vt:lpstr>PowerPoint-esitys</vt:lpstr>
      <vt:lpstr>Työ: Sitruunamehun happopitoisuus</vt:lpstr>
      <vt:lpstr>Työ: Sitruunamehun happopitoisuus</vt:lpstr>
      <vt:lpstr>PowerPoint-esitys</vt:lpstr>
      <vt:lpstr>Työ: Sitruunamehun happopitoisuus</vt:lpstr>
      <vt:lpstr>Työ: Sitruunamehun happopitoisuus</vt:lpstr>
      <vt:lpstr>Karboksyylihapot</vt:lpstr>
      <vt:lpstr>Karboksyylihapot</vt:lpstr>
      <vt:lpstr>Karboksyylihapot</vt:lpstr>
      <vt:lpstr>Karboksyylihapot</vt:lpstr>
      <vt:lpstr>Karboksyylihapot</vt:lpstr>
      <vt:lpstr>Lisätään vihkon kanteen nimeämissääntö.</vt:lpstr>
      <vt:lpstr>Lue kpl 34</vt:lpstr>
      <vt:lpstr>PowerPoint-esitys</vt:lpstr>
      <vt:lpstr>PowerPoint-esitys</vt:lpstr>
      <vt:lpstr>OLETKO VALMIS?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>Siilinjärven kunta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Työ: Sitruunamehun happopitoisuus</dc:title>
  <dc:creator>Heikki Jyrkönen</dc:creator>
  <cp:lastModifiedBy>Heikki Jyrkönen</cp:lastModifiedBy>
  <cp:revision>18</cp:revision>
  <dcterms:created xsi:type="dcterms:W3CDTF">2014-01-31T07:32:45Z</dcterms:created>
  <dcterms:modified xsi:type="dcterms:W3CDTF">2017-02-07T12:17:32Z</dcterms:modified>
</cp:coreProperties>
</file>