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572E98-D0A0-4F7A-B278-F40022DCA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62B137D-5228-4809-BB90-3139CC0D7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C4D47E-DD83-405E-BFC5-6862F310D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409-F784-4A53-B606-1174F6843BC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EA0111-6210-45B9-A857-EFE83FCB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C744C2-3AD7-4526-AE69-5CD9CF29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3EB4-B3E2-4A80-A507-2EDA709A8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46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3297B8-118A-49E8-8ACF-5A52E096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838F69C-1FC1-4022-8BFF-AEED89292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3B68E0-CC56-4BBE-85BA-B0F4F270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409-F784-4A53-B606-1174F6843BC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CBA18B-75A7-4773-A522-24785BA2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DCEAA5-BB5E-4891-89AF-3D2A3BB5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3EB4-B3E2-4A80-A507-2EDA709A8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247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71A1943-3DF1-4237-8D7F-6272129B5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5326200-0573-4E36-B4DC-40D373AD6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4DCE55-A9A9-445C-B4F2-D36DB404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409-F784-4A53-B606-1174F6843BC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AF22C-02C6-4DC2-ABF8-5B97C912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0BAC60-9837-4847-B3B1-ED0543B8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3EB4-B3E2-4A80-A507-2EDA709A8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97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FF8D70-85C0-47BC-AE45-7FC35457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1AD159-EB5D-4F48-AC86-57CA60012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7480E-73F7-4E08-90F3-94C7FB8B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409-F784-4A53-B606-1174F6843BC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07AFBD-2189-4A40-B886-FB0AFE81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210D08-C564-4467-B707-9DFC1A34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3EB4-B3E2-4A80-A507-2EDA709A8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9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660B1-64DE-4CCA-96E3-404D0934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B58E07-AC9E-4858-B888-77333A8E3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393D41-1127-4390-9C07-FC38683A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409-F784-4A53-B606-1174F6843BC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06396C-458A-48DE-8625-A501DE3F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7F96EB-316A-420C-BD6A-49EDC581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3EB4-B3E2-4A80-A507-2EDA709A8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471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E46215-C76C-425B-88DA-79853544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F2F085-4F8A-42E9-8F43-F30CC3F27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F783CCD-0265-4853-80A2-D9646A10D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60F8747-43DD-47E9-9CBA-BFAD9D13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409-F784-4A53-B606-1174F6843BC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684A98-8C84-465D-A3D9-5441F3C4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7B7015-D495-41D6-B169-4E2B6DAE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3EB4-B3E2-4A80-A507-2EDA709A8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39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290569-86F0-4CF4-A3ED-D12802D5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049F9C-925D-4648-942A-C4F1A085B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EBADAB-9325-410B-9896-118A3B890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997CE67-E39C-429B-939B-9ABDB8456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D91BA94-6638-4E90-BE93-7B3D957E7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61DCD27-B758-4714-9449-018CAEEA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409-F784-4A53-B606-1174F6843BC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591F5AE-1C5C-4971-9EF8-EBD70880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81B3790-70EE-4982-A397-89EDC1D5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3EB4-B3E2-4A80-A507-2EDA709A8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34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EADF8F-33B7-4F08-9402-E1EDEA21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933A210-68F3-4157-850D-EA2F7EF5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409-F784-4A53-B606-1174F6843BC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7B69A5E-0B92-46CF-9BF7-A2E63E20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0DB584C-8339-4B4F-AE69-A303252D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3EB4-B3E2-4A80-A507-2EDA709A8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11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CF7369E-003F-459B-994F-15443810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409-F784-4A53-B606-1174F6843BC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344858-3C97-49E5-BE50-F9A92B5E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12EEACC-76E5-4DFE-95AA-DA26A67B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3EB4-B3E2-4A80-A507-2EDA709A8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7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70C6D7-4E00-4AA4-A849-DF03DA3C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66C3FD-8C56-48D3-96F0-1DDC97E8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E0C3CDF-91D8-4ED9-851A-BB912C1A6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224976-0B4E-4541-A8FF-81A6CE9F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409-F784-4A53-B606-1174F6843BC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903FBC-6FF1-4E1F-8044-A0955FF7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9660DB-A6AF-4F6D-ABF6-55918CE6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3EB4-B3E2-4A80-A507-2EDA709A8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15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F3D541-699E-49AF-BD77-9AAD61CF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A5D3444-50B9-49C3-8FB5-896099D46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5FC6AA-04A1-43FE-81DF-0FE481B0D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D62C19-D873-4F35-BF4F-DB0F3677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409-F784-4A53-B606-1174F6843BC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E71E28-933F-42E2-9944-E6EE4B45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E922E78-B7E5-47F3-88C0-FAC21077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3EB4-B3E2-4A80-A507-2EDA709A8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856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ABB7F57-E155-47D7-8B3D-9C0CADCE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D99BD3-FE5D-4BC4-93A7-24E6DBB57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9AADFF-AB49-4676-BD19-29218B220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A409-F784-4A53-B606-1174F6843BCC}" type="datetimeFigureOut">
              <a:rPr lang="fi-FI" smtClean="0"/>
              <a:t>25.4.2022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4C0E52-18F0-4BE4-9DA9-CD92DF59B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AE5B84-EA3C-4545-84A7-1832A7E3D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73EB4-B3E2-4A80-A507-2EDA709A84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27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C1199-E5CC-47AC-A3AD-85ED697AD5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Hyvinvointi ja oppiminen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36A95E6-75C5-4186-857C-099A01781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Muijalan</a:t>
            </a:r>
            <a:r>
              <a:rPr lang="fi-FI" dirty="0"/>
              <a:t> koulu 2022</a:t>
            </a:r>
          </a:p>
        </p:txBody>
      </p:sp>
    </p:spTree>
    <p:extLst>
      <p:ext uri="{BB962C8B-B14F-4D97-AF65-F5344CB8AC3E}">
        <p14:creationId xmlns:p14="http://schemas.microsoft.com/office/powerpoint/2010/main" val="401695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msin vastausdiagrammi. Kysymyksen otsikko: Minulla on koulussa ainakin yksi kaveri.. Vastausten määrä: 128 vastausta.">
            <a:extLst>
              <a:ext uri="{FF2B5EF4-FFF2-40B4-BE49-F238E27FC236}">
                <a16:creationId xmlns:a16="http://schemas.microsoft.com/office/drawing/2014/main" id="{FDF54AF7-804A-4D62-9B46-A54380A4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345498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B57F324-11BE-4418-85F0-35FB289A32ED}"/>
              </a:ext>
            </a:extLst>
          </p:cNvPr>
          <p:cNvSpPr txBox="1"/>
          <p:nvPr/>
        </p:nvSpPr>
        <p:spPr>
          <a:xfrm>
            <a:off x="3971636" y="5560291"/>
            <a:ext cx="539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sama kuin edellisinä vuosina. Tavoitteena, että ihan kaikilla olisi koulussa kaveri.</a:t>
            </a:r>
          </a:p>
        </p:txBody>
      </p:sp>
    </p:spTree>
    <p:extLst>
      <p:ext uri="{BB962C8B-B14F-4D97-AF65-F5344CB8AC3E}">
        <p14:creationId xmlns:p14="http://schemas.microsoft.com/office/powerpoint/2010/main" val="73350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rmsin vastausdiagrammi. Kysymyksen otsikko: Kouluruoka on pääosin hyvää.. Vastausten määrä: 128 vastausta.">
            <a:extLst>
              <a:ext uri="{FF2B5EF4-FFF2-40B4-BE49-F238E27FC236}">
                <a16:creationId xmlns:a16="http://schemas.microsoft.com/office/drawing/2014/main" id="{D217ABE3-1FB5-476E-AA26-BBF1BFF3C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5B25758-66A9-42C6-8181-0F0A87C9157C}"/>
              </a:ext>
            </a:extLst>
          </p:cNvPr>
          <p:cNvSpPr txBox="1"/>
          <p:nvPr/>
        </p:nvSpPr>
        <p:spPr>
          <a:xfrm>
            <a:off x="3426691" y="5763491"/>
            <a:ext cx="523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sama kuin edellisinä vuosina.</a:t>
            </a:r>
          </a:p>
        </p:txBody>
      </p:sp>
    </p:spTree>
    <p:extLst>
      <p:ext uri="{BB962C8B-B14F-4D97-AF65-F5344CB8AC3E}">
        <p14:creationId xmlns:p14="http://schemas.microsoft.com/office/powerpoint/2010/main" val="330291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rmsin vastausdiagrammi. Kysymyksen otsikko: Ruokailu on sopivaan aikaan minulle.. Vastausten määrä: 128 vastausta.">
            <a:extLst>
              <a:ext uri="{FF2B5EF4-FFF2-40B4-BE49-F238E27FC236}">
                <a16:creationId xmlns:a16="http://schemas.microsoft.com/office/drawing/2014/main" id="{2AB0C341-D90F-41A1-80CE-1D75B91D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46AC290-707E-4EDE-89C9-4E98EF0DE5D0}"/>
              </a:ext>
            </a:extLst>
          </p:cNvPr>
          <p:cNvSpPr txBox="1"/>
          <p:nvPr/>
        </p:nvSpPr>
        <p:spPr>
          <a:xfrm>
            <a:off x="3620655" y="5772727"/>
            <a:ext cx="521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sama kuin edellisinä vuosina.</a:t>
            </a:r>
          </a:p>
        </p:txBody>
      </p:sp>
    </p:spTree>
    <p:extLst>
      <p:ext uri="{BB962C8B-B14F-4D97-AF65-F5344CB8AC3E}">
        <p14:creationId xmlns:p14="http://schemas.microsoft.com/office/powerpoint/2010/main" val="327688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rmsin vastausdiagrammi. Kysymyksen otsikko: Ruokailuun on riittävästi aikaa.. Vastausten määrä: 128 vastausta.">
            <a:extLst>
              <a:ext uri="{FF2B5EF4-FFF2-40B4-BE49-F238E27FC236}">
                <a16:creationId xmlns:a16="http://schemas.microsoft.com/office/drawing/2014/main" id="{FD48F3D4-6A9A-481D-A1A3-A1058BD0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8D9371B-5FE1-46D2-BFF2-6432B3A1E0AA}"/>
              </a:ext>
            </a:extLst>
          </p:cNvPr>
          <p:cNvSpPr txBox="1"/>
          <p:nvPr/>
        </p:nvSpPr>
        <p:spPr>
          <a:xfrm>
            <a:off x="2937164" y="5754255"/>
            <a:ext cx="645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heikentynyt (82% </a:t>
            </a:r>
            <a:r>
              <a:rPr lang="fi-FI" dirty="0">
                <a:sym typeface="Wingdings" panose="05000000000000000000" pitchFamily="2" charset="2"/>
              </a:rPr>
              <a:t> 72%).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462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rmsin vastausdiagrammi. Kysymyksen otsikko: Ruokaa saa riittävästi. Vastausten määrä: 128 vastausta.">
            <a:extLst>
              <a:ext uri="{FF2B5EF4-FFF2-40B4-BE49-F238E27FC236}">
                <a16:creationId xmlns:a16="http://schemas.microsoft.com/office/drawing/2014/main" id="{AD566087-066F-4980-B183-D456F5ED1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8B6D175-DE69-4602-94AD-3FD14FB89AE5}"/>
              </a:ext>
            </a:extLst>
          </p:cNvPr>
          <p:cNvSpPr txBox="1"/>
          <p:nvPr/>
        </p:nvSpPr>
        <p:spPr>
          <a:xfrm>
            <a:off x="3149600" y="5698836"/>
            <a:ext cx="561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sama kuin edellisinä vuosina.</a:t>
            </a:r>
          </a:p>
        </p:txBody>
      </p:sp>
    </p:spTree>
    <p:extLst>
      <p:ext uri="{BB962C8B-B14F-4D97-AF65-F5344CB8AC3E}">
        <p14:creationId xmlns:p14="http://schemas.microsoft.com/office/powerpoint/2010/main" val="193528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msin vastausdiagrammi. Kysymyksen otsikko: Luokassani on hyvä pääosin hyvä työrauha.. Vastausten määrä: 128 vastausta.">
            <a:extLst>
              <a:ext uri="{FF2B5EF4-FFF2-40B4-BE49-F238E27FC236}">
                <a16:creationId xmlns:a16="http://schemas.microsoft.com/office/drawing/2014/main" id="{2F6DFD21-5876-4513-9EE4-D0F0A315F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5448E49-1EF5-4A91-BE00-F6E552C5C6DD}"/>
              </a:ext>
            </a:extLst>
          </p:cNvPr>
          <p:cNvSpPr txBox="1"/>
          <p:nvPr/>
        </p:nvSpPr>
        <p:spPr>
          <a:xfrm>
            <a:off x="3075709" y="5717309"/>
            <a:ext cx="619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on edellisten vuosien kaltainen.</a:t>
            </a:r>
          </a:p>
        </p:txBody>
      </p:sp>
    </p:spTree>
    <p:extLst>
      <p:ext uri="{BB962C8B-B14F-4D97-AF65-F5344CB8AC3E}">
        <p14:creationId xmlns:p14="http://schemas.microsoft.com/office/powerpoint/2010/main" val="226182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rmsin vastausdiagrammi. Kysymyksen otsikko: Koulun tiloissa on siistiä ja puhdasta (myös wc- ja pesutiloissa).. Vastausten määrä: 128 vastausta.">
            <a:extLst>
              <a:ext uri="{FF2B5EF4-FFF2-40B4-BE49-F238E27FC236}">
                <a16:creationId xmlns:a16="http://schemas.microsoft.com/office/drawing/2014/main" id="{42647ABF-A579-4D01-A1E1-11BB9187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F02C42E-BA8D-4BBB-819A-F11E87923036}"/>
              </a:ext>
            </a:extLst>
          </p:cNvPr>
          <p:cNvSpPr txBox="1"/>
          <p:nvPr/>
        </p:nvSpPr>
        <p:spPr>
          <a:xfrm>
            <a:off x="2650836" y="5708073"/>
            <a:ext cx="676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on sama kuin edellisinä vuosina.</a:t>
            </a:r>
          </a:p>
        </p:txBody>
      </p:sp>
    </p:spTree>
    <p:extLst>
      <p:ext uri="{BB962C8B-B14F-4D97-AF65-F5344CB8AC3E}">
        <p14:creationId xmlns:p14="http://schemas.microsoft.com/office/powerpoint/2010/main" val="28803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rmsin vastausdiagrammi. Kysymyksen otsikko: Naulakkotilat ovat riittävät.. Vastausten määrä: 128 vastausta.">
            <a:extLst>
              <a:ext uri="{FF2B5EF4-FFF2-40B4-BE49-F238E27FC236}">
                <a16:creationId xmlns:a16="http://schemas.microsoft.com/office/drawing/2014/main" id="{CD51A6F8-2A33-40A7-9F19-CAA9A1E17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88426189-C824-40FD-B472-D994B32E9FF7}"/>
              </a:ext>
            </a:extLst>
          </p:cNvPr>
          <p:cNvSpPr txBox="1"/>
          <p:nvPr/>
        </p:nvSpPr>
        <p:spPr>
          <a:xfrm>
            <a:off x="3241964" y="5874327"/>
            <a:ext cx="635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Ei ole kysytty aiemmin.</a:t>
            </a:r>
          </a:p>
        </p:txBody>
      </p:sp>
    </p:spTree>
    <p:extLst>
      <p:ext uri="{BB962C8B-B14F-4D97-AF65-F5344CB8AC3E}">
        <p14:creationId xmlns:p14="http://schemas.microsoft.com/office/powerpoint/2010/main" val="119653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ormsin vastausdiagrammi. Kysymyksen otsikko: Koulun pihalla on monipuoliset mahdollisuudet liikkua, leikkiä ja oleskella.. Vastausten määrä: 128 vastausta.">
            <a:extLst>
              <a:ext uri="{FF2B5EF4-FFF2-40B4-BE49-F238E27FC236}">
                <a16:creationId xmlns:a16="http://schemas.microsoft.com/office/drawing/2014/main" id="{7E115606-A458-414A-80D8-7A538DF9D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23DEE7A-E35B-474E-9228-5D49699AC6D6}"/>
              </a:ext>
            </a:extLst>
          </p:cNvPr>
          <p:cNvSpPr txBox="1"/>
          <p:nvPr/>
        </p:nvSpPr>
        <p:spPr>
          <a:xfrm>
            <a:off x="3814618" y="5772727"/>
            <a:ext cx="552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sama kuin edellisinä vuosina.</a:t>
            </a:r>
          </a:p>
        </p:txBody>
      </p:sp>
    </p:spTree>
    <p:extLst>
      <p:ext uri="{BB962C8B-B14F-4D97-AF65-F5344CB8AC3E}">
        <p14:creationId xmlns:p14="http://schemas.microsoft.com/office/powerpoint/2010/main" val="150955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ormsin vastausdiagrammi. Kysymyksen otsikko: Koulun ulkoliikunta-alueet ovat hyvät.. Vastausten määrä: 128 vastausta.">
            <a:extLst>
              <a:ext uri="{FF2B5EF4-FFF2-40B4-BE49-F238E27FC236}">
                <a16:creationId xmlns:a16="http://schemas.microsoft.com/office/drawing/2014/main" id="{9FC42974-2F55-42B2-A48E-04E64EA9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CB3AE74-CA4D-4D10-8EA0-C8343BC3152B}"/>
              </a:ext>
            </a:extLst>
          </p:cNvPr>
          <p:cNvSpPr txBox="1"/>
          <p:nvPr/>
        </p:nvSpPr>
        <p:spPr>
          <a:xfrm>
            <a:off x="3325092" y="5929745"/>
            <a:ext cx="526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hieman heikentynyt (91%</a:t>
            </a:r>
            <a:r>
              <a:rPr lang="fi-FI" dirty="0">
                <a:sym typeface="Wingdings" panose="05000000000000000000" pitchFamily="2" charset="2"/>
              </a:rPr>
              <a:t> 88%  81%). Koulun piha kaipaa kunnostusta.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674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in vastausdiagrammi. Kysymyksen otsikko: Tulen mielelläni kouluun.. Vastausten määrä: 128 vastausta.">
            <a:extLst>
              <a:ext uri="{FF2B5EF4-FFF2-40B4-BE49-F238E27FC236}">
                <a16:creationId xmlns:a16="http://schemas.microsoft.com/office/drawing/2014/main" id="{A8C40432-8DB9-4BFB-A328-000E40E3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5" y="798753"/>
            <a:ext cx="11627142" cy="55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58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ormsin vastausdiagrammi. Kysymyksen otsikko: Koulukyyti tulee sopivaan aikaan (en joudu odottamaan liian kauaa).. Vastausten määrä: 58 vastausta.">
            <a:extLst>
              <a:ext uri="{FF2B5EF4-FFF2-40B4-BE49-F238E27FC236}">
                <a16:creationId xmlns:a16="http://schemas.microsoft.com/office/drawing/2014/main" id="{2CAC46D5-4774-4144-BD4D-06F6086F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20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rmsin vastausdiagrammi. Kysymyksen otsikko: Taksimatkat sujuvat hyvin.. Vastausten määrä: 55 vastausta.">
            <a:extLst>
              <a:ext uri="{FF2B5EF4-FFF2-40B4-BE49-F238E27FC236}">
                <a16:creationId xmlns:a16="http://schemas.microsoft.com/office/drawing/2014/main" id="{7F85116E-9438-4609-90A3-1407D912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14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64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5BFEB-F68F-4465-9448-65E40F6E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Tulen mielelläni kouluun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1EA732-41B4-480F-96E2-DA5395ED0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Kevään kyselyssä oli nyt enemmän oppilaita, jotka eivät tulleet kouluun niin mielellään kuin aiemmin (85% </a:t>
            </a:r>
            <a:r>
              <a:rPr lang="fi-FI" dirty="0">
                <a:sym typeface="Wingdings" panose="05000000000000000000" pitchFamily="2" charset="2"/>
              </a:rPr>
              <a:t> 65%)</a:t>
            </a:r>
            <a:endParaRPr lang="fi-FI" dirty="0"/>
          </a:p>
          <a:p>
            <a:r>
              <a:rPr lang="fi-FI" dirty="0"/>
              <a:t>Suurin syy tähän oli oppilaiden vastausten perusteella väsymys (Olen aina väsynyt, haluaisin nukkua pidempään jne.)</a:t>
            </a:r>
          </a:p>
          <a:p>
            <a:endParaRPr lang="fi-FI" dirty="0"/>
          </a:p>
          <a:p>
            <a:r>
              <a:rPr lang="fi-FI" dirty="0" err="1"/>
              <a:t>Muijalan</a:t>
            </a:r>
            <a:r>
              <a:rPr lang="fi-FI" dirty="0"/>
              <a:t> henkilökunnan ajatuksia: Koronavuodet saattavat osaltaan vaikuttaa, koulussa on tehty perustyötä, moni yhteinen, koko koulun toiminta on pitänyt jättää syrjään.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94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in vastausdiagrammi. Kysymyksen otsikko: Opettajat ovat kiinnostuneita siitä, mitä minulle kuuluu. Vastausten määrä: 128 vastausta.">
            <a:extLst>
              <a:ext uri="{FF2B5EF4-FFF2-40B4-BE49-F238E27FC236}">
                <a16:creationId xmlns:a16="http://schemas.microsoft.com/office/drawing/2014/main" id="{770FDE7A-9EE4-4AAC-87BE-00082AF6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2" y="750896"/>
            <a:ext cx="11727809" cy="557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28FAEE2-5FF9-4FB5-A84B-5D33BC571D85}"/>
              </a:ext>
            </a:extLst>
          </p:cNvPr>
          <p:cNvSpPr txBox="1"/>
          <p:nvPr/>
        </p:nvSpPr>
        <p:spPr>
          <a:xfrm>
            <a:off x="2170545" y="5735782"/>
            <a:ext cx="8109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on parantunut vuoden 2019 ja 2017 kyselyistä (Vaihtoehto 4 tai 5 61% </a:t>
            </a:r>
            <a:r>
              <a:rPr lang="fi-FI" dirty="0">
                <a:sym typeface="Wingdings" panose="05000000000000000000" pitchFamily="2" charset="2"/>
              </a:rPr>
              <a:t> 68%)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214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in vastausdiagrammi. Kysymyksen otsikko: Tunnen kuuluvani johonkin porukkaan.. Vastausten määrä: 128 vastausta.">
            <a:extLst>
              <a:ext uri="{FF2B5EF4-FFF2-40B4-BE49-F238E27FC236}">
                <a16:creationId xmlns:a16="http://schemas.microsoft.com/office/drawing/2014/main" id="{7575BF52-7424-4AC4-BDFB-168AA122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A5F5285D-340B-433F-B8C1-1D3DA864487D}"/>
              </a:ext>
            </a:extLst>
          </p:cNvPr>
          <p:cNvSpPr txBox="1"/>
          <p:nvPr/>
        </p:nvSpPr>
        <p:spPr>
          <a:xfrm>
            <a:off x="3131127" y="5855855"/>
            <a:ext cx="5985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sama kuin edellisinä vuosina. Tavoitteena, että kaikilla olisi ainakin yksi kaveri ja kaikki tuntisivat kuuluvansa porukkaan.</a:t>
            </a:r>
          </a:p>
        </p:txBody>
      </p:sp>
    </p:spTree>
    <p:extLst>
      <p:ext uri="{BB962C8B-B14F-4D97-AF65-F5344CB8AC3E}">
        <p14:creationId xmlns:p14="http://schemas.microsoft.com/office/powerpoint/2010/main" val="409758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in vastausdiagrammi. Kysymyksen otsikko: Olen tyytyväinen lukujärjestykseeni. (koulun alkamis- ja loppumisajat). Vastausten määrä: 128 vastausta.">
            <a:extLst>
              <a:ext uri="{FF2B5EF4-FFF2-40B4-BE49-F238E27FC236}">
                <a16:creationId xmlns:a16="http://schemas.microsoft.com/office/drawing/2014/main" id="{20C6321F-049B-4E7A-8C9A-182469AD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862594C-DA5B-4AE7-B4FD-9B34B96D9EA5}"/>
              </a:ext>
            </a:extLst>
          </p:cNvPr>
          <p:cNvSpPr txBox="1"/>
          <p:nvPr/>
        </p:nvSpPr>
        <p:spPr>
          <a:xfrm>
            <a:off x="2152073" y="5597236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on heikentynyt (71% </a:t>
            </a:r>
            <a:r>
              <a:rPr lang="fi-FI" dirty="0">
                <a:sym typeface="Wingdings" panose="05000000000000000000" pitchFamily="2" charset="2"/>
              </a:rPr>
              <a:t>60%)</a:t>
            </a:r>
          </a:p>
          <a:p>
            <a:r>
              <a:rPr lang="fi-FI" dirty="0">
                <a:sym typeface="Wingdings" panose="05000000000000000000" pitchFamily="2" charset="2"/>
              </a:rPr>
              <a:t>Syynä liian aikaiset aamut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031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in vastausdiagrammi. Kysymyksen otsikko: Saan apua koulussa, jos jokin asia tuntuu vaikealta.. Vastausten määrä: 128 vastausta.">
            <a:extLst>
              <a:ext uri="{FF2B5EF4-FFF2-40B4-BE49-F238E27FC236}">
                <a16:creationId xmlns:a16="http://schemas.microsoft.com/office/drawing/2014/main" id="{DD11871B-E4E8-4BA4-953F-DA560116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AE6B15B-7A58-4929-A6E2-DFE51B3F6C8A}"/>
              </a:ext>
            </a:extLst>
          </p:cNvPr>
          <p:cNvSpPr txBox="1"/>
          <p:nvPr/>
        </p:nvSpPr>
        <p:spPr>
          <a:xfrm>
            <a:off x="2216727" y="5855855"/>
            <a:ext cx="705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entisestään parantunut.</a:t>
            </a:r>
          </a:p>
        </p:txBody>
      </p:sp>
    </p:spTree>
    <p:extLst>
      <p:ext uri="{BB962C8B-B14F-4D97-AF65-F5344CB8AC3E}">
        <p14:creationId xmlns:p14="http://schemas.microsoft.com/office/powerpoint/2010/main" val="85338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in vastausdiagrammi. Kysymyksen otsikko: Tunnen oloni turvalliseksi koulussa.. Vastausten määrä: 128 vastausta.">
            <a:extLst>
              <a:ext uri="{FF2B5EF4-FFF2-40B4-BE49-F238E27FC236}">
                <a16:creationId xmlns:a16="http://schemas.microsoft.com/office/drawing/2014/main" id="{873A4EFA-DAF1-4979-94CD-743F2A84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32B3D92-6E87-4552-8479-E7F68DC7ADC5}"/>
              </a:ext>
            </a:extLst>
          </p:cNvPr>
          <p:cNvSpPr txBox="1"/>
          <p:nvPr/>
        </p:nvSpPr>
        <p:spPr>
          <a:xfrm>
            <a:off x="3084945" y="5966691"/>
            <a:ext cx="724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on sama kuin edellisinä vuosina.</a:t>
            </a:r>
          </a:p>
        </p:txBody>
      </p:sp>
    </p:spTree>
    <p:extLst>
      <p:ext uri="{BB962C8B-B14F-4D97-AF65-F5344CB8AC3E}">
        <p14:creationId xmlns:p14="http://schemas.microsoft.com/office/powerpoint/2010/main" val="386648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in vastausdiagrammi. Kysymyksen otsikko: Aikuiset kohtelevat koulussamme kaikkia oppilaita tasapuolisesti riippumatta oppilaan sukupuolesta, osaamisesta, harrastuksista, ulkonäöstä, kielestä tai muusta seikasta.. Vastausten määrä: 128 vastausta.">
            <a:extLst>
              <a:ext uri="{FF2B5EF4-FFF2-40B4-BE49-F238E27FC236}">
                <a16:creationId xmlns:a16="http://schemas.microsoft.com/office/drawing/2014/main" id="{EE4F7D07-2101-4A24-96BC-70750760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0A834A9-AD46-4397-A1FD-5475279489F4}"/>
              </a:ext>
            </a:extLst>
          </p:cNvPr>
          <p:cNvSpPr txBox="1"/>
          <p:nvPr/>
        </p:nvSpPr>
        <p:spPr>
          <a:xfrm>
            <a:off x="1995055" y="5791200"/>
            <a:ext cx="78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Tulos parempi kuin aiemmin (76%</a:t>
            </a:r>
            <a:r>
              <a:rPr lang="fi-FI" dirty="0">
                <a:sym typeface="Wingdings" panose="05000000000000000000" pitchFamily="2" charset="2"/>
              </a:rPr>
              <a:t>88%, valitsivat 4 tai 5)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619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232</Words>
  <Application>Microsoft Office PowerPoint</Application>
  <PresentationFormat>Laajakuva</PresentationFormat>
  <Paragraphs>24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Office-teema</vt:lpstr>
      <vt:lpstr>Hyvinvointi ja oppiminen</vt:lpstr>
      <vt:lpstr>PowerPoint-esitys</vt:lpstr>
      <vt:lpstr>Tulen mielelläni kouluun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Taina</dc:creator>
  <cp:lastModifiedBy>Hämäläinen Taina</cp:lastModifiedBy>
  <cp:revision>3</cp:revision>
  <dcterms:created xsi:type="dcterms:W3CDTF">2022-04-25T10:17:13Z</dcterms:created>
  <dcterms:modified xsi:type="dcterms:W3CDTF">2022-04-25T17:25:17Z</dcterms:modified>
</cp:coreProperties>
</file>