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1"/>
  </p:notesMasterIdLst>
  <p:sldIdLst>
    <p:sldId id="256" r:id="rId2"/>
    <p:sldId id="257" r:id="rId3"/>
    <p:sldId id="258" r:id="rId4"/>
    <p:sldId id="265" r:id="rId5"/>
    <p:sldId id="266" r:id="rId6"/>
    <p:sldId id="261" r:id="rId7"/>
    <p:sldId id="262" r:id="rId8"/>
    <p:sldId id="263" r:id="rId9"/>
    <p:sldId id="264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2" clrIdx="0"/>
  <p:cmAuthor id="1" name="Vesa Vihervä" initials="" lastIdx="2" clrIdx="1"/>
  <p:cmAuthor id="2" name="Jussi Rissanen" initials="" lastIdx="1" clrIdx="2"/>
  <p:cmAuthor id="3" name="Mika Kortelainen" initials="MK" lastIdx="1" clrIdx="3">
    <p:extLst>
      <p:ext uri="{19B8F6BF-5375-455C-9EA6-DF929625EA0E}">
        <p15:presenceInfo xmlns:p15="http://schemas.microsoft.com/office/powerpoint/2012/main" userId="Mika Kortelain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1192ef4a04_0_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1192ef4a0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1192ef4a04_0_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8" name="Google Shape;98;g11192ef4a0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53977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1192ef4a04_0_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8" name="Google Shape;98;g11192ef4a0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234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7561735c1_0_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117561735c1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17561735c1_0_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g117561735c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17561735c1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17561735c1_0_10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117561735c1_0_10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17561735c1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117561735c1_0_9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117561735c1_0_9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7. Tasavalta vai kuningaskunta</a:t>
            </a:r>
            <a:br>
              <a:rPr lang="fi-FI" dirty="0"/>
            </a:br>
            <a:br>
              <a:rPr lang="fi-FI"/>
            </a:br>
            <a:r>
              <a:rPr lang="fi-FI"/>
              <a:t>Tietoisku: Suomen </a:t>
            </a:r>
            <a:r>
              <a:rPr lang="fi-FI" dirty="0"/>
              <a:t>kansallispäivä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Suomen kansallispäivä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Suurimmalla osalla maailman valtioista </a:t>
            </a:r>
            <a:r>
              <a:rPr lang="fi-FI" b="1" dirty="0">
                <a:solidFill>
                  <a:srgbClr val="000000"/>
                </a:solidFill>
              </a:rPr>
              <a:t>kansallispäivä</a:t>
            </a:r>
            <a:r>
              <a:rPr lang="fi-FI" dirty="0">
                <a:solidFill>
                  <a:srgbClr val="000000"/>
                </a:solidFill>
              </a:rPr>
              <a:t> on </a:t>
            </a:r>
            <a:r>
              <a:rPr lang="fi-FI" b="1" dirty="0">
                <a:solidFill>
                  <a:srgbClr val="000000"/>
                </a:solidFill>
              </a:rPr>
              <a:t>itsenäisyyspäivä</a:t>
            </a:r>
            <a:r>
              <a:rPr lang="fi-FI" dirty="0">
                <a:solidFill>
                  <a:srgbClr val="000000"/>
                </a:solidFill>
              </a:rPr>
              <a:t>, koska ne ovat itsenäistyneet </a:t>
            </a:r>
            <a:r>
              <a:rPr lang="fi-FI" i="1" dirty="0">
                <a:solidFill>
                  <a:srgbClr val="000000"/>
                </a:solidFill>
              </a:rPr>
              <a:t>jostakin</a:t>
            </a:r>
            <a:r>
              <a:rPr lang="fi-FI" dirty="0">
                <a:solidFill>
                  <a:srgbClr val="000000"/>
                </a:solidFill>
              </a:rPr>
              <a:t>, yleensä suuremmasta valtiosta.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Poikkeuksiakin on:</a:t>
            </a: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Kiinan kansallispäivä on Kiinan sisällissodan muistopäivä.</a:t>
            </a: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Saksassa kansallispäivä on Saksan yhdistymisen päivä.</a:t>
            </a: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Italiassa juhlitaan maan tasavaltaistumisen päivää.</a:t>
            </a:r>
          </a:p>
          <a:p>
            <a:pPr marL="1441450" lvl="1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Isossa-Britanniassa virallista itsenäisyys- tai kansallispäivää ei ole.</a:t>
            </a:r>
            <a:endParaRPr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dirty="0">
                <a:solidFill>
                  <a:srgbClr val="000000"/>
                </a:solidFill>
              </a:rPr>
              <a:t>Suomen itsenäistymisen vuodeksi voisi nimetä ainakin vuodet 1917, 1918 tai 1919.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Itsenäistyikö Suomi vuonna 1917?</a:t>
            </a:r>
            <a:endParaRPr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400" b="1" dirty="0">
                <a:solidFill>
                  <a:srgbClr val="000000"/>
                </a:solidFill>
              </a:rPr>
              <a:t>Näkökulmia</a:t>
            </a:r>
            <a:r>
              <a:rPr lang="fi-FI" sz="5400" dirty="0">
                <a:solidFill>
                  <a:srgbClr val="000000"/>
                </a:solidFill>
              </a:rPr>
              <a:t> </a:t>
            </a:r>
            <a:r>
              <a:rPr lang="fi-FI" sz="5400" b="1" dirty="0">
                <a:solidFill>
                  <a:srgbClr val="000000"/>
                </a:solidFill>
              </a:rPr>
              <a:t>puolesta</a:t>
            </a:r>
            <a:r>
              <a:rPr lang="fi-FI" sz="5400" dirty="0">
                <a:solidFill>
                  <a:srgbClr val="000000"/>
                </a:solidFill>
              </a:rPr>
              <a:t>:</a:t>
            </a:r>
            <a:endParaRPr sz="5400" dirty="0">
              <a:solidFill>
                <a:srgbClr val="000000"/>
              </a:solidFill>
            </a:endParaRP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Eduskunta julistautui Suomen korkeimman hallitusvallan haltijaksi  15.11.1917.</a:t>
            </a:r>
            <a:endParaRPr sz="4800" dirty="0">
              <a:solidFill>
                <a:srgbClr val="000000"/>
              </a:solidFill>
            </a:endParaRP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Senaatin puheenjohtaja esitti julistuksen Suomen itsenäisyydestä 4.12.1917.</a:t>
            </a:r>
            <a:endParaRPr sz="4800" dirty="0">
              <a:solidFill>
                <a:srgbClr val="000000"/>
              </a:solidFill>
            </a:endParaRP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Eduskunta äänesti 6.12.1917 Suomen itsenäisyysjulistuksen puolesta äänin 100-88.</a:t>
            </a:r>
            <a:endParaRPr sz="4800" dirty="0">
              <a:solidFill>
                <a:srgbClr val="000000"/>
              </a:solidFill>
            </a:endParaRP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Neuvosto-Venäjä tunnusti Suomen itsenäisyyden 31.12.1917. 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F8B0D64C-8918-49EC-A313-875978CD6C5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400" b="1" dirty="0">
                <a:solidFill>
                  <a:srgbClr val="000000"/>
                </a:solidFill>
              </a:rPr>
              <a:t>Näkökulmia vastaan</a:t>
            </a:r>
            <a:r>
              <a:rPr lang="fi-FI" sz="5400" dirty="0">
                <a:solidFill>
                  <a:srgbClr val="000000"/>
                </a:solidFill>
              </a:rPr>
              <a:t>: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Suomessa oli venäläisiä joukkoja vielä vuonna 1917.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Neuvosto-Venäjän tunnustus voidaan katsoa vain välitavoitteeksi Venäjän vallankumousten keskellä. Tarkoitus oli, että Suomesta tulisi osa kommunistista yhteisvaltiota.</a:t>
            </a: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Itsenäistyikö Suomi vuonna 1918?</a:t>
            </a:r>
            <a:endParaRPr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400" b="1" dirty="0">
                <a:solidFill>
                  <a:srgbClr val="000000"/>
                </a:solidFill>
              </a:rPr>
              <a:t>Näkökulmia</a:t>
            </a:r>
            <a:r>
              <a:rPr lang="fi-FI" sz="5400" dirty="0">
                <a:solidFill>
                  <a:srgbClr val="000000"/>
                </a:solidFill>
              </a:rPr>
              <a:t> </a:t>
            </a:r>
            <a:r>
              <a:rPr lang="fi-FI" sz="5400" b="1" dirty="0">
                <a:solidFill>
                  <a:srgbClr val="000000"/>
                </a:solidFill>
              </a:rPr>
              <a:t>puolesta</a:t>
            </a:r>
            <a:r>
              <a:rPr lang="fi-FI" sz="5400" dirty="0">
                <a:solidFill>
                  <a:srgbClr val="000000"/>
                </a:solidFill>
              </a:rPr>
              <a:t>:</a:t>
            </a:r>
            <a:endParaRPr sz="5400" dirty="0">
              <a:solidFill>
                <a:srgbClr val="000000"/>
              </a:solidFill>
            </a:endParaRP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Venäläiset sotilaat poistuivat Suomesta vasta vuonna 1918.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Joidenkin valtioiden kansallispäivä on itsenäisyyttä seuranneen sisällissodan päättymispäivä.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Sisällissodan valkoinen puoli näki sodan vapaussotana, joten sodan päätöstä voitaisiin pitää itsenäisyyspäivänä.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Monet tärkeät valtiot tunnustivat Suomen vuonna 1918.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F8B0D64C-8918-49EC-A313-875978CD6C5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400" b="1" dirty="0">
                <a:solidFill>
                  <a:srgbClr val="000000"/>
                </a:solidFill>
              </a:rPr>
              <a:t>Näkökulmia vastaan</a:t>
            </a:r>
            <a:r>
              <a:rPr lang="fi-FI" sz="5400" dirty="0">
                <a:solidFill>
                  <a:srgbClr val="000000"/>
                </a:solidFill>
              </a:rPr>
              <a:t>: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Suomi kävi sisällissodan ja oli sen jälkeen vielä tiukasti sidoksissa Saksaan.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Suomen kuninkaaksi valittu Friedrich Karl kieltäytyi lopullisesti kuninkuudesta 14.12.1918.</a:t>
            </a: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7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04750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Itsenäistyikö Suomi vuonna 1919?</a:t>
            </a:r>
            <a:endParaRPr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400" b="1" dirty="0">
                <a:solidFill>
                  <a:srgbClr val="000000"/>
                </a:solidFill>
              </a:rPr>
              <a:t>Näkökulmia</a:t>
            </a:r>
            <a:r>
              <a:rPr lang="fi-FI" sz="5400" dirty="0">
                <a:solidFill>
                  <a:srgbClr val="000000"/>
                </a:solidFill>
              </a:rPr>
              <a:t> </a:t>
            </a:r>
            <a:r>
              <a:rPr lang="fi-FI" sz="5400" b="1" dirty="0">
                <a:solidFill>
                  <a:srgbClr val="000000"/>
                </a:solidFill>
              </a:rPr>
              <a:t>puolesta</a:t>
            </a:r>
            <a:r>
              <a:rPr lang="fi-FI" sz="5400" dirty="0">
                <a:solidFill>
                  <a:srgbClr val="000000"/>
                </a:solidFill>
              </a:rPr>
              <a:t>:</a:t>
            </a:r>
            <a:endParaRPr sz="5400" dirty="0">
              <a:solidFill>
                <a:srgbClr val="000000"/>
              </a:solidFill>
            </a:endParaRP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Ensimmäiset itsenäisen Suomen eduskuntavaalit järjestettiin maaliskuussa 1919.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Vuoden 1919 hallitusmuodoksi kutsuttu valtalaki hyväksyttiin 17.7.1919, ja se oli Suomen ensimmäinen varsinainen perustuslaki.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800" dirty="0">
                <a:solidFill>
                  <a:srgbClr val="000000"/>
                </a:solidFill>
              </a:rPr>
              <a:t>Eduskunta valitsi K. J. Ståhlbergin Suomen ensimmäiseksi presidentiksi 25.7.1919. </a:t>
            </a: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F8B0D64C-8918-49EC-A313-875978CD6C5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400" b="1" dirty="0">
                <a:solidFill>
                  <a:srgbClr val="000000"/>
                </a:solidFill>
              </a:rPr>
              <a:t>Näkökulmia vastaan</a:t>
            </a:r>
            <a:r>
              <a:rPr lang="fi-FI" sz="5400" dirty="0">
                <a:solidFill>
                  <a:srgbClr val="000000"/>
                </a:solidFill>
              </a:rPr>
              <a:t>: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Suomessa oli olemassa toimiva lainsäädäntö jo ennen vuotta 1919.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Eduskunta toimi jo ennen vuotta 1919.</a:t>
            </a: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295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126" name="Google Shape;126;p15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200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Opettajalle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2" name="Google Shape;132;p1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Char char="•"/>
            </a:pPr>
            <a:r>
              <a:rPr lang="fi-FI" dirty="0">
                <a:solidFill>
                  <a:srgbClr val="FF0000"/>
                </a:solidFill>
              </a:rPr>
              <a:t>Tietoisku pohjautuu vuoden 2019 kevään YO-tehtävä n:o 3:een.</a:t>
            </a:r>
            <a:endParaRPr dirty="0">
              <a:solidFill>
                <a:srgbClr val="FF0000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Char char="•"/>
            </a:pPr>
            <a:r>
              <a:rPr lang="fi-FI" dirty="0">
                <a:solidFill>
                  <a:srgbClr val="FF0000"/>
                </a:solidFill>
              </a:rPr>
              <a:t>Tietoiskua voi käyttää myös virittelynä aiheeseen tai laajempana tehtävänä ja esseenä. Tehtäväideat on esitetty seuraavilla dioilla.</a:t>
            </a:r>
            <a:endParaRPr dirty="0">
              <a:solidFill>
                <a:srgbClr val="FF0000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Char char="•"/>
            </a:pPr>
            <a:r>
              <a:rPr lang="fi-FI" dirty="0">
                <a:solidFill>
                  <a:srgbClr val="FF0000"/>
                </a:solidFill>
              </a:rPr>
              <a:t>Esseeharjoituksessa voi esitellä Ylen Abitreeni-sivuston ja </a:t>
            </a:r>
            <a:r>
              <a:rPr lang="fi-FI" dirty="0" err="1">
                <a:solidFill>
                  <a:srgbClr val="FF0000"/>
                </a:solidFill>
              </a:rPr>
              <a:t>YTL:n</a:t>
            </a:r>
            <a:r>
              <a:rPr lang="fi-FI" dirty="0">
                <a:solidFill>
                  <a:srgbClr val="FF0000"/>
                </a:solidFill>
              </a:rPr>
              <a:t> hyvän vastauksen piirteet.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3" name="Google Shape;133;p1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4" name="Google Shape;134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7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rgbClr val="FF0000"/>
                </a:solidFill>
              </a:rPr>
              <a:t>Paritehtävä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41" name="Google Shape;141;p1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FF0000"/>
              </a:solidFill>
            </a:endParaRPr>
          </a:p>
          <a:p>
            <a:pPr marL="990600" lvl="0" indent="-11430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+mj-lt"/>
              <a:buAutoNum type="arabicPeriod"/>
            </a:pPr>
            <a:r>
              <a:rPr lang="fi-FI" dirty="0">
                <a:solidFill>
                  <a:srgbClr val="FF0000"/>
                </a:solidFill>
              </a:rPr>
              <a:t>Esittäkää näkökulmia puolesta ja vastaan, miksi</a:t>
            </a:r>
            <a:endParaRPr dirty="0">
              <a:solidFill>
                <a:srgbClr val="FF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0000"/>
                </a:solidFill>
              </a:rPr>
              <a:t>vuosi 1917</a:t>
            </a:r>
            <a:endParaRPr dirty="0">
              <a:solidFill>
                <a:srgbClr val="FF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0000"/>
                </a:solidFill>
              </a:rPr>
              <a:t>vuosi 1918</a:t>
            </a:r>
            <a:endParaRPr dirty="0">
              <a:solidFill>
                <a:srgbClr val="FF0000"/>
              </a:solidFill>
            </a:endParaRPr>
          </a:p>
          <a:p>
            <a:pPr marL="984250" lvl="0" indent="-857250">
              <a:spcBef>
                <a:spcPts val="50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0000"/>
                </a:solidFill>
              </a:rPr>
              <a:t>vuosi 1919</a:t>
            </a:r>
            <a:endParaRPr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rgbClr val="FF0000"/>
                </a:solidFill>
              </a:rPr>
              <a:t>olisi sopiva Suomen itsenäistymisen vuodeksi?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42" name="Google Shape;142;p1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5" name="Google Shape;134;p16">
            <a:extLst>
              <a:ext uri="{FF2B5EF4-FFF2-40B4-BE49-F238E27FC236}">
                <a16:creationId xmlns:a16="http://schemas.microsoft.com/office/drawing/2014/main" id="{54E16E18-B8AF-4CE8-87AC-9F72BA817D8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7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rgbClr val="FF0000"/>
                </a:solidFill>
              </a:rPr>
              <a:t>Paritehtävä + yksilötehtävä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49" name="Google Shape;149;p1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5"/>
              </a:solidFill>
            </a:endParaRPr>
          </a:p>
          <a:p>
            <a:pPr marL="990600" lvl="0" indent="-11430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+mj-lt"/>
              <a:buAutoNum type="arabicPeriod"/>
            </a:pPr>
            <a:r>
              <a:rPr lang="fi-FI" dirty="0">
                <a:solidFill>
                  <a:srgbClr val="FF0000"/>
                </a:solidFill>
              </a:rPr>
              <a:t>Esittäkää näkökulmia puolesta ja vastaan, miksi</a:t>
            </a:r>
          </a:p>
          <a:p>
            <a:pPr marL="984250" lvl="0" indent="-857250">
              <a:spcBef>
                <a:spcPts val="50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0000"/>
                </a:solidFill>
              </a:rPr>
              <a:t>vuosi 1917</a:t>
            </a:r>
          </a:p>
          <a:p>
            <a:pPr marL="984250" lvl="0" indent="-857250">
              <a:spcBef>
                <a:spcPts val="50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0000"/>
                </a:solidFill>
              </a:rPr>
              <a:t>vuosi 1918</a:t>
            </a:r>
          </a:p>
          <a:p>
            <a:pPr marL="984250" lvl="0" indent="-857250">
              <a:spcBef>
                <a:spcPts val="500"/>
              </a:spcBef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0000"/>
                </a:solidFill>
              </a:rPr>
              <a:t>vuosi 1919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rgbClr val="FF0000"/>
                </a:solidFill>
              </a:rPr>
              <a:t>olisi sopiva Suomen itsenäistymisen vuodeksi?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5"/>
              </a:solidFill>
            </a:endParaRPr>
          </a:p>
          <a:p>
            <a:pPr marL="1270000" indent="-1143000">
              <a:spcBef>
                <a:spcPts val="500"/>
              </a:spcBef>
              <a:buClr>
                <a:srgbClr val="FF0000"/>
              </a:buClr>
              <a:buSzPct val="100000"/>
              <a:buFont typeface="+mj-lt"/>
              <a:buAutoNum type="arabicPeriod" startAt="2"/>
            </a:pPr>
            <a:r>
              <a:rPr lang="fi-FI" dirty="0">
                <a:solidFill>
                  <a:srgbClr val="FF0000"/>
                </a:solidFill>
              </a:rPr>
              <a:t>Kirjoittakaa essee aiheesta </a:t>
            </a:r>
            <a:r>
              <a:rPr lang="fi-FI" i="1" dirty="0">
                <a:solidFill>
                  <a:srgbClr val="FF0000"/>
                </a:solidFill>
              </a:rPr>
              <a:t>Suomen itsenäistymisen vuosi - 1917, 1918 vai 1919?</a:t>
            </a:r>
            <a:r>
              <a:rPr lang="fi-FI" dirty="0">
                <a:solidFill>
                  <a:srgbClr val="FF0000"/>
                </a:solidFill>
              </a:rPr>
              <a:t>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50" name="Google Shape;150;p1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5" name="Google Shape;134;p16">
            <a:extLst>
              <a:ext uri="{FF2B5EF4-FFF2-40B4-BE49-F238E27FC236}">
                <a16:creationId xmlns:a16="http://schemas.microsoft.com/office/drawing/2014/main" id="{0615A286-1844-4219-9F19-97081C9B999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7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Mukautettu</PresentationFormat>
  <Paragraphs>76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7. Tasavalta vai kuningaskunta  Tietoisku: Suomen kansallispäivä</vt:lpstr>
      <vt:lpstr>Suomen kansallispäivä</vt:lpstr>
      <vt:lpstr>Itsenäistyikö Suomi vuonna 1917?</vt:lpstr>
      <vt:lpstr>Itsenäistyikö Suomi vuonna 1918?</vt:lpstr>
      <vt:lpstr>Itsenäistyikö Suomi vuonna 1919?</vt:lpstr>
      <vt:lpstr>Opettajalle</vt:lpstr>
      <vt:lpstr>Opettajalle</vt:lpstr>
      <vt:lpstr>Paritehtävä</vt:lpstr>
      <vt:lpstr>Paritehtävä + yksilötehtävä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Tasavalta vai kuningaskunta  Suomen kansallispäivä</dc:title>
  <cp:lastModifiedBy>Mika Kortelainen</cp:lastModifiedBy>
  <cp:revision>2</cp:revision>
  <dcterms:modified xsi:type="dcterms:W3CDTF">2022-03-23T00:08:22Z</dcterms:modified>
</cp:coreProperties>
</file>