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E5512-8D74-4379-8DDC-8D42814B6276}" type="datetimeFigureOut">
              <a:rPr lang="fi-FI" smtClean="0"/>
              <a:t>7.12.2022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D4436-B145-4C71-9D51-7CCAE1E1A0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6894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E5512-8D74-4379-8DDC-8D42814B6276}" type="datetimeFigureOut">
              <a:rPr lang="fi-FI" smtClean="0"/>
              <a:t>7.12.2022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D4436-B145-4C71-9D51-7CCAE1E1A0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1133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E5512-8D74-4379-8DDC-8D42814B6276}" type="datetimeFigureOut">
              <a:rPr lang="fi-FI" smtClean="0"/>
              <a:t>7.12.2022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D4436-B145-4C71-9D51-7CCAE1E1A0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83017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E5512-8D74-4379-8DDC-8D42814B6276}" type="datetimeFigureOut">
              <a:rPr lang="fi-FI" smtClean="0"/>
              <a:t>7.12.2022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D4436-B145-4C71-9D51-7CCAE1E1A0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6177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E5512-8D74-4379-8DDC-8D42814B6276}" type="datetimeFigureOut">
              <a:rPr lang="fi-FI" smtClean="0"/>
              <a:t>7.12.2022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D4436-B145-4C71-9D51-7CCAE1E1A0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98419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E5512-8D74-4379-8DDC-8D42814B6276}" type="datetimeFigureOut">
              <a:rPr lang="fi-FI" smtClean="0"/>
              <a:t>7.12.2022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D4436-B145-4C71-9D51-7CCAE1E1A0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23784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E5512-8D74-4379-8DDC-8D42814B6276}" type="datetimeFigureOut">
              <a:rPr lang="fi-FI" smtClean="0"/>
              <a:t>7.12.2022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D4436-B145-4C71-9D51-7CCAE1E1A0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21857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E5512-8D74-4379-8DDC-8D42814B6276}" type="datetimeFigureOut">
              <a:rPr lang="fi-FI" smtClean="0"/>
              <a:t>7.12.2022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D4436-B145-4C71-9D51-7CCAE1E1A0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56912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E5512-8D74-4379-8DDC-8D42814B6276}" type="datetimeFigureOut">
              <a:rPr lang="fi-FI" smtClean="0"/>
              <a:t>7.12.2022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D4436-B145-4C71-9D51-7CCAE1E1A0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7684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E5512-8D74-4379-8DDC-8D42814B6276}" type="datetimeFigureOut">
              <a:rPr lang="fi-FI" smtClean="0"/>
              <a:t>7.12.2022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D4436-B145-4C71-9D51-7CCAE1E1A0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9324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E5512-8D74-4379-8DDC-8D42814B6276}" type="datetimeFigureOut">
              <a:rPr lang="fi-FI" smtClean="0"/>
              <a:t>7.12.2022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D4436-B145-4C71-9D51-7CCAE1E1A0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1397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AE5512-8D74-4379-8DDC-8D42814B6276}" type="datetimeFigureOut">
              <a:rPr lang="fi-FI" smtClean="0"/>
              <a:t>7.12.2022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9D4436-B145-4C71-9D51-7CCAE1E1A01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2092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402081" y="0"/>
            <a:ext cx="9144000" cy="940526"/>
          </a:xfrm>
        </p:spPr>
        <p:txBody>
          <a:bodyPr>
            <a:normAutofit/>
          </a:bodyPr>
          <a:lstStyle/>
          <a:p>
            <a:r>
              <a:rPr lang="fi-FI" dirty="0" smtClean="0"/>
              <a:t>KIIHTYVÄ LIIKE</a:t>
            </a:r>
            <a:endParaRPr lang="fi-FI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Alaotsikko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209006" y="940526"/>
                <a:ext cx="11765280" cy="5669280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fi-FI" sz="3600" dirty="0" smtClean="0"/>
                  <a:t>Kappale on kiihtyvässä liikkeessä, jos sen nopeus muuttuu.</a:t>
                </a:r>
              </a:p>
              <a:p>
                <a:pPr algn="l"/>
                <a:r>
                  <a:rPr lang="fi-FI" sz="3600" dirty="0" smtClean="0"/>
                  <a:t>Kiihtyvyys (a) kertoo nopeuden muutosnopeuden, eli…</a:t>
                </a:r>
                <a:endParaRPr lang="fi-FI" sz="3600" b="0" i="1" dirty="0">
                  <a:latin typeface="Cambria Math" panose="02040503050406030204" pitchFamily="18" charset="0"/>
                </a:endParaRPr>
              </a:p>
              <a:p>
                <a:pPr algn="l"/>
                <a:r>
                  <a:rPr lang="fi-FI" sz="3600" i="1" dirty="0" smtClean="0">
                    <a:latin typeface="Cambria Math" panose="02040503050406030204" pitchFamily="18" charset="0"/>
                  </a:rPr>
                  <a:t>	</a:t>
                </a:r>
                <a14:m>
                  <m:oMath xmlns:m="http://schemas.openxmlformats.org/officeDocument/2006/math">
                    <m:r>
                      <a:rPr lang="fi-FI" sz="3600" b="1" i="1" smtClean="0">
                        <a:latin typeface="Cambria Math" panose="02040503050406030204" pitchFamily="18" charset="0"/>
                      </a:rPr>
                      <m:t>𝒂</m:t>
                    </m:r>
                    <m:r>
                      <a:rPr lang="fi-FI" sz="3600" b="1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sz="3600" b="1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fi-FI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𝒗</m:t>
                        </m:r>
                      </m:num>
                      <m:den>
                        <m:r>
                          <a:rPr lang="fi-FI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fi-FI" sz="36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𝒕</m:t>
                        </m:r>
                      </m:den>
                    </m:f>
                  </m:oMath>
                </a14:m>
                <a:endParaRPr lang="fi-FI" sz="3600" b="1" dirty="0" smtClean="0"/>
              </a:p>
              <a:p>
                <a:pPr algn="l"/>
                <a:r>
                  <a:rPr lang="el-GR" sz="3600" dirty="0" smtClean="0"/>
                  <a:t>Δ</a:t>
                </a:r>
                <a:r>
                  <a:rPr lang="fi-FI" sz="3600" dirty="0" smtClean="0"/>
                  <a:t>v = nopeuden muutos</a:t>
                </a:r>
              </a:p>
              <a:p>
                <a:pPr algn="l"/>
                <a:r>
                  <a:rPr lang="fi-FI" sz="3600" dirty="0" err="1" smtClean="0"/>
                  <a:t>Δt</a:t>
                </a:r>
                <a:r>
                  <a:rPr lang="fi-FI" sz="3600" dirty="0" smtClean="0"/>
                  <a:t> = aika</a:t>
                </a:r>
              </a:p>
              <a:p>
                <a:pPr algn="l"/>
                <a:endParaRPr lang="fi-FI" sz="3600" dirty="0"/>
              </a:p>
              <a:p>
                <a:pPr algn="l"/>
                <a:r>
                  <a:rPr lang="fi-FI" sz="3600" dirty="0" smtClean="0"/>
                  <a:t>Kiihtyvyyden yksikkö [a] = </a:t>
                </a:r>
                <a14:m>
                  <m:oMath xmlns:m="http://schemas.openxmlformats.org/officeDocument/2006/math">
                    <m:r>
                      <a:rPr lang="fi-FI" sz="3600" b="0" i="1" smtClean="0">
                        <a:latin typeface="Cambria Math" panose="02040503050406030204" pitchFamily="18" charset="0"/>
                      </a:rPr>
                      <m:t>1</m:t>
                    </m:r>
                    <m:f>
                      <m:fPr>
                        <m:ctrlPr>
                          <a:rPr lang="fi-FI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sz="36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sSup>
                          <m:sSupPr>
                            <m:ctrlPr>
                              <a:rPr lang="fi-FI" sz="36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i-FI" sz="3600" b="0" i="1" smtClean="0">
                                <a:latin typeface="Cambria Math" panose="02040503050406030204" pitchFamily="18" charset="0"/>
                              </a:rPr>
                              <m:t>𝑠</m:t>
                            </m:r>
                          </m:e>
                          <m:sup>
                            <m:r>
                              <a:rPr lang="fi-FI" sz="36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fi-FI" sz="3600" dirty="0" smtClean="0"/>
              </a:p>
              <a:p>
                <a:pPr algn="l"/>
                <a:endParaRPr lang="fi-FI" sz="3600" dirty="0"/>
              </a:p>
            </p:txBody>
          </p:sp>
        </mc:Choice>
        <mc:Fallback>
          <p:sp>
            <p:nvSpPr>
              <p:cNvPr id="3" name="Alaotsikk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209006" y="940526"/>
                <a:ext cx="11765280" cy="5669280"/>
              </a:xfrm>
              <a:blipFill>
                <a:blip r:embed="rId2"/>
                <a:stretch>
                  <a:fillRect l="-1554" t="-2581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81704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262743" y="0"/>
            <a:ext cx="9144000" cy="156754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Alaotsikko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209006" y="287383"/>
                <a:ext cx="11765280" cy="6383383"/>
              </a:xfrm>
            </p:spPr>
            <p:txBody>
              <a:bodyPr>
                <a:normAutofit/>
              </a:bodyPr>
              <a:lstStyle/>
              <a:p>
                <a:pPr algn="l"/>
                <a:r>
                  <a:rPr lang="fi-FI" sz="3600" dirty="0" smtClean="0"/>
                  <a:t>Kappale on kiihtyvässä liikkeessä, jos sen…</a:t>
                </a:r>
              </a:p>
              <a:p>
                <a:pPr marL="742950" indent="-742950" algn="l">
                  <a:buAutoNum type="arabicParenR"/>
                </a:pPr>
                <a:r>
                  <a:rPr lang="fi-FI" sz="3600" dirty="0" smtClean="0"/>
                  <a:t>Nopeus kasvaa (a&gt;0)</a:t>
                </a:r>
              </a:p>
              <a:p>
                <a:pPr marL="742950" indent="-742950" algn="l">
                  <a:buAutoNum type="arabicParenR"/>
                </a:pPr>
                <a:r>
                  <a:rPr lang="fi-FI" sz="3600" dirty="0" smtClean="0"/>
                  <a:t>Nopeus pienenee (a&lt;0)  </a:t>
                </a:r>
                <a:r>
                  <a:rPr lang="fi-FI" sz="3600" dirty="0" smtClean="0">
                    <a:sym typeface="Wingdings" panose="05000000000000000000" pitchFamily="2" charset="2"/>
                  </a:rPr>
                  <a:t> hidastuva liike</a:t>
                </a:r>
              </a:p>
              <a:p>
                <a:pPr marL="742950" indent="-742950" algn="l">
                  <a:buAutoNum type="arabicParenR"/>
                </a:pPr>
                <a:r>
                  <a:rPr lang="fi-FI" sz="3600" dirty="0" smtClean="0">
                    <a:sym typeface="Wingdings" panose="05000000000000000000" pitchFamily="2" charset="2"/>
                  </a:rPr>
                  <a:t>Nopeuden suunta muuttuu  keskeiskiihtyvyys</a:t>
                </a:r>
              </a:p>
              <a:p>
                <a:pPr algn="l"/>
                <a:endParaRPr lang="fi-FI" sz="3600" dirty="0">
                  <a:sym typeface="Wingdings" panose="05000000000000000000" pitchFamily="2" charset="2"/>
                </a:endParaRPr>
              </a:p>
              <a:p>
                <a:pPr algn="l"/>
                <a:r>
                  <a:rPr lang="fi-FI" sz="3600" dirty="0" smtClean="0">
                    <a:sym typeface="Wingdings" panose="05000000000000000000" pitchFamily="2" charset="2"/>
                  </a:rPr>
                  <a:t>Tasaisesti kiihtyvässä liikkeessä nopeus muuttuu yhtä paljon yhtä pitkinä aikaväleinä.</a:t>
                </a:r>
              </a:p>
              <a:p>
                <a:pPr algn="l"/>
                <a:endParaRPr lang="fi-FI" sz="3600" dirty="0">
                  <a:sym typeface="Wingdings" panose="05000000000000000000" pitchFamily="2" charset="2"/>
                </a:endParaRPr>
              </a:p>
              <a:p>
                <a:pPr algn="l"/>
                <a:r>
                  <a:rPr lang="fi-FI" sz="3600" b="1" dirty="0" smtClean="0">
                    <a:sym typeface="Wingdings" panose="05000000000000000000" pitchFamily="2" charset="2"/>
                  </a:rPr>
                  <a:t>Esim. </a:t>
                </a:r>
                <a:r>
                  <a:rPr lang="fi-FI" sz="3600" dirty="0" err="1" smtClean="0">
                    <a:sym typeface="Wingdings" panose="05000000000000000000" pitchFamily="2" charset="2"/>
                  </a:rPr>
                  <a:t>Putoamiskihtyvyys</a:t>
                </a:r>
                <a:r>
                  <a:rPr lang="fi-FI" sz="3600" dirty="0" smtClean="0">
                    <a:sym typeface="Wingdings" panose="05000000000000000000" pitchFamily="2" charset="2"/>
                  </a:rPr>
                  <a:t> maassa </a:t>
                </a:r>
                <a14:m>
                  <m:oMath xmlns:m="http://schemas.openxmlformats.org/officeDocument/2006/math">
                    <m:r>
                      <a:rPr lang="fi-FI" sz="3600" b="1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𝒈</m:t>
                    </m:r>
                    <m:r>
                      <a:rPr lang="fi-FI" sz="3600" b="1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≈</m:t>
                    </m:r>
                    <m:r>
                      <a:rPr lang="fi-FI" sz="3600" b="1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𝟗</m:t>
                    </m:r>
                    <m:r>
                      <a:rPr lang="fi-FI" sz="3600" b="1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,</m:t>
                    </m:r>
                    <m:r>
                      <a:rPr lang="fi-FI" sz="3600" b="1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𝟖𝟏</m:t>
                    </m:r>
                    <m:r>
                      <a:rPr lang="fi-FI" sz="3600" b="1" i="1" smtClean="0">
                        <a:latin typeface="Cambria Math" panose="02040503050406030204" pitchFamily="18" charset="0"/>
                        <a:sym typeface="Wingdings" panose="05000000000000000000" pitchFamily="2" charset="2"/>
                      </a:rPr>
                      <m:t> </m:t>
                    </m:r>
                    <m:f>
                      <m:fPr>
                        <m:ctrlPr>
                          <a:rPr lang="fi-FI" sz="3600" b="1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</m:ctrlPr>
                      </m:fPr>
                      <m:num>
                        <m:r>
                          <a:rPr lang="fi-FI" sz="3600" b="1" i="1" smtClean="0">
                            <a:latin typeface="Cambria Math" panose="02040503050406030204" pitchFamily="18" charset="0"/>
                            <a:sym typeface="Wingdings" panose="05000000000000000000" pitchFamily="2" charset="2"/>
                          </a:rPr>
                          <m:t>𝒎</m:t>
                        </m:r>
                      </m:num>
                      <m:den>
                        <m:sSup>
                          <m:sSupPr>
                            <m:ctrlPr>
                              <a:rPr lang="fi-FI" sz="3600" b="1" i="1" smtClean="0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</m:ctrlPr>
                          </m:sSupPr>
                          <m:e>
                            <m:r>
                              <a:rPr lang="fi-FI" sz="3600" b="1" i="1" smtClean="0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𝒔</m:t>
                            </m:r>
                          </m:e>
                          <m:sup>
                            <m:r>
                              <a:rPr lang="fi-FI" sz="3600" b="1" i="1" smtClean="0">
                                <a:latin typeface="Cambria Math" panose="02040503050406030204" pitchFamily="18" charset="0"/>
                                <a:sym typeface="Wingdings" panose="05000000000000000000" pitchFamily="2" charset="2"/>
                              </a:rPr>
                              <m:t>𝟐</m:t>
                            </m:r>
                          </m:sup>
                        </m:sSup>
                      </m:den>
                    </m:f>
                  </m:oMath>
                </a14:m>
                <a:endParaRPr lang="fi-FI" sz="3600" b="1" dirty="0"/>
              </a:p>
            </p:txBody>
          </p:sp>
        </mc:Choice>
        <mc:Fallback>
          <p:sp>
            <p:nvSpPr>
              <p:cNvPr id="3" name="Alaotsikk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209006" y="287383"/>
                <a:ext cx="11765280" cy="6383383"/>
              </a:xfrm>
              <a:blipFill>
                <a:blip r:embed="rId2"/>
                <a:stretch>
                  <a:fillRect l="-1606" t="-2292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37100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262743" y="0"/>
            <a:ext cx="9144000" cy="156754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006" y="278674"/>
            <a:ext cx="3848100" cy="358140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3" name="Alaotsikko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209006" y="287383"/>
                <a:ext cx="11765280" cy="6383383"/>
              </a:xfrm>
            </p:spPr>
            <p:txBody>
              <a:bodyPr>
                <a:normAutofit/>
              </a:bodyPr>
              <a:lstStyle/>
              <a:p>
                <a:pPr algn="l"/>
                <a:endParaRPr lang="fi-FI" sz="3600" dirty="0" smtClean="0"/>
              </a:p>
              <a:p>
                <a:pPr algn="l"/>
                <a:endParaRPr lang="fi-FI" sz="3600" dirty="0"/>
              </a:p>
              <a:p>
                <a:pPr algn="l"/>
                <a:r>
                  <a:rPr lang="fi-FI" sz="3600" dirty="0" smtClean="0"/>
                  <a:t>					</a:t>
                </a:r>
                <a14:m>
                  <m:oMath xmlns:m="http://schemas.openxmlformats.org/officeDocument/2006/math">
                    <m:r>
                      <a:rPr lang="fi-FI" sz="3600" b="0" i="1" smtClean="0">
                        <a:latin typeface="Cambria Math" panose="02040503050406030204" pitchFamily="18" charset="0"/>
                      </a:rPr>
                      <m:t>𝑘</m:t>
                    </m:r>
                    <m:r>
                      <a:rPr lang="fi-FI" sz="3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fi-FI" sz="36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fi-FI" sz="36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fi-FI" sz="3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i-FI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fi-FI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𝑣</m:t>
                        </m:r>
                      </m:num>
                      <m:den>
                        <m:r>
                          <a:rPr lang="fi-FI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fi-FI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den>
                    </m:f>
                  </m:oMath>
                </a14:m>
                <a:endParaRPr lang="fi-FI" sz="3600" dirty="0" smtClean="0"/>
              </a:p>
              <a:p>
                <a:pPr algn="l"/>
                <a:endParaRPr lang="fi-FI" sz="3600" dirty="0"/>
              </a:p>
              <a:p>
                <a:pPr algn="l"/>
                <a:endParaRPr lang="fi-FI" sz="3600" dirty="0" smtClean="0"/>
              </a:p>
              <a:p>
                <a:pPr algn="l"/>
                <a:endParaRPr lang="fi-FI" sz="3600" dirty="0"/>
              </a:p>
              <a:p>
                <a:pPr algn="l"/>
                <a:r>
                  <a:rPr lang="fi-FI" sz="3600" dirty="0" err="1"/>
                  <a:t>t</a:t>
                </a:r>
                <a:r>
                  <a:rPr lang="fi-FI" sz="3600" dirty="0" err="1" smtClean="0"/>
                  <a:t>,v</a:t>
                </a:r>
                <a:r>
                  <a:rPr lang="fi-FI" sz="3600" dirty="0" smtClean="0"/>
                  <a:t>-koordinaatistossa kulmakerroin kuvaa kiihtyvyyttä.</a:t>
                </a:r>
                <a:endParaRPr lang="fi-FI" sz="3600" dirty="0"/>
              </a:p>
            </p:txBody>
          </p:sp>
        </mc:Choice>
        <mc:Fallback>
          <p:sp>
            <p:nvSpPr>
              <p:cNvPr id="3" name="Alaotsikk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209006" y="287383"/>
                <a:ext cx="11765280" cy="6383383"/>
              </a:xfrm>
              <a:blipFill>
                <a:blip r:embed="rId3"/>
                <a:stretch>
                  <a:fillRect l="-1554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63322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262743" y="0"/>
            <a:ext cx="9144000" cy="156754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2011" y="793024"/>
            <a:ext cx="5257800" cy="5372100"/>
          </a:xfrm>
          <a:prstGeom prst="rect">
            <a:avLst/>
          </a:prstGeom>
        </p:spPr>
      </p:pic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09006" y="287383"/>
            <a:ext cx="11765280" cy="6383383"/>
          </a:xfrm>
        </p:spPr>
        <p:txBody>
          <a:bodyPr>
            <a:normAutofit/>
          </a:bodyPr>
          <a:lstStyle/>
          <a:p>
            <a:pPr algn="l"/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3018198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262743" y="0"/>
            <a:ext cx="9144000" cy="156754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1611" y="966651"/>
            <a:ext cx="4791075" cy="4133850"/>
          </a:xfrm>
          <a:prstGeom prst="rect">
            <a:avLst/>
          </a:prstGeom>
        </p:spPr>
      </p:pic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09006" y="287383"/>
            <a:ext cx="11765280" cy="6383383"/>
          </a:xfrm>
        </p:spPr>
        <p:txBody>
          <a:bodyPr>
            <a:normAutofit/>
          </a:bodyPr>
          <a:lstStyle/>
          <a:p>
            <a:pPr algn="l"/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4043713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262743" y="0"/>
            <a:ext cx="9144000" cy="156754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09006" y="287383"/>
            <a:ext cx="11765280" cy="6383383"/>
          </a:xfrm>
        </p:spPr>
        <p:txBody>
          <a:bodyPr>
            <a:normAutofit/>
          </a:bodyPr>
          <a:lstStyle/>
          <a:p>
            <a:pPr algn="l"/>
            <a:r>
              <a:rPr lang="fi-FI" sz="3600" dirty="0" smtClean="0"/>
              <a:t>Kiihtyvä liike </a:t>
            </a:r>
            <a:r>
              <a:rPr lang="fi-FI" sz="3600" dirty="0" err="1" smtClean="0"/>
              <a:t>t,x</a:t>
            </a:r>
            <a:r>
              <a:rPr lang="fi-FI" sz="3600" dirty="0" smtClean="0"/>
              <a:t>-koordinaatistossa</a:t>
            </a:r>
          </a:p>
          <a:p>
            <a:pPr algn="l"/>
            <a:endParaRPr lang="fi-FI" sz="36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651" y="1495425"/>
            <a:ext cx="9082224" cy="4442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572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135</Words>
  <Application>Microsoft Office PowerPoint</Application>
  <PresentationFormat>Laajakuva</PresentationFormat>
  <Paragraphs>24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Wingdings</vt:lpstr>
      <vt:lpstr>Office-teema</vt:lpstr>
      <vt:lpstr>KIIHTYVÄ LIIKE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Keuruun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KIIHTYVÄ LIIKE</dc:title>
  <dc:creator>Mäkeläinen,Markku</dc:creator>
  <cp:lastModifiedBy>Mäkeläinen,Markku</cp:lastModifiedBy>
  <cp:revision>4</cp:revision>
  <dcterms:created xsi:type="dcterms:W3CDTF">2022-12-07T12:52:44Z</dcterms:created>
  <dcterms:modified xsi:type="dcterms:W3CDTF">2022-12-07T13:13:22Z</dcterms:modified>
</cp:coreProperties>
</file>