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62136D-6081-5AC9-9C55-BCF3C28332D4}" v="575" dt="2024-07-28T14:44:48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185BB-8B07-4DC9-86F3-2A225C777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261872"/>
            <a:ext cx="7638222" cy="2852928"/>
          </a:xfr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3600" spc="1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D496A-6E7A-4923-8ED5-B4164125D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4681728"/>
            <a:ext cx="7638222" cy="929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E3D20-43DC-4C14-8CFF-18545AED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FC300-5AFC-418B-85FD-EFA94BD7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C7E81-ED3C-4DB0-8E74-AD2A87E6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C817C9-850F-4FB6-B93B-CF3076C4A5C1}"/>
              </a:ext>
            </a:extLst>
          </p:cNvPr>
          <p:cNvGrpSpPr/>
          <p:nvPr/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59433A8-B67D-4675-AFDE-131069A709FC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CD1C45-6A4D-4237-B39C-2D58F401A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576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58AD-1CAD-45B3-B83D-DC9D33CD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53F2E-0397-4423-8A88-D0059DEAF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ADDE1-7025-4FA9-822D-48168508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73E0-F328-46DC-98BE-CA0981F7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52226-010C-494F-8BE8-BF91F355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89E9C4-9D18-4529-BC0C-68EAE507CDF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7DF5937-0C03-4786-AB62-3CF7CECB92D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AD93DB-2DB0-4B2D-884B-6EC453443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858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C635D0-31D9-44E1-911D-F7D5D5400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53914" y="624313"/>
            <a:ext cx="2537986" cy="5509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F9230-1FA4-439D-A800-B5F006F07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0100" y="624313"/>
            <a:ext cx="7816542" cy="55097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AB2A3-7055-43AF-8BAB-0A9B7444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A1821-A311-49CD-BCB4-B4BC8866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7C6A8-813A-486A-AA90-AB28935F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8C7A17-06CC-442C-A876-A51B2B55650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4C1798A-2980-4F34-8355-7BCB6B295322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D7542C-E4AE-488F-BC75-2E7ED8391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98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25F8D-0421-4AEC-9C40-A13163EC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37680-115A-411F-AEF6-4AC2096B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CC193-1304-4D0F-8331-14D4EC08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455C1-CD32-4050-BAFF-51CC6B62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AF608-FF11-4CBE-B717-5D56AE67D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7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D23A02E-6DCF-427A-8CFD-281B2185C7F0}"/>
              </a:ext>
            </a:extLst>
          </p:cNvPr>
          <p:cNvSpPr/>
          <p:nvPr/>
        </p:nvSpPr>
        <p:spPr>
          <a:xfrm>
            <a:off x="3242985" y="511814"/>
            <a:ext cx="5706031" cy="57060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2220000" algn="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B4C32-F19C-44F3-8EF8-1F506D74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192" y="1709738"/>
            <a:ext cx="4893617" cy="25538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89729-131C-4F78-9DAA-E9EE28EA9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2249" y="4540468"/>
            <a:ext cx="4067503" cy="1154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 cap="all" spc="6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4E608-AC1F-41FB-974A-BD619C6C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86158-8B03-45C3-891D-0357B198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B054-E8A2-43FD-B0FB-B1CCFA4B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7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4AA7-6D5A-402E-AD1A-880F2BDB7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D32B6-F9D8-4A43-B52C-336CFAB00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976" y="2019299"/>
            <a:ext cx="4995019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0CDD9-5742-4A34-BA72-7CCA72D9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3718" y="2019299"/>
            <a:ext cx="5027954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783AA-D2AB-4385-A91F-870CB656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AAD9C-5CA2-4DA1-84D3-B1838979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AB3C7-9574-47BC-932D-782BEE99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4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C468-781B-4BC5-8DEA-B9EF2BF9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60" y="369168"/>
            <a:ext cx="10458729" cy="14398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7223F-48E4-491D-AB5D-5FC8A0C56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1" y="1843067"/>
            <a:ext cx="5007894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6B764-4B87-42FF-ABAA-69B07B88F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101" y="2505075"/>
            <a:ext cx="5007894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4357B9-406F-4BF9-B8FB-C53421EEF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061" y="1843067"/>
            <a:ext cx="4994128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20462B-1939-4DAA-A7DD-6BDC95054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061" y="2505075"/>
            <a:ext cx="499412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6C938B-C4C2-4FA9-85CA-9CD742CD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D8886-0D28-4D49-8D43-151D37E94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2FDDE8-E9F8-4B6C-9A40-829617A7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1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E3D8-6C35-428B-B2F2-251FDE10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983769"/>
            <a:ext cx="10094770" cy="1180574"/>
          </a:xfrm>
          <a:solidFill>
            <a:schemeClr val="accent1">
              <a:lumMod val="20000"/>
              <a:lumOff val="80000"/>
            </a:schemeClr>
          </a:solidFill>
          <a:effectLst>
            <a:outerShdw dist="165100" dir="18900000" algn="bl" rotWithShape="0">
              <a:prstClr val="black"/>
            </a:outerShdw>
          </a:effectLst>
        </p:spPr>
        <p:txBody>
          <a:bodyPr/>
          <a:lstStyle>
            <a:lvl1pPr marL="18288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B8015-E11A-42CA-AE88-7BD73F87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09078-34CA-45CD-B479-03906A26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03258-F989-47B2-A643-A60CD8A7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9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A2F31-48B6-40CE-A364-3CE73FD8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EEA00-F166-41EB-9331-CA99BB70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B051F-F8FC-4FF6-9783-45F9FE7A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0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08635-A5AF-48F4-8CD2-FB0E0111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5E0E-DCC0-4781-A608-962B1241B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826" y="987425"/>
            <a:ext cx="604556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1F43E-3D50-4A1C-A289-B3D0DD0E7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70E3A-6639-4EA0-8305-C1899DAB4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AFD57-4189-42FB-B29E-96366E51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5E2EC-8483-4FBC-9D29-C19025FA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6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E581-A090-4AE9-9965-B06BDB52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9DEF4-262F-4ACF-9B29-3D4B819E7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53969" y="987425"/>
            <a:ext cx="569450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D7CBB-7A6F-441E-9072-2494B952F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59692-77BE-4A7D-AA70-635007A6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9A4DA-63AF-4D6A-98DB-E1D0AC74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B7958-B19B-4C23-A82F-DD4E4B91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72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86DAE1-1F65-43B8-A400-95E6DEED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1438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5C993-A44B-4C2D-818E-4C9000BB0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21B6E-ECC6-47D0-9C14-812B746F1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5014" y="63420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E6171E64-FE02-4DE5-B72F-53C3706641C3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9A716-DEA9-48A9-A5BC-0F392D2B4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96200" y="6342042"/>
            <a:ext cx="34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CB69E-A0E4-4558-9C62-4CD8CDD2A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329" y="6342042"/>
            <a:ext cx="52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6ECC43-D65E-4A7B-A76B-D278A2184166}"/>
              </a:ext>
            </a:extLst>
          </p:cNvPr>
          <p:cNvGrpSpPr/>
          <p:nvPr/>
        </p:nvGrpSpPr>
        <p:grpSpPr>
          <a:xfrm flipV="1">
            <a:off x="11626076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EE443C5-5AB9-407B-A8C3-011BB14FEF0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38C9FA-DA5E-4785-8F4A-CA481A3A6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17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24" r:id="rId6"/>
    <p:sldLayoutId id="2147483719" r:id="rId7"/>
    <p:sldLayoutId id="2147483720" r:id="rId8"/>
    <p:sldLayoutId id="2147483721" r:id="rId9"/>
    <p:sldLayoutId id="2147483723" r:id="rId10"/>
    <p:sldLayoutId id="2147483722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20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sll.fi/pohjanma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FFC321AD-2C92-446F-AF58-8CAA634BF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EA855B9-EE27-4441-846C-35DF1C648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FCC79B4E-91D5-513E-DB17-6150B2ACC9E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6721" r="-2" b="-2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600200" y="1261872"/>
            <a:ext cx="7142018" cy="285292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Ympäristöoppia opettamaan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0200" y="4681728"/>
            <a:ext cx="7142018" cy="92929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fi-FI" sz="1200" dirty="0">
                <a:solidFill>
                  <a:srgbClr val="FFFFFF"/>
                </a:solidFill>
              </a:rPr>
              <a:t>POMM1100</a:t>
            </a:r>
          </a:p>
          <a:p>
            <a:pPr>
              <a:lnSpc>
                <a:spcPct val="120000"/>
              </a:lnSpc>
            </a:pPr>
            <a:r>
              <a:rPr lang="fi-FI" sz="1200">
                <a:solidFill>
                  <a:srgbClr val="FFFFFF"/>
                </a:solidFill>
              </a:rPr>
              <a:t>Monialaisten opintojen koontiseminaari</a:t>
            </a: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2BF5D4DB-368A-4B23-81E4-E0454BAD8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253" y="322803"/>
            <a:ext cx="642729" cy="2930667"/>
          </a:xfrm>
          <a:prstGeom prst="rect">
            <a:avLst/>
          </a:prstGeom>
          <a:blipFill dpi="0" rotWithShape="1">
            <a:blip r:embed="rId3">
              <a:alphaModFix amt="9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tile tx="0" ty="0" sx="6000" sy="6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72D7B9-36D5-4C1F-B7C9-36717C28F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410495-5BF9-4807-AEA2-316495AC1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0C26E3-D41F-4D91-8ECE-37CAA6B8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0357"/>
            <a:ext cx="2653048" cy="3944999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97A478-E4A1-4927-BA7A-1B3BA1F7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84894" y="1"/>
            <a:ext cx="207106" cy="201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C9304C3-41FC-4C22-9841-C4C49F48F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9666" y="2598450"/>
            <a:ext cx="3535650" cy="35356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13140000" algn="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E0C69AF-324D-C8E7-F3AF-F340DA513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358" y="2960913"/>
            <a:ext cx="3625013" cy="263434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000000"/>
                </a:solidFill>
              </a:rPr>
              <a:t>Miten innostaa oppilaita?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010293-666E-3585-C941-D9F63114C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5259" y="747485"/>
            <a:ext cx="4751069" cy="538661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fi-FI" dirty="0"/>
              <a:t>Ruohonjuuritason toiminta</a:t>
            </a:r>
          </a:p>
          <a:p>
            <a:pPr>
              <a:lnSpc>
                <a:spcPct val="150000"/>
              </a:lnSpc>
            </a:pPr>
            <a:r>
              <a:rPr lang="fi-FI" dirty="0"/>
              <a:t>Oppilaiden elämis- ja kokemismaailma</a:t>
            </a:r>
          </a:p>
          <a:p>
            <a:pPr>
              <a:lnSpc>
                <a:spcPct val="150000"/>
              </a:lnSpc>
            </a:pPr>
            <a:r>
              <a:rPr lang="fi-FI" dirty="0"/>
              <a:t>Tarpeeksi yksinkertainen RIITTÄÄ! </a:t>
            </a:r>
          </a:p>
          <a:p>
            <a:endParaRPr lang="fi-FI"/>
          </a:p>
          <a:p>
            <a:r>
              <a:rPr lang="fi-FI" dirty="0">
                <a:latin typeface="Century Gothic"/>
              </a:rPr>
              <a:t>K O H T A </a:t>
            </a:r>
            <a:r>
              <a:rPr lang="fi-FI" dirty="0" err="1">
                <a:latin typeface="Century Gothic"/>
              </a:rPr>
              <a:t>A</a:t>
            </a:r>
            <a:r>
              <a:rPr lang="fi-FI" dirty="0">
                <a:latin typeface="Century Gothic"/>
              </a:rPr>
              <a:t> M I N E N</a:t>
            </a:r>
          </a:p>
        </p:txBody>
      </p:sp>
    </p:spTree>
    <p:extLst>
      <p:ext uri="{BB962C8B-B14F-4D97-AF65-F5344CB8AC3E}">
        <p14:creationId xmlns:p14="http://schemas.microsoft.com/office/powerpoint/2010/main" val="252088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06CCDAE-0A4A-4C57-86B8-1F328D743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yksyn lehtiä">
            <a:extLst>
              <a:ext uri="{FF2B5EF4-FFF2-40B4-BE49-F238E27FC236}">
                <a16:creationId xmlns:a16="http://schemas.microsoft.com/office/drawing/2014/main" id="{4263334A-8045-1BCB-812D-12F5AF1F05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54" r="8522" b="-2"/>
          <a:stretch/>
        </p:blipFill>
        <p:spPr>
          <a:xfrm>
            <a:off x="-1" y="1"/>
            <a:ext cx="8437419" cy="6857999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E128A23-424F-41CE-9C96-0C2384BC5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638010" y="67499"/>
            <a:ext cx="5161398" cy="8437420"/>
          </a:xfrm>
          <a:custGeom>
            <a:avLst/>
            <a:gdLst>
              <a:gd name="connsiteX0" fmla="*/ 2192785 w 2192785"/>
              <a:gd name="connsiteY0" fmla="*/ 3807381 h 3807381"/>
              <a:gd name="connsiteX1" fmla="*/ 0 w 2192785"/>
              <a:gd name="connsiteY1" fmla="*/ 3807381 h 3807381"/>
              <a:gd name="connsiteX2" fmla="*/ 0 w 2192785"/>
              <a:gd name="connsiteY2" fmla="*/ 0 h 3807381"/>
              <a:gd name="connsiteX3" fmla="*/ 2192785 w 2192785"/>
              <a:gd name="connsiteY3" fmla="*/ 0 h 380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785" h="3807381">
                <a:moveTo>
                  <a:pt x="2192785" y="3807381"/>
                </a:moveTo>
                <a:lnTo>
                  <a:pt x="0" y="3807381"/>
                </a:lnTo>
                <a:lnTo>
                  <a:pt x="0" y="0"/>
                </a:lnTo>
                <a:lnTo>
                  <a:pt x="2192785" y="0"/>
                </a:ln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rgbClr val="000000">
                  <a:alpha val="58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567748A-E83E-EDAF-01B7-5F696B7F4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14" y="3318165"/>
            <a:ext cx="5841313" cy="2653144"/>
          </a:xfrm>
        </p:spPr>
        <p:txBody>
          <a:bodyPr anchor="b">
            <a:normAutofit/>
          </a:bodyPr>
          <a:lstStyle/>
          <a:p>
            <a:r>
              <a:rPr lang="fi-FI" sz="3600">
                <a:solidFill>
                  <a:srgbClr val="FFFFFF"/>
                </a:solidFill>
              </a:rPr>
              <a:t>SISÄLLÖT </a:t>
            </a:r>
            <a:br>
              <a:rPr lang="fi-FI" sz="3600">
                <a:solidFill>
                  <a:srgbClr val="FFFFFF"/>
                </a:solidFill>
              </a:rPr>
            </a:br>
            <a:r>
              <a:rPr lang="fi-FI" sz="3600">
                <a:solidFill>
                  <a:srgbClr val="FFFFFF"/>
                </a:solidFill>
              </a:rPr>
              <a:t>HALTUUN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51F9122-EC78-4319-BEF3-3BAC59103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9048782" y="851150"/>
            <a:ext cx="3940765" cy="2309454"/>
          </a:xfrm>
          <a:custGeom>
            <a:avLst/>
            <a:gdLst>
              <a:gd name="connsiteX0" fmla="*/ 757287 w 757287"/>
              <a:gd name="connsiteY0" fmla="*/ 3694096 h 3694096"/>
              <a:gd name="connsiteX1" fmla="*/ 757287 w 757287"/>
              <a:gd name="connsiteY1" fmla="*/ 0 h 3694096"/>
              <a:gd name="connsiteX2" fmla="*/ 0 w 757287"/>
              <a:gd name="connsiteY2" fmla="*/ 0 h 3694096"/>
              <a:gd name="connsiteX3" fmla="*/ 0 w 757287"/>
              <a:gd name="connsiteY3" fmla="*/ 3686094 h 36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287" h="3694096">
                <a:moveTo>
                  <a:pt x="757287" y="3694096"/>
                </a:moveTo>
                <a:lnTo>
                  <a:pt x="757287" y="0"/>
                </a:lnTo>
                <a:lnTo>
                  <a:pt x="0" y="0"/>
                </a:lnTo>
                <a:lnTo>
                  <a:pt x="0" y="3686094"/>
                </a:lnTo>
                <a:close/>
              </a:path>
            </a:pathLst>
          </a:custGeo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C4F2EB3-B40A-458E-A48D-484FD9535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3855" y="742946"/>
            <a:ext cx="3920496" cy="5365173"/>
          </a:xfrm>
          <a:custGeom>
            <a:avLst/>
            <a:gdLst>
              <a:gd name="connsiteX0" fmla="*/ 0 w 1738307"/>
              <a:gd name="connsiteY0" fmla="*/ 0 h 3276601"/>
              <a:gd name="connsiteX1" fmla="*/ 1738307 w 1738307"/>
              <a:gd name="connsiteY1" fmla="*/ 0 h 3276601"/>
              <a:gd name="connsiteX2" fmla="*/ 1738307 w 1738307"/>
              <a:gd name="connsiteY2" fmla="*/ 3276601 h 3276601"/>
              <a:gd name="connsiteX3" fmla="*/ 0 w 1738307"/>
              <a:gd name="connsiteY3" fmla="*/ 3276601 h 32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07" h="3276601">
                <a:moveTo>
                  <a:pt x="0" y="0"/>
                </a:moveTo>
                <a:lnTo>
                  <a:pt x="1738307" y="0"/>
                </a:lnTo>
                <a:lnTo>
                  <a:pt x="1738307" y="3276601"/>
                </a:lnTo>
                <a:lnTo>
                  <a:pt x="0" y="327660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18900000" algn="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D86AD4-D11C-9D4A-2CC9-815754431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6868" y="1226127"/>
            <a:ext cx="2960952" cy="447501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fi-FI" dirty="0">
                <a:solidFill>
                  <a:srgbClr val="000000"/>
                </a:solidFill>
              </a:rPr>
              <a:t>Konkretia</a:t>
            </a:r>
            <a:endParaRPr lang="fi-FI" dirty="0"/>
          </a:p>
          <a:p>
            <a:pPr>
              <a:lnSpc>
                <a:spcPct val="150000"/>
              </a:lnSpc>
            </a:pPr>
            <a:r>
              <a:rPr lang="fi-FI" dirty="0">
                <a:solidFill>
                  <a:srgbClr val="000000"/>
                </a:solidFill>
              </a:rPr>
              <a:t>Liittäminen mahdollisimman aitoon</a:t>
            </a:r>
          </a:p>
          <a:p>
            <a:pPr>
              <a:lnSpc>
                <a:spcPct val="150000"/>
              </a:lnSpc>
            </a:pPr>
            <a:r>
              <a:rPr lang="fi-FI" dirty="0">
                <a:solidFill>
                  <a:srgbClr val="000000"/>
                </a:solidFill>
              </a:rPr>
              <a:t>Mennään ja koetaan</a:t>
            </a:r>
          </a:p>
          <a:p>
            <a:pPr>
              <a:lnSpc>
                <a:spcPct val="150000"/>
              </a:lnSpc>
            </a:pPr>
            <a:r>
              <a:rPr lang="fi-FI" dirty="0">
                <a:solidFill>
                  <a:srgbClr val="000000"/>
                </a:solidFill>
              </a:rPr>
              <a:t>Pohditaan yhdessä</a:t>
            </a:r>
          </a:p>
          <a:p>
            <a:endParaRPr lang="fi-FI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8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21">
            <a:extLst>
              <a:ext uri="{FF2B5EF4-FFF2-40B4-BE49-F238E27FC236}">
                <a16:creationId xmlns:a16="http://schemas.microsoft.com/office/drawing/2014/main" id="{506CCDAE-0A4A-4C57-86B8-1F328D743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Kuva, joka sisältää kohteen kasvi, rakennus, ase, piha-&#10;&#10;Kuvaus luotu automaattisesti">
            <a:extLst>
              <a:ext uri="{FF2B5EF4-FFF2-40B4-BE49-F238E27FC236}">
                <a16:creationId xmlns:a16="http://schemas.microsoft.com/office/drawing/2014/main" id="{EA861F71-1B8F-FD87-3C9D-F775FB75CF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581" r="1" b="29459"/>
          <a:stretch/>
        </p:blipFill>
        <p:spPr>
          <a:xfrm>
            <a:off x="-1" y="1"/>
            <a:ext cx="8437419" cy="6857999"/>
          </a:xfrm>
          <a:prstGeom prst="rect">
            <a:avLst/>
          </a:prstGeom>
        </p:spPr>
      </p:pic>
      <p:sp>
        <p:nvSpPr>
          <p:cNvPr id="21" name="Freeform: Shape 23">
            <a:extLst>
              <a:ext uri="{FF2B5EF4-FFF2-40B4-BE49-F238E27FC236}">
                <a16:creationId xmlns:a16="http://schemas.microsoft.com/office/drawing/2014/main" id="{5E128A23-424F-41CE-9C96-0C2384BC5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638010" y="67499"/>
            <a:ext cx="5161398" cy="8437420"/>
          </a:xfrm>
          <a:custGeom>
            <a:avLst/>
            <a:gdLst>
              <a:gd name="connsiteX0" fmla="*/ 2192785 w 2192785"/>
              <a:gd name="connsiteY0" fmla="*/ 3807381 h 3807381"/>
              <a:gd name="connsiteX1" fmla="*/ 0 w 2192785"/>
              <a:gd name="connsiteY1" fmla="*/ 3807381 h 3807381"/>
              <a:gd name="connsiteX2" fmla="*/ 0 w 2192785"/>
              <a:gd name="connsiteY2" fmla="*/ 0 h 3807381"/>
              <a:gd name="connsiteX3" fmla="*/ 2192785 w 2192785"/>
              <a:gd name="connsiteY3" fmla="*/ 0 h 380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785" h="3807381">
                <a:moveTo>
                  <a:pt x="2192785" y="3807381"/>
                </a:moveTo>
                <a:lnTo>
                  <a:pt x="0" y="3807381"/>
                </a:lnTo>
                <a:lnTo>
                  <a:pt x="0" y="0"/>
                </a:lnTo>
                <a:lnTo>
                  <a:pt x="2192785" y="0"/>
                </a:ln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rgbClr val="000000">
                  <a:alpha val="58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02E148D-3098-0079-D238-1F0991F0B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14" y="3318165"/>
            <a:ext cx="5841313" cy="2653144"/>
          </a:xfrm>
        </p:spPr>
        <p:txBody>
          <a:bodyPr anchor="b">
            <a:normAutofit/>
          </a:bodyPr>
          <a:lstStyle/>
          <a:p>
            <a:r>
              <a:rPr lang="fi-FI" sz="3600">
                <a:solidFill>
                  <a:srgbClr val="FFFFFF"/>
                </a:solidFill>
              </a:rPr>
              <a:t>Toimiminen </a:t>
            </a:r>
            <a:br>
              <a:rPr lang="fi-FI" sz="3600">
                <a:solidFill>
                  <a:srgbClr val="FFFFFF"/>
                </a:solidFill>
              </a:rPr>
            </a:br>
            <a:r>
              <a:rPr lang="fi-FI" sz="3600">
                <a:solidFill>
                  <a:srgbClr val="FFFFFF"/>
                </a:solidFill>
              </a:rPr>
              <a:t>ympäristössä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51F9122-EC78-4319-BEF3-3BAC59103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9048782" y="851150"/>
            <a:ext cx="3940765" cy="2309454"/>
          </a:xfrm>
          <a:custGeom>
            <a:avLst/>
            <a:gdLst>
              <a:gd name="connsiteX0" fmla="*/ 757287 w 757287"/>
              <a:gd name="connsiteY0" fmla="*/ 3694096 h 3694096"/>
              <a:gd name="connsiteX1" fmla="*/ 757287 w 757287"/>
              <a:gd name="connsiteY1" fmla="*/ 0 h 3694096"/>
              <a:gd name="connsiteX2" fmla="*/ 0 w 757287"/>
              <a:gd name="connsiteY2" fmla="*/ 0 h 3694096"/>
              <a:gd name="connsiteX3" fmla="*/ 0 w 757287"/>
              <a:gd name="connsiteY3" fmla="*/ 3686094 h 36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287" h="3694096">
                <a:moveTo>
                  <a:pt x="757287" y="3694096"/>
                </a:moveTo>
                <a:lnTo>
                  <a:pt x="757287" y="0"/>
                </a:lnTo>
                <a:lnTo>
                  <a:pt x="0" y="0"/>
                </a:lnTo>
                <a:lnTo>
                  <a:pt x="0" y="3686094"/>
                </a:lnTo>
                <a:close/>
              </a:path>
            </a:pathLst>
          </a:custGeo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C4F2EB3-B40A-458E-A48D-484FD9535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3855" y="742946"/>
            <a:ext cx="3920496" cy="5365173"/>
          </a:xfrm>
          <a:custGeom>
            <a:avLst/>
            <a:gdLst>
              <a:gd name="connsiteX0" fmla="*/ 0 w 1738307"/>
              <a:gd name="connsiteY0" fmla="*/ 0 h 3276601"/>
              <a:gd name="connsiteX1" fmla="*/ 1738307 w 1738307"/>
              <a:gd name="connsiteY1" fmla="*/ 0 h 3276601"/>
              <a:gd name="connsiteX2" fmla="*/ 1738307 w 1738307"/>
              <a:gd name="connsiteY2" fmla="*/ 3276601 h 3276601"/>
              <a:gd name="connsiteX3" fmla="*/ 0 w 1738307"/>
              <a:gd name="connsiteY3" fmla="*/ 3276601 h 32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07" h="3276601">
                <a:moveTo>
                  <a:pt x="0" y="0"/>
                </a:moveTo>
                <a:lnTo>
                  <a:pt x="1738307" y="0"/>
                </a:lnTo>
                <a:lnTo>
                  <a:pt x="1738307" y="3276601"/>
                </a:lnTo>
                <a:lnTo>
                  <a:pt x="0" y="327660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18900000" algn="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FC2ED2-BA20-7904-55CB-1BD1380F1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8768" y="1226127"/>
            <a:ext cx="3303852" cy="447501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b="1" dirty="0">
                <a:solidFill>
                  <a:srgbClr val="000000"/>
                </a:solidFill>
              </a:rPr>
              <a:t>Tehtävä: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b="1" dirty="0">
                <a:solidFill>
                  <a:srgbClr val="000000"/>
                </a:solidFill>
              </a:rPr>
              <a:t>Puiden tunnistaminen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b="1" dirty="0">
                <a:solidFill>
                  <a:srgbClr val="000000"/>
                </a:solidFill>
              </a:rPr>
              <a:t>(rungot ja lehdet)</a:t>
            </a:r>
            <a:endParaRPr lang="fi-FI" b="1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i-FI" b="1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sz="1700" dirty="0">
                <a:solidFill>
                  <a:srgbClr val="000000"/>
                </a:solidFill>
              </a:rPr>
              <a:t>Kannustaminen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1700" dirty="0">
                <a:solidFill>
                  <a:srgbClr val="000000"/>
                </a:solidFill>
              </a:rPr>
              <a:t>osallistaminen</a:t>
            </a:r>
          </a:p>
          <a:p>
            <a:pPr>
              <a:lnSpc>
                <a:spcPct val="120000"/>
              </a:lnSpc>
              <a:buFont typeface="Wingdings" panose="020B0604020202020204" pitchFamily="34" charset="0"/>
              <a:buChar char="Ø"/>
            </a:pPr>
            <a:endParaRPr lang="fi-FI" sz="14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Font typeface="Wingdings" panose="020B0604020202020204" pitchFamily="34" charset="0"/>
              <a:buChar char="Ø"/>
            </a:pPr>
            <a:endParaRPr lang="fi-FI" sz="14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Font typeface="Wingdings" panose="020B0604020202020204" pitchFamily="34" charset="0"/>
              <a:buChar char="Ø"/>
            </a:pPr>
            <a:endParaRPr lang="fi-FI" sz="14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Font typeface="Wingdings" panose="020B0604020202020204" pitchFamily="34" charset="0"/>
              <a:buChar char="Ø"/>
            </a:pPr>
            <a:endParaRPr lang="fi-FI" sz="14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Font typeface="Wingdings" panose="020B0604020202020204" pitchFamily="34" charset="0"/>
              <a:buChar char="Ø"/>
            </a:pPr>
            <a:endParaRPr lang="fi-FI" sz="140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sz="1300" dirty="0">
                <a:solidFill>
                  <a:srgbClr val="000000"/>
                </a:solidFill>
              </a:rPr>
              <a:t>Kuva: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1300" dirty="0">
                <a:solidFill>
                  <a:srgbClr val="000000"/>
                </a:solidFill>
              </a:rPr>
              <a:t>Suomen Luonnonsuojeluliitto Pohjanmaa ry</a:t>
            </a:r>
          </a:p>
          <a:p>
            <a:pPr>
              <a:lnSpc>
                <a:spcPct val="120000"/>
              </a:lnSpc>
              <a:buFont typeface="Wingdings" panose="020B0604020202020204" pitchFamily="34" charset="0"/>
              <a:buChar char="Ø"/>
            </a:pPr>
            <a:endParaRPr lang="fi-FI" sz="140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fi-FI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75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06CCDAE-0A4A-4C57-86B8-1F328D743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oimakas vihreä toimi aluepuu ryhmä">
            <a:extLst>
              <a:ext uri="{FF2B5EF4-FFF2-40B4-BE49-F238E27FC236}">
                <a16:creationId xmlns:a16="http://schemas.microsoft.com/office/drawing/2014/main" id="{8DF71CDF-06A7-1295-979A-9A534D705A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17" r="12359" b="-2"/>
          <a:stretch/>
        </p:blipFill>
        <p:spPr>
          <a:xfrm>
            <a:off x="-1" y="1"/>
            <a:ext cx="8437419" cy="6857999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E128A23-424F-41CE-9C96-0C2384BC5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638010" y="67499"/>
            <a:ext cx="5161398" cy="8437420"/>
          </a:xfrm>
          <a:custGeom>
            <a:avLst/>
            <a:gdLst>
              <a:gd name="connsiteX0" fmla="*/ 2192785 w 2192785"/>
              <a:gd name="connsiteY0" fmla="*/ 3807381 h 3807381"/>
              <a:gd name="connsiteX1" fmla="*/ 0 w 2192785"/>
              <a:gd name="connsiteY1" fmla="*/ 3807381 h 3807381"/>
              <a:gd name="connsiteX2" fmla="*/ 0 w 2192785"/>
              <a:gd name="connsiteY2" fmla="*/ 0 h 3807381"/>
              <a:gd name="connsiteX3" fmla="*/ 2192785 w 2192785"/>
              <a:gd name="connsiteY3" fmla="*/ 0 h 380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785" h="3807381">
                <a:moveTo>
                  <a:pt x="2192785" y="3807381"/>
                </a:moveTo>
                <a:lnTo>
                  <a:pt x="0" y="3807381"/>
                </a:lnTo>
                <a:lnTo>
                  <a:pt x="0" y="0"/>
                </a:lnTo>
                <a:lnTo>
                  <a:pt x="2192785" y="0"/>
                </a:ln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rgbClr val="000000">
                  <a:alpha val="58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F69C75-414F-60F8-F122-DD0D79044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14" y="3318165"/>
            <a:ext cx="5841313" cy="2653144"/>
          </a:xfrm>
        </p:spPr>
        <p:txBody>
          <a:bodyPr anchor="b">
            <a:normAutofit/>
          </a:bodyPr>
          <a:lstStyle/>
          <a:p>
            <a:r>
              <a:rPr lang="fi-FI" sz="3600">
                <a:solidFill>
                  <a:srgbClr val="FFFFFF"/>
                </a:solidFill>
              </a:rPr>
              <a:t>SUN METSÄ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51F9122-EC78-4319-BEF3-3BAC59103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9048782" y="851150"/>
            <a:ext cx="3940765" cy="2309454"/>
          </a:xfrm>
          <a:custGeom>
            <a:avLst/>
            <a:gdLst>
              <a:gd name="connsiteX0" fmla="*/ 757287 w 757287"/>
              <a:gd name="connsiteY0" fmla="*/ 3694096 h 3694096"/>
              <a:gd name="connsiteX1" fmla="*/ 757287 w 757287"/>
              <a:gd name="connsiteY1" fmla="*/ 0 h 3694096"/>
              <a:gd name="connsiteX2" fmla="*/ 0 w 757287"/>
              <a:gd name="connsiteY2" fmla="*/ 0 h 3694096"/>
              <a:gd name="connsiteX3" fmla="*/ 0 w 757287"/>
              <a:gd name="connsiteY3" fmla="*/ 3686094 h 36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287" h="3694096">
                <a:moveTo>
                  <a:pt x="757287" y="3694096"/>
                </a:moveTo>
                <a:lnTo>
                  <a:pt x="757287" y="0"/>
                </a:lnTo>
                <a:lnTo>
                  <a:pt x="0" y="0"/>
                </a:lnTo>
                <a:lnTo>
                  <a:pt x="0" y="3686094"/>
                </a:lnTo>
                <a:close/>
              </a:path>
            </a:pathLst>
          </a:custGeo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C4F2EB3-B40A-458E-A48D-484FD9535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3855" y="742946"/>
            <a:ext cx="3920496" cy="5365173"/>
          </a:xfrm>
          <a:custGeom>
            <a:avLst/>
            <a:gdLst>
              <a:gd name="connsiteX0" fmla="*/ 0 w 1738307"/>
              <a:gd name="connsiteY0" fmla="*/ 0 h 3276601"/>
              <a:gd name="connsiteX1" fmla="*/ 1738307 w 1738307"/>
              <a:gd name="connsiteY1" fmla="*/ 0 h 3276601"/>
              <a:gd name="connsiteX2" fmla="*/ 1738307 w 1738307"/>
              <a:gd name="connsiteY2" fmla="*/ 3276601 h 3276601"/>
              <a:gd name="connsiteX3" fmla="*/ 0 w 1738307"/>
              <a:gd name="connsiteY3" fmla="*/ 3276601 h 32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07" h="3276601">
                <a:moveTo>
                  <a:pt x="0" y="0"/>
                </a:moveTo>
                <a:lnTo>
                  <a:pt x="1738307" y="0"/>
                </a:lnTo>
                <a:lnTo>
                  <a:pt x="1738307" y="3276601"/>
                </a:lnTo>
                <a:lnTo>
                  <a:pt x="0" y="327660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18900000" algn="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EECDD2-92A8-3BE2-1FBE-1D4AE2807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6868" y="1226127"/>
            <a:ext cx="2960952" cy="447501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i-FI" dirty="0">
                <a:solidFill>
                  <a:srgbClr val="000000"/>
                </a:solidFill>
              </a:rPr>
              <a:t>Miksi metsä (luonto) on arvokas?</a:t>
            </a:r>
            <a:endParaRPr lang="fi-FI" dirty="0"/>
          </a:p>
          <a:p>
            <a:pPr>
              <a:lnSpc>
                <a:spcPct val="150000"/>
              </a:lnSpc>
            </a:pPr>
            <a:r>
              <a:rPr lang="fi-FI" dirty="0">
                <a:solidFill>
                  <a:srgbClr val="000000"/>
                </a:solidFill>
              </a:rPr>
              <a:t>Aiheen merkittävyyden perusteleminen</a:t>
            </a:r>
          </a:p>
          <a:p>
            <a:pPr>
              <a:lnSpc>
                <a:spcPct val="150000"/>
              </a:lnSpc>
            </a:pPr>
            <a:r>
              <a:rPr lang="fi-FI" dirty="0">
                <a:solidFill>
                  <a:srgbClr val="000000"/>
                </a:solidFill>
              </a:rPr>
              <a:t>Roskapuu</a:t>
            </a:r>
          </a:p>
          <a:p>
            <a:pPr>
              <a:lnSpc>
                <a:spcPct val="150000"/>
              </a:lnSpc>
            </a:pPr>
            <a:r>
              <a:rPr lang="fi-FI" dirty="0">
                <a:solidFill>
                  <a:srgbClr val="000000"/>
                </a:solidFill>
              </a:rPr>
              <a:t>Tunnekasvatus</a:t>
            </a:r>
          </a:p>
          <a:p>
            <a:pPr>
              <a:lnSpc>
                <a:spcPct val="150000"/>
              </a:lnSpc>
            </a:pPr>
            <a:r>
              <a:rPr lang="fi-FI" dirty="0">
                <a:solidFill>
                  <a:srgbClr val="000000"/>
                </a:solidFill>
              </a:rPr>
              <a:t>Miksi minä olen tärkeä?</a:t>
            </a:r>
          </a:p>
          <a:p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846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E89493-AC86-4DB9-8963-3671DDEBE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2769C8F-380B-85DA-6CF0-A17B75E2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56" y="665389"/>
            <a:ext cx="5807818" cy="1507193"/>
          </a:xfrm>
        </p:spPr>
        <p:txBody>
          <a:bodyPr anchor="b">
            <a:normAutofit/>
          </a:bodyPr>
          <a:lstStyle/>
          <a:p>
            <a:r>
              <a:rPr lang="fi-FI" dirty="0"/>
              <a:t>INSPIRAATIO AIHEESEEN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AC9C0A-BBCA-4B9F-8ADF-5B2CCB19F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39468D-6CF4-594E-159F-19B8767C3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56" y="2400301"/>
            <a:ext cx="5568215" cy="3733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fi-FI" sz="2400" dirty="0"/>
              <a:t>Suomen Luonnonsuojeluliitto</a:t>
            </a:r>
            <a:r>
              <a:rPr lang="fi-FI" sz="1800" dirty="0"/>
              <a:t> erityisesti Pohjanmaan piiri</a:t>
            </a:r>
            <a:endParaRPr lang="fi-FI" dirty="0"/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>
                <a:ea typeface="+mj-lt"/>
                <a:cs typeface="+mj-lt"/>
                <a:hlinkClick r:id="rId2"/>
              </a:rPr>
              <a:t>https://www.sll.fi/pohjanmaa</a:t>
            </a:r>
            <a:endParaRPr lang="fi-FI" sz="2400" dirty="0">
              <a:ea typeface="+mj-lt"/>
              <a:cs typeface="+mj-lt"/>
            </a:endParaRP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48D47FD-99F1-4F70-A0B7-DE3FFDD3B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630921" y="2766496"/>
            <a:ext cx="5385102" cy="1987416"/>
          </a:xfrm>
          <a:custGeom>
            <a:avLst/>
            <a:gdLst>
              <a:gd name="connsiteX0" fmla="*/ 757287 w 757287"/>
              <a:gd name="connsiteY0" fmla="*/ 3694096 h 3694096"/>
              <a:gd name="connsiteX1" fmla="*/ 757287 w 757287"/>
              <a:gd name="connsiteY1" fmla="*/ 0 h 3694096"/>
              <a:gd name="connsiteX2" fmla="*/ 0 w 757287"/>
              <a:gd name="connsiteY2" fmla="*/ 0 h 3694096"/>
              <a:gd name="connsiteX3" fmla="*/ 0 w 757287"/>
              <a:gd name="connsiteY3" fmla="*/ 3686094 h 36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287" h="3694096">
                <a:moveTo>
                  <a:pt x="757287" y="3694096"/>
                </a:moveTo>
                <a:lnTo>
                  <a:pt x="757287" y="0"/>
                </a:lnTo>
                <a:lnTo>
                  <a:pt x="0" y="0"/>
                </a:lnTo>
                <a:lnTo>
                  <a:pt x="0" y="3686094"/>
                </a:lnTo>
                <a:close/>
              </a:path>
            </a:pathLst>
          </a:custGeo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Kuva 3" descr="Etusivu - Pohjanmaan piiri">
            <a:extLst>
              <a:ext uri="{FF2B5EF4-FFF2-40B4-BE49-F238E27FC236}">
                <a16:creationId xmlns:a16="http://schemas.microsoft.com/office/drawing/2014/main" id="{94BB6B47-147B-F23E-B1D9-77A2A348891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13" r="23047" b="2"/>
          <a:stretch/>
        </p:blipFill>
        <p:spPr>
          <a:xfrm>
            <a:off x="7696200" y="10"/>
            <a:ext cx="4495800" cy="6047499"/>
          </a:xfrm>
          <a:custGeom>
            <a:avLst/>
            <a:gdLst/>
            <a:ahLst/>
            <a:cxnLst/>
            <a:rect l="l" t="t" r="r" b="b"/>
            <a:pathLst>
              <a:path w="2093843" h="1948070">
                <a:moveTo>
                  <a:pt x="0" y="0"/>
                </a:moveTo>
                <a:lnTo>
                  <a:pt x="2093843" y="0"/>
                </a:lnTo>
                <a:lnTo>
                  <a:pt x="2093843" y="1948070"/>
                </a:lnTo>
                <a:lnTo>
                  <a:pt x="0" y="1948070"/>
                </a:lnTo>
                <a:close/>
              </a:path>
            </a:pathLst>
          </a:custGeom>
          <a:effectLst/>
        </p:spPr>
      </p:pic>
    </p:spTree>
    <p:extLst>
      <p:ext uri="{BB962C8B-B14F-4D97-AF65-F5344CB8AC3E}">
        <p14:creationId xmlns:p14="http://schemas.microsoft.com/office/powerpoint/2010/main" val="764388681"/>
      </p:ext>
    </p:extLst>
  </p:cSld>
  <p:clrMapOvr>
    <a:masterClrMapping/>
  </p:clrMapOvr>
</p:sld>
</file>

<file path=ppt/theme/theme1.xml><?xml version="1.0" encoding="utf-8"?>
<a:theme xmlns:a="http://schemas.openxmlformats.org/drawingml/2006/main" name="VeniceBeachVTI">
  <a:themeElements>
    <a:clrScheme name="AnalogousFromRegularSeedLeftStep">
      <a:dk1>
        <a:srgbClr val="000000"/>
      </a:dk1>
      <a:lt1>
        <a:srgbClr val="FFFFFF"/>
      </a:lt1>
      <a:dk2>
        <a:srgbClr val="1F1830"/>
      </a:dk2>
      <a:lt2>
        <a:srgbClr val="F0F3F1"/>
      </a:lt2>
      <a:accent1>
        <a:srgbClr val="E12FBC"/>
      </a:accent1>
      <a:accent2>
        <a:srgbClr val="AA1DCF"/>
      </a:accent2>
      <a:accent3>
        <a:srgbClr val="722FE1"/>
      </a:accent3>
      <a:accent4>
        <a:srgbClr val="2C33D2"/>
      </a:accent4>
      <a:accent5>
        <a:srgbClr val="2F81E1"/>
      </a:accent5>
      <a:accent6>
        <a:srgbClr val="1DB9CF"/>
      </a:accent6>
      <a:hlink>
        <a:srgbClr val="349E4A"/>
      </a:hlink>
      <a:folHlink>
        <a:srgbClr val="7F7F7F"/>
      </a:folHlink>
    </a:clrScheme>
    <a:fontScheme name="Avenir 1">
      <a:majorFont>
        <a:latin typeface="Avenir Next LT Pro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niceBeachVTI" id="{69839BBA-F383-4FFD-B56A-E36ACE43E09D}" vid="{060D2740-A69C-444A-B833-E03D333ADD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99</Words>
  <Application>Microsoft Office PowerPoint</Application>
  <PresentationFormat>Laajakuva</PresentationFormat>
  <Paragraphs>38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Arial</vt:lpstr>
      <vt:lpstr>Avenir Next LT Pro</vt:lpstr>
      <vt:lpstr>Avenir Next LT Pro Light</vt:lpstr>
      <vt:lpstr>Century Gothic</vt:lpstr>
      <vt:lpstr>Wingdings</vt:lpstr>
      <vt:lpstr>VeniceBeachVTI</vt:lpstr>
      <vt:lpstr>Ympäristöoppia opettamaan</vt:lpstr>
      <vt:lpstr>Miten innostaa oppilaita?</vt:lpstr>
      <vt:lpstr>SISÄLLÖT  HALTUUN</vt:lpstr>
      <vt:lpstr>Toimiminen  ympäristössä</vt:lpstr>
      <vt:lpstr>SUN METSÄ</vt:lpstr>
      <vt:lpstr>INSPIRAATIO AIHEESEEN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Liisa</dc:creator>
  <cp:lastModifiedBy>Palohuhta, Elina</cp:lastModifiedBy>
  <cp:revision>194</cp:revision>
  <dcterms:created xsi:type="dcterms:W3CDTF">2024-07-28T12:36:14Z</dcterms:created>
  <dcterms:modified xsi:type="dcterms:W3CDTF">2024-07-29T08:05:36Z</dcterms:modified>
</cp:coreProperties>
</file>