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57" r:id="rId7"/>
    <p:sldId id="262" r:id="rId8"/>
    <p:sldId id="261" r:id="rId9"/>
    <p:sldId id="263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41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45612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33371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80264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6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Argumentit kuntoon!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Argumentoinnin peruskäsitteitä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dirty="0"/>
              <a:t>Argumentti: väite + sen </a:t>
            </a:r>
            <a:r>
              <a:rPr lang="fi-FI" altLang="fi-FI" dirty="0" smtClean="0"/>
              <a:t>perustelut</a:t>
            </a: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Argumentointi: esitetyn väitteen </a:t>
            </a:r>
            <a:r>
              <a:rPr lang="fi-FI" altLang="fi-FI" dirty="0" smtClean="0"/>
              <a:t>perustelua</a:t>
            </a: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Premissi: oletuslause, josta päättely/väittely lähtee </a:t>
            </a:r>
            <a:r>
              <a:rPr lang="fi-FI" altLang="fi-FI" dirty="0" smtClean="0"/>
              <a:t>liikkeelle</a:t>
            </a: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Johtopäätös: päättelyn </a:t>
            </a:r>
            <a:r>
              <a:rPr lang="fi-FI" altLang="fi-FI" dirty="0" smtClean="0"/>
              <a:t>lopputulos</a:t>
            </a: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Pätevä päättely: argumentti on muodollisesti </a:t>
            </a:r>
            <a:r>
              <a:rPr lang="fi-FI" altLang="fi-FI" dirty="0" smtClean="0"/>
              <a:t>oikea eli </a:t>
            </a:r>
            <a:r>
              <a:rPr lang="fi-FI" altLang="fi-FI" dirty="0"/>
              <a:t>looginen (johtopäätös ei silti välttämättä tosi)</a:t>
            </a:r>
          </a:p>
          <a:p>
            <a:pPr marL="0" indent="0" eaLnBrk="1" hangingPunct="1">
              <a:buNone/>
              <a:defRPr/>
            </a:pPr>
            <a:endParaRPr lang="fi-FI" altLang="fi-FI" dirty="0"/>
          </a:p>
          <a:p>
            <a:pPr marL="0" indent="0" eaLnBrk="1" hangingPunct="1">
              <a:buNone/>
              <a:defRPr/>
            </a:pPr>
            <a:endParaRPr lang="fi-FI" altLang="fi-FI" dirty="0"/>
          </a:p>
          <a:p>
            <a:pPr marL="0" indent="0" eaLnBrk="1" hangingPunct="1"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O</a:t>
            </a:r>
            <a:r>
              <a:rPr lang="fi-FI" dirty="0" smtClean="0"/>
              <a:t>n </a:t>
            </a:r>
            <a:r>
              <a:rPr lang="fi-FI" dirty="0"/>
              <a:t>loogisesti sitovaa ja säilyttää totuuden: jos premissejä pidetään tosina, myös johtopäätöstä on pidettävä </a:t>
            </a:r>
            <a:r>
              <a:rPr lang="fi-FI" dirty="0" smtClean="0"/>
              <a:t>totena.</a:t>
            </a:r>
            <a:endParaRPr lang="fi-FI" dirty="0"/>
          </a:p>
          <a:p>
            <a:pPr>
              <a:defRPr/>
            </a:pPr>
            <a:r>
              <a:rPr lang="fi-FI" dirty="0" smtClean="0"/>
              <a:t>Esimerkki: </a:t>
            </a:r>
            <a:r>
              <a:rPr lang="fi-FI" dirty="0"/>
              <a:t>”Koululaiset ovat lapsia, Kaisla on koululainen, siispä Kaisla on lapsi</a:t>
            </a:r>
            <a:r>
              <a:rPr lang="fi-FI" dirty="0" smtClean="0"/>
              <a:t>.”</a:t>
            </a:r>
            <a:endParaRPr lang="fi-FI" dirty="0"/>
          </a:p>
          <a:p>
            <a:pPr>
              <a:defRPr/>
            </a:pPr>
            <a:r>
              <a:rPr lang="fi-FI" dirty="0"/>
              <a:t>P</a:t>
            </a:r>
            <a:r>
              <a:rPr lang="fi-FI" dirty="0" smtClean="0"/>
              <a:t>ohjaa päättelysääntöihin.</a:t>
            </a:r>
            <a:endParaRPr lang="fi-FI" dirty="0"/>
          </a:p>
          <a:p>
            <a:pPr>
              <a:defRPr/>
            </a:pPr>
            <a:r>
              <a:rPr lang="fi-FI" dirty="0"/>
              <a:t>E</a:t>
            </a:r>
            <a:r>
              <a:rPr lang="fi-FI" dirty="0" smtClean="0"/>
              <a:t>pätosista </a:t>
            </a:r>
            <a:r>
              <a:rPr lang="fi-FI" dirty="0"/>
              <a:t>premisseistä voi seurata tosi </a:t>
            </a:r>
            <a:r>
              <a:rPr lang="fi-FI" dirty="0" smtClean="0"/>
              <a:t>johtopäätös.</a:t>
            </a:r>
            <a:endParaRPr lang="fi-FI" dirty="0"/>
          </a:p>
          <a:p>
            <a:pPr>
              <a:defRPr/>
            </a:pPr>
            <a:r>
              <a:rPr lang="fi-FI" dirty="0"/>
              <a:t>J</a:t>
            </a:r>
            <a:r>
              <a:rPr lang="fi-FI" dirty="0" smtClean="0"/>
              <a:t>ohtopäätös </a:t>
            </a:r>
            <a:r>
              <a:rPr lang="fi-FI" dirty="0"/>
              <a:t>ei sisällä sellaista, mitä ei ole </a:t>
            </a:r>
            <a:r>
              <a:rPr lang="fi-FI" dirty="0" smtClean="0"/>
              <a:t>premisseissä.</a:t>
            </a:r>
            <a:endParaRPr lang="fi-FI" dirty="0"/>
          </a:p>
          <a:p>
            <a:pPr>
              <a:defRPr/>
            </a:pP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Deduktiivinen päättely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Induktiivinen päättely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J</a:t>
            </a:r>
            <a:r>
              <a:rPr lang="fi-FI" dirty="0" smtClean="0"/>
              <a:t>ohtopäätös </a:t>
            </a:r>
            <a:r>
              <a:rPr lang="fi-FI" dirty="0"/>
              <a:t>seuraa premisseistä todennäköisesti mutta ei loogisesti </a:t>
            </a:r>
            <a:r>
              <a:rPr lang="fi-FI" dirty="0" smtClean="0"/>
              <a:t>sitovasti.</a:t>
            </a:r>
            <a:endParaRPr lang="fi-FI" dirty="0"/>
          </a:p>
          <a:p>
            <a:pPr>
              <a:defRPr/>
            </a:pPr>
            <a:r>
              <a:rPr lang="fi-FI" dirty="0" smtClean="0"/>
              <a:t>Esimerkki: </a:t>
            </a:r>
            <a:r>
              <a:rPr lang="fi-FI" dirty="0"/>
              <a:t>havaitaan sata kissaa, joilla kaikilla on häntä ja tehdään johtopäätös, että kaikilla kissoilla on </a:t>
            </a:r>
            <a:r>
              <a:rPr lang="fi-FI" dirty="0" smtClean="0"/>
              <a:t>häntä.</a:t>
            </a:r>
            <a:endParaRPr lang="fi-FI" dirty="0"/>
          </a:p>
          <a:p>
            <a:pPr>
              <a:defRPr/>
            </a:pPr>
            <a:r>
              <a:rPr lang="fi-FI" dirty="0"/>
              <a:t>I</a:t>
            </a:r>
            <a:r>
              <a:rPr lang="fi-FI" dirty="0" smtClean="0"/>
              <a:t>nduktiivista </a:t>
            </a:r>
            <a:r>
              <a:rPr lang="fi-FI" dirty="0"/>
              <a:t>päättelyä tarvitaan sekä arkielämässä että tieteenteossa, vaikka siihen aina liittyy </a:t>
            </a:r>
            <a:r>
              <a:rPr lang="fi-FI" dirty="0" smtClean="0"/>
              <a:t>virhemahdollisuus.</a:t>
            </a:r>
            <a:endParaRPr lang="fi-FI" dirty="0"/>
          </a:p>
          <a:p>
            <a:pPr>
              <a:defRPr/>
            </a:pPr>
            <a:r>
              <a:rPr lang="fi-FI" dirty="0"/>
              <a:t>E</a:t>
            </a:r>
            <a:r>
              <a:rPr lang="fi-FI" dirty="0" smtClean="0"/>
              <a:t>i päättelysääntöjä.</a:t>
            </a:r>
            <a:endParaRPr lang="fi-FI" dirty="0"/>
          </a:p>
          <a:p>
            <a:pPr>
              <a:defRPr/>
            </a:pPr>
            <a:r>
              <a:rPr lang="fi-FI" dirty="0"/>
              <a:t>K</a:t>
            </a:r>
            <a:r>
              <a:rPr lang="fi-FI" dirty="0" smtClean="0"/>
              <a:t>un </a:t>
            </a:r>
            <a:r>
              <a:rPr lang="fi-FI" dirty="0"/>
              <a:t>yleistämme tai pohdimme, miksi jotakin tapahtui tai mitä tapahtuu seuraavaksi, käytämme induktiivista </a:t>
            </a:r>
            <a:r>
              <a:rPr lang="fi-FI" dirty="0" smtClean="0"/>
              <a:t>päättelyä.</a:t>
            </a:r>
            <a:endParaRPr lang="fi-FI" dirty="0"/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126560" cy="914400"/>
          </a:xfrm>
        </p:spPr>
        <p:txBody>
          <a:bodyPr/>
          <a:lstStyle/>
          <a:p>
            <a:r>
              <a:rPr lang="fi-FI" altLang="en-US" dirty="0" smtClean="0"/>
              <a:t>Pohdittavaksi</a:t>
            </a:r>
            <a:endParaRPr lang="fi-FI" alt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fi-FI" altLang="en-US" dirty="0" smtClean="0"/>
              <a:t>1. Keksikää </a:t>
            </a:r>
            <a:r>
              <a:rPr lang="fi-FI" altLang="en-US" dirty="0"/>
              <a:t>omia </a:t>
            </a:r>
            <a:r>
              <a:rPr lang="fi-FI" altLang="en-US" dirty="0" smtClean="0"/>
              <a:t>esimerkkejä</a:t>
            </a:r>
            <a:endParaRPr lang="fi-FI" altLang="en-US" dirty="0"/>
          </a:p>
          <a:p>
            <a:pPr marL="457200" indent="-457200">
              <a:buFont typeface="+mj-lt"/>
              <a:buAutoNum type="alphaLcParenR"/>
              <a:defRPr/>
            </a:pPr>
            <a:r>
              <a:rPr lang="fi-FI" altLang="en-US" dirty="0" smtClean="0"/>
              <a:t>pätevästä </a:t>
            </a:r>
            <a:r>
              <a:rPr lang="fi-FI" altLang="en-US" dirty="0"/>
              <a:t>deduktiivisesta päättelystä</a:t>
            </a:r>
          </a:p>
          <a:p>
            <a:pPr marL="457200" indent="-457200">
              <a:buFont typeface="+mj-lt"/>
              <a:buAutoNum type="alphaLcParenR"/>
              <a:defRPr/>
            </a:pPr>
            <a:r>
              <a:rPr lang="fi-FI" altLang="en-US" dirty="0" smtClean="0"/>
              <a:t>virheellisestä </a:t>
            </a:r>
            <a:r>
              <a:rPr lang="fi-FI" altLang="en-US" dirty="0"/>
              <a:t>deduktiivisesta </a:t>
            </a:r>
            <a:r>
              <a:rPr lang="fi-FI" altLang="en-US" dirty="0" smtClean="0"/>
              <a:t>päättelystä.</a:t>
            </a:r>
            <a:endParaRPr lang="fi-FI" altLang="en-US" dirty="0"/>
          </a:p>
          <a:p>
            <a:pPr marL="0" indent="0">
              <a:buNone/>
              <a:defRPr/>
            </a:pPr>
            <a:endParaRPr lang="fi-FI" altLang="en-US" dirty="0"/>
          </a:p>
          <a:p>
            <a:pPr marL="0" indent="0">
              <a:buNone/>
              <a:defRPr/>
            </a:pPr>
            <a:r>
              <a:rPr lang="fi-FI" altLang="en-US" dirty="0" smtClean="0"/>
              <a:t>2. Millaista </a:t>
            </a:r>
            <a:r>
              <a:rPr lang="fi-FI" altLang="en-US" dirty="0"/>
              <a:t>olisi elämä, jos ei koskaan turvautuisi induktiivisiin oletuksiin?</a:t>
            </a:r>
          </a:p>
          <a:p>
            <a:pPr marL="0" indent="0">
              <a:buNone/>
              <a:defRPr/>
            </a:pPr>
            <a:endParaRPr lang="fi-FI" altLang="en-US" dirty="0"/>
          </a:p>
          <a:p>
            <a:pPr marL="0" indent="0">
              <a:buNone/>
              <a:defRPr/>
            </a:pPr>
            <a:r>
              <a:rPr lang="fi-FI" altLang="en-US" smtClean="0"/>
              <a:t>3. Keksikää </a:t>
            </a:r>
            <a:r>
              <a:rPr lang="fi-FI" altLang="en-US" dirty="0"/>
              <a:t>esimerkkejä, miten induktiivinen päättely voi johtaa harhaan.</a:t>
            </a:r>
          </a:p>
          <a:p>
            <a:pPr marL="0" indent="0">
              <a:buNone/>
              <a:defRPr/>
            </a:pPr>
            <a:endParaRPr lang="fi-FI" altLang="en-US" dirty="0"/>
          </a:p>
          <a:p>
            <a:pPr marL="0" indent="0">
              <a:buNone/>
              <a:defRPr/>
            </a:pPr>
            <a:endParaRPr lang="fi-FI" altLang="en-US" dirty="0"/>
          </a:p>
          <a:p>
            <a:pPr marL="0" indent="0">
              <a:buNone/>
              <a:defRPr/>
            </a:pPr>
            <a:endParaRPr lang="fi-FI" altLang="en-US" dirty="0"/>
          </a:p>
          <a:p>
            <a:pPr marL="0" indent="0">
              <a:buNone/>
              <a:defRPr/>
            </a:pPr>
            <a:endParaRPr lang="fi-FI" alt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4FD2DD6E-41AC-4D3A-A8B5-1111DEEF208D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2433</TotalTime>
  <Words>207</Words>
  <Application>Microsoft Office PowerPoint</Application>
  <PresentationFormat>On-screen Show (4:3)</PresentationFormat>
  <Paragraphs>42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MS PGothic</vt:lpstr>
      <vt:lpstr>MS PGothic</vt:lpstr>
      <vt:lpstr>Geneva</vt:lpstr>
      <vt:lpstr>Lucida Grande</vt:lpstr>
      <vt:lpstr>Verdana</vt:lpstr>
      <vt:lpstr>Blank Presentation</vt:lpstr>
      <vt:lpstr>PowerPoint Presentation</vt:lpstr>
      <vt:lpstr>Argumentoinnin peruskäsitteitä</vt:lpstr>
      <vt:lpstr>Deduktiivinen päättely</vt:lpstr>
      <vt:lpstr>Induktiivinen päättely</vt:lpstr>
      <vt:lpstr>Pohdittavaksi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62</cp:revision>
  <dcterms:created xsi:type="dcterms:W3CDTF">2010-04-19T08:09:13Z</dcterms:created>
  <dcterms:modified xsi:type="dcterms:W3CDTF">2020-04-22T11:47:28Z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