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7D7D"/>
    <a:srgbClr val="0CBCC8"/>
    <a:srgbClr val="0BB0BD"/>
    <a:srgbClr val="F3EAF0"/>
    <a:srgbClr val="0AA6B2"/>
    <a:srgbClr val="0A9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69" autoAdjust="0"/>
    <p:restoredTop sz="95226" autoAdjust="0"/>
  </p:normalViewPr>
  <p:slideViewPr>
    <p:cSldViewPr snapToGrid="0">
      <p:cViewPr varScale="1">
        <p:scale>
          <a:sx n="78" d="100"/>
          <a:sy n="78" d="100"/>
        </p:scale>
        <p:origin x="5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03D9B2-3BBB-2C44-B510-CAC6F3E78D2D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862C7-E3ED-F34F-956A-B4BD70EEF8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5955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AF7B15-CC6F-4818-BDEA-09B6BAD60E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2408064"/>
            <a:ext cx="7281950" cy="1388227"/>
          </a:xfrm>
          <a:prstGeom prst="rect">
            <a:avLst/>
          </a:prstGeom>
        </p:spPr>
        <p:txBody>
          <a:bodyPr anchor="b"/>
          <a:lstStyle>
            <a:lvl1pPr algn="ctr">
              <a:defRPr sz="3600" b="1">
                <a:solidFill>
                  <a:srgbClr val="F37D7D"/>
                </a:solidFill>
              </a:defRPr>
            </a:lvl1pPr>
          </a:lstStyle>
          <a:p>
            <a:r>
              <a:rPr lang="fi-FI" dirty="0"/>
              <a:t>9. Painonhallinta on osa kokonaisterveyttä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1BD9A12-2AF8-4BEF-B06A-5540FA5874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5716" y="4624506"/>
            <a:ext cx="1970117" cy="50444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s. xx–xx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3EB81D-F14F-4B75-85A9-0F4B27303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3323A6-7D91-481D-BEF8-0DA7A4274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DEC8CA-FA6F-4C48-AB70-B15789C8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628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FD2E36-BBF9-4904-98F1-C77B4F846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6EA30FE-BE06-4509-949A-EA585778D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8302042-C949-49D4-8A7A-785498DDF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54EB793-69B5-49E5-8227-ECFA95757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A245563-3544-49A0-B157-A8939DBC1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A4324F7-43F2-40E5-B3AA-D96F9871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DEA8882-87E5-4C0D-9F1F-9839DB07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A62994A-A842-4CBA-823F-945C4A69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6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4661D2-7224-4F9A-B736-6C3E2C8B4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5CB3B1-6F1A-48B6-8031-739C030E3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906EC43-8DA3-4D2C-B1A1-900BC852D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707861-BAA0-431C-A90F-41F924CEA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840B81-A229-4825-8358-6C7DC5840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E06604-6EFC-4C20-8100-D09E7271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9799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5BD885-34A5-4BAF-9488-481A66963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8FCCCDA-8770-48F2-B414-6293146A6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0088B1-616C-438D-ABA1-E1A27A60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A4C2E6-9B47-4747-BE74-A719F2B54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647CD2-7414-476C-88FC-3101EBA03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9647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CF46460-F1E1-483B-ADAE-69E7D38074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5E51AFD-8413-4AF9-9B04-2675FA904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7BE06B-364D-44D8-9C25-304112413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DED13F-0612-4830-92E0-8263B3DE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620DAD-B353-46F3-8289-ADEA0104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AF7B15-CC6F-4818-BDEA-09B6BAD60E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2408064"/>
            <a:ext cx="7281950" cy="1388227"/>
          </a:xfrm>
          <a:prstGeom prst="rect">
            <a:avLst/>
          </a:prstGeom>
        </p:spPr>
        <p:txBody>
          <a:bodyPr anchor="b"/>
          <a:lstStyle>
            <a:lvl1pPr algn="ctr">
              <a:defRPr sz="3600" b="1">
                <a:solidFill>
                  <a:srgbClr val="F37D7D"/>
                </a:solidFill>
              </a:defRPr>
            </a:lvl1pPr>
          </a:lstStyle>
          <a:p>
            <a:r>
              <a:rPr lang="fi-FI" dirty="0"/>
              <a:t>9. Painonhallinta on osa kokonaisterveyttä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1BD9A12-2AF8-4BEF-B06A-5540FA5874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5716" y="4624506"/>
            <a:ext cx="1970117" cy="50444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s. xx–xx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3EB81D-F14F-4B75-85A9-0F4B27303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3323A6-7D91-481D-BEF8-0DA7A4274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DEC8CA-FA6F-4C48-AB70-B15789C8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7A54338-2B0B-4DD6-BBC6-3D712C62E7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329567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38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8A35A6A-FE81-4DAE-B6E3-8DC038FD0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12D473B-A9B8-4172-80ED-3D28061A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E74F76-861F-4CE7-A4B8-766547C2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37E8CB8-3982-4A8B-B232-06DC79A09C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321254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86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8A35A6A-FE81-4DAE-B6E3-8DC038FD0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12D473B-A9B8-4172-80ED-3D28061A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E74F76-861F-4CE7-A4B8-766547C2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162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9FB83-A6EF-4067-A915-F2D9CC5F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0204"/>
            <a:ext cx="8297487" cy="74814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DAB12D-A851-48BC-B768-7E2AD1C41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8E6FBE-9391-43FB-BC33-14F53349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CEB088C-9649-40C9-9C0E-258DBF8E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096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9FB83-A6EF-4067-A915-F2D9CC5F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0204"/>
            <a:ext cx="8297487" cy="74814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DAB12D-A851-48BC-B768-7E2AD1C41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8E6FBE-9391-43FB-BC33-14F53349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CEB088C-9649-40C9-9C0E-258DBF8E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9AC2636-DB6D-47DA-ABC0-06D566320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296315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8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1DDCD-AC04-4793-BBF4-71867EA13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BCCD30-1922-4578-AE6D-5B4F05A33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515600" cy="4462463"/>
          </a:xfrm>
          <a:prstGeom prst="rect">
            <a:avLst/>
          </a:prstGeom>
        </p:spPr>
        <p:txBody>
          <a:bodyPr/>
          <a:lstStyle>
            <a:lvl1pPr>
              <a:buClr>
                <a:srgbClr val="F37D7D"/>
              </a:buClr>
              <a:defRPr sz="22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buClr>
                <a:srgbClr val="F37D7D"/>
              </a:buCl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buClr>
                <a:srgbClr val="F37D7D"/>
              </a:buCl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DD3CB4E0-D0C5-405A-93AC-DCBC7F5784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855"/>
          <a:stretch/>
        </p:blipFill>
        <p:spPr>
          <a:xfrm>
            <a:off x="0" y="6246495"/>
            <a:ext cx="12190476" cy="629950"/>
          </a:xfrm>
          <a:prstGeom prst="rect">
            <a:avLst/>
          </a:prstGeom>
        </p:spPr>
      </p:pic>
      <p:sp>
        <p:nvSpPr>
          <p:cNvPr id="8" name="Otsikko 1">
            <a:extLst>
              <a:ext uri="{FF2B5EF4-FFF2-40B4-BE49-F238E27FC236}">
                <a16:creationId xmlns:a16="http://schemas.microsoft.com/office/drawing/2014/main" id="{93B8D86A-B615-3E38-E121-317E6A3E96D5}"/>
              </a:ext>
            </a:extLst>
          </p:cNvPr>
          <p:cNvSpPr txBox="1">
            <a:spLocks/>
          </p:cNvSpPr>
          <p:nvPr userDrawn="1"/>
        </p:nvSpPr>
        <p:spPr>
          <a:xfrm>
            <a:off x="7436757" y="153759"/>
            <a:ext cx="2601687" cy="52727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r>
              <a:rPr lang="fi-FI" sz="2400" dirty="0">
                <a:solidFill>
                  <a:srgbClr val="F37D7D"/>
                </a:solidFill>
              </a:rPr>
              <a:t>MUISTIINPANOT</a:t>
            </a:r>
          </a:p>
        </p:txBody>
      </p:sp>
    </p:spTree>
    <p:extLst>
      <p:ext uri="{BB962C8B-B14F-4D97-AF65-F5344CB8AC3E}">
        <p14:creationId xmlns:p14="http://schemas.microsoft.com/office/powerpoint/2010/main" val="60210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F23294-35CE-48A1-88F0-38A58D8ED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4506"/>
            <a:ext cx="8530244" cy="707217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79A6EB-3477-4ED6-A634-DE36267E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114800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F37D7D"/>
              </a:buClr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buClr>
                <a:srgbClr val="F37D7D"/>
              </a:buCl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buClr>
                <a:srgbClr val="F37D7D"/>
              </a:buCl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701211A-EC42-4309-A115-E20D1F5D3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3644" y="1822450"/>
            <a:ext cx="4114800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F37D7D"/>
              </a:buClr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buClr>
                <a:srgbClr val="F37D7D"/>
              </a:buCl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buClr>
                <a:srgbClr val="F37D7D"/>
              </a:buCl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5839E9-D083-4236-9BDE-D6B72C5E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0456637-770C-4C99-B82F-C1398D46E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B287A58-A86A-493A-ACE8-7F12E631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4A18D34D-A3B5-4A18-952D-CE4E16D3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329567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45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F2C8CD-24F2-41D7-9240-6752546EE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989215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rgbClr val="F37D7D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164A279-E548-48E7-9CD9-97733A91C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712422"/>
            <a:ext cx="6172200" cy="41486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5EF0974-CE96-4EDA-B09F-55E616CE10C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712422"/>
            <a:ext cx="3932237" cy="4156566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F37D7D"/>
              </a:buClr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 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FA1213A-E730-40E5-A4FE-320D23973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70BA50D-0409-4907-83D3-527079E03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B8E45A-2E55-4D53-A669-37B0BC2A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1B868B3-683A-484A-9237-1F75927019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296315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0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EA86A2-B0D6-434B-B28F-88F4176A3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364331F-21CE-4DED-BEFB-2B09E2366F59}" type="datetimeFigureOut">
              <a:rPr lang="fi-FI" smtClean="0"/>
              <a:pPr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AC0CC5-903F-4B16-88E5-B9B8B16F1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B2E57A-AC33-4A63-9BAB-311723DD3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99B51B2-0609-401D-B546-AAB1E0AB521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30F1F6E2-BBDF-4D87-93F9-429A3743EC8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62361" y="-16625"/>
            <a:ext cx="2137417" cy="170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134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5" r:id="rId3"/>
    <p:sldLayoutId id="2147483660" r:id="rId4"/>
    <p:sldLayoutId id="2147483654" r:id="rId5"/>
    <p:sldLayoutId id="2147483661" r:id="rId6"/>
    <p:sldLayoutId id="2147483650" r:id="rId7"/>
    <p:sldLayoutId id="2147483652" r:id="rId8"/>
    <p:sldLayoutId id="2147483657" r:id="rId9"/>
    <p:sldLayoutId id="2147483653" r:id="rId10"/>
    <p:sldLayoutId id="2147483656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Kuva 26">
            <a:extLst>
              <a:ext uri="{FF2B5EF4-FFF2-40B4-BE49-F238E27FC236}">
                <a16:creationId xmlns:a16="http://schemas.microsoft.com/office/drawing/2014/main" id="{18457036-51CA-48EB-A106-AD38F0ABD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4" b="7694"/>
          <a:stretch/>
        </p:blipFill>
        <p:spPr>
          <a:xfrm>
            <a:off x="10373" y="-16779"/>
            <a:ext cx="12181627" cy="6874779"/>
          </a:xfrm>
          <a:prstGeom prst="rect">
            <a:avLst/>
          </a:prstGeom>
        </p:spPr>
      </p:pic>
      <p:sp>
        <p:nvSpPr>
          <p:cNvPr id="21" name="Suorakulmio: Vastakkaiset kulmat pyöristetty 20">
            <a:extLst>
              <a:ext uri="{FF2B5EF4-FFF2-40B4-BE49-F238E27FC236}">
                <a16:creationId xmlns:a16="http://schemas.microsoft.com/office/drawing/2014/main" id="{38FCEC07-333C-4D97-8FD0-A5C6A32E3CB9}"/>
              </a:ext>
            </a:extLst>
          </p:cNvPr>
          <p:cNvSpPr/>
          <p:nvPr/>
        </p:nvSpPr>
        <p:spPr>
          <a:xfrm>
            <a:off x="-194260" y="4599773"/>
            <a:ext cx="5663568" cy="1461978"/>
          </a:xfrm>
          <a:prstGeom prst="round2DiagRect">
            <a:avLst/>
          </a:prstGeom>
          <a:solidFill>
            <a:srgbClr val="F37D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6B049331-77CA-4C15-8C6B-1374D0A033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95808" y="-16779"/>
            <a:ext cx="2985819" cy="2383541"/>
          </a:xfrm>
          <a:prstGeom prst="rect">
            <a:avLst/>
          </a:prstGeom>
        </p:spPr>
      </p:pic>
      <p:sp>
        <p:nvSpPr>
          <p:cNvPr id="18" name="Tekstiruutu 17">
            <a:extLst>
              <a:ext uri="{FF2B5EF4-FFF2-40B4-BE49-F238E27FC236}">
                <a16:creationId xmlns:a16="http://schemas.microsoft.com/office/drawing/2014/main" id="{0E84BF11-22B3-430E-9C26-C294FAF8BACC}"/>
              </a:ext>
            </a:extLst>
          </p:cNvPr>
          <p:cNvSpPr txBox="1"/>
          <p:nvPr/>
        </p:nvSpPr>
        <p:spPr>
          <a:xfrm>
            <a:off x="277417" y="4593364"/>
            <a:ext cx="5191891" cy="1235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III Riippuvuudet</a:t>
            </a:r>
            <a:br>
              <a:rPr lang="fi-FI" sz="3200" b="1" dirty="0">
                <a:solidFill>
                  <a:schemeClr val="bg1"/>
                </a:solidFill>
              </a:rPr>
            </a:br>
            <a:r>
              <a:rPr lang="fi-FI" sz="2400" dirty="0">
                <a:solidFill>
                  <a:schemeClr val="bg1"/>
                </a:solidFill>
              </a:rPr>
              <a:t>Muistiinpanot</a:t>
            </a:r>
            <a:endParaRPr lang="fi-FI" sz="3200" dirty="0"/>
          </a:p>
        </p:txBody>
      </p:sp>
      <p:sp>
        <p:nvSpPr>
          <p:cNvPr id="16" name="Suorakulmio: Vastakkaiset kulmat pyöristetty 15">
            <a:extLst>
              <a:ext uri="{FF2B5EF4-FFF2-40B4-BE49-F238E27FC236}">
                <a16:creationId xmlns:a16="http://schemas.microsoft.com/office/drawing/2014/main" id="{72368B97-E7C4-4FAB-8C64-799FB814EC69}"/>
              </a:ext>
            </a:extLst>
          </p:cNvPr>
          <p:cNvSpPr/>
          <p:nvPr/>
        </p:nvSpPr>
        <p:spPr>
          <a:xfrm>
            <a:off x="-925033" y="4890977"/>
            <a:ext cx="45719" cy="5094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453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Huumeet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722"/>
            <a:ext cx="10515600" cy="4635242"/>
          </a:xfrm>
        </p:spPr>
        <p:txBody>
          <a:bodyPr/>
          <a:lstStyle/>
          <a:p>
            <a:r>
              <a:rPr lang="fi-FI" sz="2000" b="1" dirty="0"/>
              <a:t>Huume</a:t>
            </a:r>
            <a:r>
              <a:rPr lang="fi-FI" sz="2000" dirty="0"/>
              <a:t> = kasvi, aine tai valmista, joka sisältää laissa määriteltyä huumaavaa ainetta</a:t>
            </a:r>
          </a:p>
          <a:p>
            <a:pPr lvl="1"/>
            <a:r>
              <a:rPr lang="fi-FI" dirty="0"/>
              <a:t>vaikuttaa keskushermostoon </a:t>
            </a:r>
          </a:p>
          <a:p>
            <a:pPr lvl="2"/>
            <a:r>
              <a:rPr lang="fi-FI" dirty="0"/>
              <a:t>lamaavasti (esim. opioidit), </a:t>
            </a:r>
          </a:p>
          <a:p>
            <a:pPr lvl="2"/>
            <a:r>
              <a:rPr lang="fi-FI" dirty="0"/>
              <a:t>kiihdyttävästi (esim. amfetamiini ja kokaiini) tai </a:t>
            </a:r>
          </a:p>
          <a:p>
            <a:pPr lvl="2"/>
            <a:r>
              <a:rPr lang="fi-FI" dirty="0"/>
              <a:t>aistiharhoja aiheuttaen (esim. LSD)</a:t>
            </a:r>
          </a:p>
          <a:p>
            <a:pPr lvl="1"/>
            <a:r>
              <a:rPr lang="fi-FI" dirty="0"/>
              <a:t>haitat vaihtelevat aineen mukaan, esim.</a:t>
            </a:r>
          </a:p>
          <a:p>
            <a:pPr lvl="2"/>
            <a:r>
              <a:rPr lang="fi-FI" dirty="0"/>
              <a:t>yliannostuksen vaara (erityisesti jos aineen vahvuudesta ei ole varmuutta)</a:t>
            </a:r>
          </a:p>
          <a:p>
            <a:pPr lvl="2"/>
            <a:r>
              <a:rPr lang="fi-FI" dirty="0"/>
              <a:t>psyykkiset ongelmat ja mielenterveyden häiriöt</a:t>
            </a:r>
          </a:p>
          <a:p>
            <a:pPr lvl="2"/>
            <a:r>
              <a:rPr lang="fi-FI" dirty="0"/>
              <a:t>työkyvyttömyys, syrjäytyminen ja rikollisuus</a:t>
            </a:r>
          </a:p>
          <a:p>
            <a:r>
              <a:rPr lang="fi-FI" sz="2000" b="1" dirty="0"/>
              <a:t>Huumeriippuvuus</a:t>
            </a:r>
            <a:r>
              <a:rPr lang="fi-FI" sz="2000" dirty="0"/>
              <a:t> = narkomania, riippuvuussairaus, jossa on pakonomainen tarve käyttää jotakin huumetta</a:t>
            </a:r>
          </a:p>
          <a:p>
            <a:pPr lvl="1"/>
            <a:r>
              <a:rPr lang="fi-FI" dirty="0"/>
              <a:t>alkaa usein kokeiluista ja satunnaiskäytöstä</a:t>
            </a:r>
          </a:p>
          <a:p>
            <a:pPr lvl="1"/>
            <a:r>
              <a:rPr lang="fi-FI" dirty="0"/>
              <a:t>ongelmakäyttö = huume hallitsee elämää ja vaarantaa terveyden, elämänhallinnan ja sosiaaliset suhteet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14. Huumeet</a:t>
            </a:r>
          </a:p>
        </p:txBody>
      </p:sp>
    </p:spTree>
    <p:extLst>
      <p:ext uri="{BB962C8B-B14F-4D97-AF65-F5344CB8AC3E}">
        <p14:creationId xmlns:p14="http://schemas.microsoft.com/office/powerpoint/2010/main" val="251050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Erilaisia huumeita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368516" cy="4462463"/>
          </a:xfrm>
        </p:spPr>
        <p:txBody>
          <a:bodyPr/>
          <a:lstStyle/>
          <a:p>
            <a:r>
              <a:rPr lang="fi-FI" b="1" dirty="0"/>
              <a:t>Kannabistuote</a:t>
            </a:r>
            <a:r>
              <a:rPr lang="fi-FI" dirty="0"/>
              <a:t> = hamppukasvista valmistettu huume, esim. hasis ja marihuana </a:t>
            </a:r>
          </a:p>
          <a:p>
            <a:pPr lvl="1"/>
            <a:r>
              <a:rPr lang="fi-FI" dirty="0"/>
              <a:t>voi vaikuttaa piristävästi, lamaavasti tai aistiharhoja aiheuttaen</a:t>
            </a:r>
          </a:p>
          <a:p>
            <a:pPr lvl="1"/>
            <a:r>
              <a:rPr lang="fi-FI" dirty="0"/>
              <a:t>välittömiä ja pitkäaikaisia haittoja mm. </a:t>
            </a:r>
          </a:p>
          <a:p>
            <a:pPr lvl="2"/>
            <a:r>
              <a:rPr lang="fi-FI" dirty="0"/>
              <a:t>hengityselinsairaudet, riski keuhkojen, suun ja nielun alueen syöville</a:t>
            </a:r>
          </a:p>
          <a:p>
            <a:pPr lvl="2"/>
            <a:r>
              <a:rPr lang="fi-FI" dirty="0"/>
              <a:t>apatia ja passiivisuus, muutokset kognitiivisissa toiminnoissa, riski mielenterveyden häiriöiden pahenemiselle tai puhkeamiselle</a:t>
            </a:r>
          </a:p>
          <a:p>
            <a:pPr lvl="2"/>
            <a:r>
              <a:rPr lang="fi-FI" dirty="0"/>
              <a:t>sosiaalinen eristäytyminen, vaikeudet opinnoissa ja töissä</a:t>
            </a:r>
          </a:p>
          <a:p>
            <a:r>
              <a:rPr lang="fi-FI" b="1" dirty="0"/>
              <a:t>Muuntohuumeet</a:t>
            </a:r>
            <a:r>
              <a:rPr lang="fi-FI" dirty="0"/>
              <a:t> = uusia synteettisiä huumeita, jotka muistuttavat perinteisiä huumeita mutta joita ei ole vielä lainsäädännössä luokiteltu huumausaineiksi</a:t>
            </a:r>
          </a:p>
          <a:p>
            <a:r>
              <a:rPr lang="fi-FI" b="1" dirty="0"/>
              <a:t>Lääkkeiden päihdekäyttö </a:t>
            </a:r>
            <a:r>
              <a:rPr lang="fi-FI" dirty="0"/>
              <a:t>= lääkkeiden käyttö päihdyttäviin tarkoituksiin</a:t>
            </a:r>
          </a:p>
          <a:p>
            <a:r>
              <a:rPr lang="fi-FI" b="1" dirty="0"/>
              <a:t>Sekakäyttö </a:t>
            </a:r>
            <a:r>
              <a:rPr lang="fi-FI" dirty="0"/>
              <a:t>= useamman eri päihteen (esim. lääke ja alkoholi) yhtäaikainen käyttö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yllättävät ja vaaralliset yhteisvaikutukset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14. Huumeet</a:t>
            </a:r>
          </a:p>
        </p:txBody>
      </p:sp>
    </p:spTree>
    <p:extLst>
      <p:ext uri="{BB962C8B-B14F-4D97-AF65-F5344CB8AC3E}">
        <p14:creationId xmlns:p14="http://schemas.microsoft.com/office/powerpoint/2010/main" val="163021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Riippuvuudet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515600" cy="4462463"/>
          </a:xfrm>
        </p:spPr>
        <p:txBody>
          <a:bodyPr/>
          <a:lstStyle/>
          <a:p>
            <a:r>
              <a:rPr lang="fi-FI" b="1" dirty="0"/>
              <a:t>Riippuvuus</a:t>
            </a:r>
            <a:r>
              <a:rPr lang="fi-FI" dirty="0"/>
              <a:t> = addiktio, pitkäaikainen sairaus, jossa aineen käyttö tai toiminta on pakonomaista haitallisista vaikutuksista huolimatta </a:t>
            </a:r>
          </a:p>
          <a:p>
            <a:pPr lvl="1"/>
            <a:r>
              <a:rPr lang="fi-FI" b="1" dirty="0"/>
              <a:t>Toiminnalliset riippuvuudet </a:t>
            </a:r>
            <a:r>
              <a:rPr lang="fi-FI" dirty="0"/>
              <a:t>syntyvät tekemiseen, joka tuottaa tyydytystä ja jota jatketaan haitoista huolimatta.</a:t>
            </a:r>
          </a:p>
          <a:p>
            <a:pPr lvl="1"/>
            <a:r>
              <a:rPr lang="fi-FI" b="1" dirty="0"/>
              <a:t>Aineriippuvuudet</a:t>
            </a:r>
            <a:r>
              <a:rPr lang="fi-FI" dirty="0"/>
              <a:t> syntyvät johonkin kemialliseen aineeseen, usein tupakkaan nikotiiniin tai päihteisiin. Myös jotkin lääkkeet aiheuttavat riippuvuutta. </a:t>
            </a:r>
          </a:p>
          <a:p>
            <a:r>
              <a:rPr lang="fi-FI" dirty="0"/>
              <a:t>Riippuvuuden muotoja:</a:t>
            </a:r>
          </a:p>
          <a:p>
            <a:pPr lvl="1"/>
            <a:r>
              <a:rPr lang="fi-FI" b="1" dirty="0"/>
              <a:t>fyysinen riippuvuus </a:t>
            </a:r>
            <a:r>
              <a:rPr lang="fi-FI" dirty="0"/>
              <a:t>= elimistö tottuu tiettyyn aineeseen tai toimintaan niin, että aivojen mielihyväjärjestelmä häiriintyy ja alkaa toimia epätarkoituksenmukaisesti </a:t>
            </a:r>
          </a:p>
          <a:p>
            <a:pPr lvl="1"/>
            <a:r>
              <a:rPr lang="fi-FI" b="1" dirty="0"/>
              <a:t>psyykkinen riippuvuus </a:t>
            </a:r>
            <a:r>
              <a:rPr lang="fi-FI" dirty="0"/>
              <a:t>= muodostuu aineen tai toiminnan aiheuttamaan mielihyvän tuntemukseen ja tunnetilaan, esimerkiksi pelaamisessa jännitykseen</a:t>
            </a:r>
          </a:p>
          <a:p>
            <a:pPr lvl="1"/>
            <a:r>
              <a:rPr lang="fi-FI" b="1" dirty="0"/>
              <a:t>sosiaalinen riippuvuus </a:t>
            </a:r>
            <a:r>
              <a:rPr lang="fi-FI" dirty="0"/>
              <a:t>= yhteenkuuluvuuden tunnetta voidaan joskus hakea toiminnasta, joka kehittyy riippuvuudeksi</a:t>
            </a:r>
          </a:p>
          <a:p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10. Riippuvuuden kehittyminen ja ehkäisy</a:t>
            </a:r>
          </a:p>
        </p:txBody>
      </p:sp>
    </p:spTree>
    <p:extLst>
      <p:ext uri="{BB962C8B-B14F-4D97-AF65-F5344CB8AC3E}">
        <p14:creationId xmlns:p14="http://schemas.microsoft.com/office/powerpoint/2010/main" val="23227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Riippuvuuden kehittyminen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9497"/>
            <a:ext cx="10857614" cy="4462463"/>
          </a:xfrm>
        </p:spPr>
        <p:txBody>
          <a:bodyPr/>
          <a:lstStyle/>
          <a:p>
            <a:r>
              <a:rPr lang="fi-FI" sz="2000" dirty="0"/>
              <a:t>Riippuvuus syntyy aivojen </a:t>
            </a:r>
            <a:r>
              <a:rPr lang="fi-FI" sz="2000" b="1" dirty="0"/>
              <a:t>mielihyväjärjestelmässä</a:t>
            </a:r>
            <a:r>
              <a:rPr lang="fi-FI" sz="2000" dirty="0"/>
              <a:t>: elimistö tottuu liikaa aineeseen tai toimintaan &gt; mielihyväjärjestelmä häiriintyy ja aivoissa tapahtuu muutoksia</a:t>
            </a:r>
          </a:p>
          <a:p>
            <a:pPr lvl="1"/>
            <a:r>
              <a:rPr lang="fi-FI" b="1" dirty="0"/>
              <a:t>keskushermosto</a:t>
            </a:r>
            <a:r>
              <a:rPr lang="fi-FI" dirty="0"/>
              <a:t> = aivot ja selkäydin, ohjaa kehon kaikkea toimintaa</a:t>
            </a:r>
          </a:p>
          <a:p>
            <a:pPr lvl="1"/>
            <a:r>
              <a:rPr lang="fi-FI" b="1" dirty="0"/>
              <a:t>dopamiini</a:t>
            </a:r>
            <a:r>
              <a:rPr lang="fi-FI" dirty="0"/>
              <a:t> = yksi aivojen välittäjäaine, liittyy mielihyvän kokemukseen</a:t>
            </a:r>
          </a:p>
          <a:p>
            <a:pPr lvl="1"/>
            <a:r>
              <a:rPr lang="fi-FI" b="1" dirty="0"/>
              <a:t>mielihyvärata</a:t>
            </a:r>
            <a:r>
              <a:rPr lang="fi-FI" dirty="0"/>
              <a:t> = aineen käyttö tai toiminta vahvistaa mielihyvän muistijälkeä eli </a:t>
            </a:r>
            <a:r>
              <a:rPr lang="fi-FI" dirty="0" err="1"/>
              <a:t>mesolimbista</a:t>
            </a:r>
            <a:r>
              <a:rPr lang="fi-FI" dirty="0"/>
              <a:t> dopamiinirataa</a:t>
            </a:r>
          </a:p>
          <a:p>
            <a:pPr lvl="1"/>
            <a:r>
              <a:rPr lang="fi-FI" b="1" dirty="0"/>
              <a:t>toleranssin kasvaminen =</a:t>
            </a:r>
            <a:r>
              <a:rPr lang="fi-FI" dirty="0"/>
              <a:t> mielihyvän saavuttamiseksi tarvitaan yhä suurempia annoksia</a:t>
            </a:r>
          </a:p>
          <a:p>
            <a:pPr lvl="1"/>
            <a:r>
              <a:rPr lang="fi-FI" b="1" dirty="0"/>
              <a:t>vieroitusoireet = </a:t>
            </a:r>
            <a:r>
              <a:rPr lang="fi-FI" dirty="0"/>
              <a:t>lopettamisesta koituvat fyysiset tai psyykkiset oireet</a:t>
            </a:r>
          </a:p>
          <a:p>
            <a:r>
              <a:rPr lang="fi-FI" sz="2000" dirty="0"/>
              <a:t>Riippuvuudet aiheuttavat suoria ja epäsuoria haittoja, esim.</a:t>
            </a:r>
          </a:p>
          <a:p>
            <a:pPr lvl="1"/>
            <a:r>
              <a:rPr lang="fi-FI" dirty="0"/>
              <a:t>yksilö: fyysisen, psyykkisen ja sosiaalisen terveyden haitat, työkyvyttömyys, talousvaikeudet</a:t>
            </a:r>
          </a:p>
          <a:p>
            <a:pPr lvl="1"/>
            <a:r>
              <a:rPr lang="fi-FI" dirty="0"/>
              <a:t>yhteisö: huoli läheisistä, ihmissuhdeongelmat, turvattomuus perheessä, altistuminen onnettomuuksille tai rikollisuudelle</a:t>
            </a:r>
          </a:p>
          <a:p>
            <a:pPr lvl="1"/>
            <a:r>
              <a:rPr lang="fi-FI" dirty="0"/>
              <a:t>yhteiskunta: sote-kulut, menetetyt verotulot, rikollisuus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10. Riippuvuuden kehittyminen ja ehkäisy</a:t>
            </a:r>
          </a:p>
        </p:txBody>
      </p:sp>
    </p:spTree>
    <p:extLst>
      <p:ext uri="{BB962C8B-B14F-4D97-AF65-F5344CB8AC3E}">
        <p14:creationId xmlns:p14="http://schemas.microsoft.com/office/powerpoint/2010/main" val="295301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Peliriippuvuus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515600" cy="4462463"/>
          </a:xfrm>
        </p:spPr>
        <p:txBody>
          <a:bodyPr/>
          <a:lstStyle/>
          <a:p>
            <a:r>
              <a:rPr lang="fi-FI" b="1" dirty="0"/>
              <a:t>Toiminnallinen riippuvuus </a:t>
            </a:r>
            <a:r>
              <a:rPr lang="fi-FI" dirty="0"/>
              <a:t>= mielihyvähakuinen riippuvuus voi kehittyä mihin tahansa toimintaan</a:t>
            </a:r>
          </a:p>
          <a:p>
            <a:pPr lvl="1"/>
            <a:r>
              <a:rPr lang="fi-FI" dirty="0"/>
              <a:t>esim. peliriippuvuus, nettiriippuvuus, someriippuvuus, ostoriippuvuus, seksiriippuvuus ja työhön liittyvä riippuvuus</a:t>
            </a:r>
          </a:p>
          <a:p>
            <a:r>
              <a:rPr lang="fi-FI" b="1" dirty="0"/>
              <a:t>Peliriippuvuus</a:t>
            </a:r>
            <a:r>
              <a:rPr lang="fi-FI" dirty="0"/>
              <a:t> = toiminnallinen riippuvuus, jossa ongelmana pakonomainen tarve pelata sekä liiallinen ajan- tai rahan käyttö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erilaiset ajanviete- ja viihdepelit verkossa, pelikonsolit tai rahapelit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haittoja: talousvaikeudet, univaje ja ongelmat vuorokausirytmissä, opintojen tai työn laiminlyönti, fyysiset ja psyykkiset haitat itsellä ja läheisillä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kansainvälinen tautiluokitus: videopeliriippuvuus, rahapeliriippuvuus ja pelihimo (lievempi versio vakavasta rahapeliongelmasta)</a:t>
            </a:r>
          </a:p>
          <a:p>
            <a:endParaRPr lang="fi-FI" dirty="0"/>
          </a:p>
          <a:p>
            <a:pPr lvl="1"/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11. Toiminnalliset riippuvuudet</a:t>
            </a:r>
          </a:p>
        </p:txBody>
      </p:sp>
    </p:spTree>
    <p:extLst>
      <p:ext uri="{BB962C8B-B14F-4D97-AF65-F5344CB8AC3E}">
        <p14:creationId xmlns:p14="http://schemas.microsoft.com/office/powerpoint/2010/main" val="349594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Some- ja nettiriippuvuus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9497"/>
            <a:ext cx="10676861" cy="4462463"/>
          </a:xfrm>
        </p:spPr>
        <p:txBody>
          <a:bodyPr/>
          <a:lstStyle/>
          <a:p>
            <a:r>
              <a:rPr lang="fi-FI" b="1" dirty="0"/>
              <a:t>Nettiriippuvuus</a:t>
            </a:r>
            <a:r>
              <a:rPr lang="fi-FI" dirty="0"/>
              <a:t> = toiminnallinen riippuvuus, jossa ongelmana pakonomainen tai hallitsematon netinkäyttö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pakko viettää aikaa esim. keskustelupalstoilla, virtuaalitodellisuudessa tai seksisivustoilla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voi ilmetä myös pakonomaisena sähköpostin tarkistamisena tai informaatioriippuvuutena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haittoja: univaje ja ongelmat vuorokausirytmissä, opintojen tai työn laiminlyönti, fyysiset (esim. päänsärky, liikkumattomuus), psyykkiset (esim. keskittymisvaikeudet) ja sosiaaliset (esim. ihmissuhdeongelmat) terveyshaitat</a:t>
            </a:r>
          </a:p>
          <a:p>
            <a:r>
              <a:rPr lang="fi-FI" b="1" dirty="0"/>
              <a:t>Someriippuvuus</a:t>
            </a:r>
            <a:r>
              <a:rPr lang="fi-FI" dirty="0"/>
              <a:t> = toiminnallinen riippuvuus, jossa ongelmana pakonomainen tai hallitsematon viettää aikaa sosiaalisessa mediassa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voi ilmetä esim. pakonomaisena syötteen tai kommenttien selaamisena tai tarpeena julkaista itse somessa jatkuvasti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haittoja: univaje ja ongelmat vuorokausirytmissä, opintojen tai työn laiminlyönti, fyysiset (esim. päänsärky, liikkumattomuus), psyykkiset (esim. keskittymisvaikeudet) ja sosiaaliset (esim. ihmissuhdeongelmat) terveyshaitat</a:t>
            </a:r>
          </a:p>
          <a:p>
            <a:pPr lvl="1"/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11. Toiminnalliset riippuvuudet</a:t>
            </a:r>
          </a:p>
        </p:txBody>
      </p:sp>
    </p:spTree>
    <p:extLst>
      <p:ext uri="{BB962C8B-B14F-4D97-AF65-F5344CB8AC3E}">
        <p14:creationId xmlns:p14="http://schemas.microsoft.com/office/powerpoint/2010/main" val="193879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Nikotiiniriippuvuus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9497"/>
            <a:ext cx="10676861" cy="4462463"/>
          </a:xfrm>
        </p:spPr>
        <p:txBody>
          <a:bodyPr/>
          <a:lstStyle/>
          <a:p>
            <a:r>
              <a:rPr lang="fi-FI" b="1" dirty="0"/>
              <a:t>Nikotiiniriippuvuus</a:t>
            </a:r>
            <a:r>
              <a:rPr lang="fi-FI" dirty="0"/>
              <a:t> 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aiheuttajia: mm. tupakka, nuuska, sähkösavuke</a:t>
            </a:r>
            <a:endParaRPr lang="fi-FI" b="0" i="0" dirty="0">
              <a:solidFill>
                <a:srgbClr val="222222"/>
              </a:solidFill>
              <a:effectLst/>
            </a:endParaRPr>
          </a:p>
          <a:p>
            <a:pPr lvl="1"/>
            <a:r>
              <a:rPr lang="fi-FI" b="0" i="0" dirty="0">
                <a:solidFill>
                  <a:srgbClr val="222222"/>
                </a:solidFill>
                <a:effectLst/>
              </a:rPr>
              <a:t>fyysinen riippuvuus kehittyy nopeasti, koska nikotiinireseptoreita on paljon aivoalueilla, joissa mielihyvän kokemukset syntyvät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ilmenee usein myös psyykkisenä ja sosiaalisena riippuvuutena</a:t>
            </a:r>
            <a:endParaRPr lang="fi-FI" b="0" i="0" dirty="0">
              <a:solidFill>
                <a:srgbClr val="222222"/>
              </a:solidFill>
              <a:effectLst/>
            </a:endParaRPr>
          </a:p>
          <a:p>
            <a:pPr lvl="1"/>
            <a:r>
              <a:rPr lang="fi-FI" dirty="0">
                <a:solidFill>
                  <a:srgbClr val="222222"/>
                </a:solidFill>
              </a:rPr>
              <a:t>n</a:t>
            </a:r>
            <a:r>
              <a:rPr lang="fi-FI" b="0" i="0" dirty="0">
                <a:solidFill>
                  <a:srgbClr val="222222"/>
                </a:solidFill>
                <a:effectLst/>
              </a:rPr>
              <a:t>ikotiinille kehittyy nopeasti toleranssi, koska se heikentää kohdereseptorinsa herkkyyttä</a:t>
            </a:r>
          </a:p>
          <a:p>
            <a:pPr lvl="1"/>
            <a:r>
              <a:rPr lang="fi-FI" dirty="0">
                <a:solidFill>
                  <a:srgbClr val="222222"/>
                </a:solidFill>
              </a:rPr>
              <a:t>m</a:t>
            </a:r>
            <a:r>
              <a:rPr lang="fi-FI" b="0" i="0" dirty="0">
                <a:solidFill>
                  <a:srgbClr val="222222"/>
                </a:solidFill>
                <a:effectLst/>
              </a:rPr>
              <a:t>itä nuorempana nikotiinituotteiden käytön aloittaa, sitä herkemmin nikotiiniriippuvuus syntyy</a:t>
            </a:r>
          </a:p>
          <a:p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12. Nikotiinituotteet</a:t>
            </a:r>
          </a:p>
        </p:txBody>
      </p:sp>
    </p:spTree>
    <p:extLst>
      <p:ext uri="{BB962C8B-B14F-4D97-AF65-F5344CB8AC3E}">
        <p14:creationId xmlns:p14="http://schemas.microsoft.com/office/powerpoint/2010/main" val="271009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036" y="534859"/>
            <a:ext cx="8006542" cy="648394"/>
          </a:xfrm>
        </p:spPr>
        <p:txBody>
          <a:bodyPr/>
          <a:lstStyle/>
          <a:p>
            <a:r>
              <a:rPr lang="fi-FI" dirty="0"/>
              <a:t>Nikotiinituotteiden haitat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036" y="1516668"/>
            <a:ext cx="5123124" cy="4462463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/>
              <a:t>Tupakka</a:t>
            </a:r>
          </a:p>
          <a:p>
            <a:r>
              <a:rPr lang="fi-FI" sz="1800" dirty="0"/>
              <a:t>hengityselinsairaudet: hengitystieinfektiot, astma, keuhkoahtaumatauti, keuhkosyöpä</a:t>
            </a:r>
          </a:p>
          <a:p>
            <a:r>
              <a:rPr lang="fi-FI" sz="1800" dirty="0"/>
              <a:t>sydän- ja verisuonitaudit</a:t>
            </a:r>
          </a:p>
          <a:p>
            <a:r>
              <a:rPr lang="fi-FI" sz="1800" dirty="0"/>
              <a:t>heikentää luustoa ja vaikuttaa pituuskasvuun</a:t>
            </a:r>
          </a:p>
          <a:p>
            <a:r>
              <a:rPr lang="fi-FI" sz="1800" dirty="0"/>
              <a:t>heikentää kudosten hapensaantia ja fyysistä suorituskykyä</a:t>
            </a:r>
          </a:p>
          <a:p>
            <a:r>
              <a:rPr lang="fi-FI" sz="1800" dirty="0"/>
              <a:t>suun ja hampaiden sairaudet</a:t>
            </a:r>
          </a:p>
          <a:p>
            <a:r>
              <a:rPr lang="fi-FI" sz="1800" dirty="0"/>
              <a:t>alentaa estrogeeni- ja testosteronitasoa</a:t>
            </a:r>
          </a:p>
          <a:p>
            <a:r>
              <a:rPr lang="fi-FI" sz="1800" dirty="0"/>
              <a:t>keskushermostovaikutukset pahentavat masennusta ja ahdistuneisuutta</a:t>
            </a:r>
          </a:p>
          <a:p>
            <a:r>
              <a:rPr lang="fi-FI" sz="1800" dirty="0"/>
              <a:t>vakavia haittoja sikiölle</a:t>
            </a:r>
          </a:p>
          <a:p>
            <a:r>
              <a:rPr lang="fi-FI" sz="1800" dirty="0"/>
              <a:t>passiivinen tupakointi ilmansaasteena muille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12. Nikotiinituotteet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852360C-8FB3-5BFD-2B8B-F30A393B8205}"/>
              </a:ext>
            </a:extLst>
          </p:cNvPr>
          <p:cNvSpPr txBox="1">
            <a:spLocks/>
          </p:cNvSpPr>
          <p:nvPr/>
        </p:nvSpPr>
        <p:spPr>
          <a:xfrm>
            <a:off x="6283841" y="1388448"/>
            <a:ext cx="5768460" cy="481838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D7D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7D7D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7D7D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7D7D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7D7D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2000" b="1" dirty="0"/>
              <a:t>Nuuska</a:t>
            </a:r>
          </a:p>
          <a:p>
            <a:r>
              <a:rPr lang="fi-FI" sz="1800" dirty="0"/>
              <a:t>osittain samat haitat kuin tupakassa, enemmän nikotiinia &gt; vahva riippuvuus</a:t>
            </a:r>
          </a:p>
          <a:p>
            <a:r>
              <a:rPr lang="fi-FI" sz="1800" dirty="0"/>
              <a:t>suun, nielun ja kurkun alue: ienten tulehdukset ja vetäytyminen, hammasongelmat, pahanhajuinen hengitys</a:t>
            </a:r>
          </a:p>
          <a:p>
            <a:r>
              <a:rPr lang="fi-FI" sz="1800" dirty="0"/>
              <a:t> suu- ja suolistosyövät</a:t>
            </a:r>
          </a:p>
          <a:p>
            <a:pPr marL="0" indent="0">
              <a:buNone/>
            </a:pPr>
            <a:endParaRPr lang="fi-FI" sz="2000" b="1" dirty="0"/>
          </a:p>
          <a:p>
            <a:pPr marL="0" indent="0">
              <a:buNone/>
            </a:pPr>
            <a:r>
              <a:rPr lang="fi-FI" sz="2000" b="1" dirty="0"/>
              <a:t>Sähkösavuke (</a:t>
            </a:r>
            <a:r>
              <a:rPr lang="fi-FI" sz="2000" b="1" dirty="0" err="1"/>
              <a:t>vape</a:t>
            </a:r>
            <a:r>
              <a:rPr lang="fi-FI" sz="2000" b="1" dirty="0"/>
              <a:t>)</a:t>
            </a:r>
          </a:p>
          <a:p>
            <a:r>
              <a:rPr lang="fi-FI" sz="1800" dirty="0"/>
              <a:t>voi sisältää nikotiinia tai ei</a:t>
            </a:r>
          </a:p>
          <a:p>
            <a:r>
              <a:rPr lang="fi-FI" sz="1800" dirty="0"/>
              <a:t>sisältää monia syöpää aiheuttavia aineita ja myrkkyjä</a:t>
            </a:r>
          </a:p>
          <a:p>
            <a:r>
              <a:rPr lang="fi-FI" sz="1800" dirty="0"/>
              <a:t>kaikkia vaikutuksia ei vielä tunneta</a:t>
            </a:r>
          </a:p>
        </p:txBody>
      </p:sp>
    </p:spTree>
    <p:extLst>
      <p:ext uri="{BB962C8B-B14F-4D97-AF65-F5344CB8AC3E}">
        <p14:creationId xmlns:p14="http://schemas.microsoft.com/office/powerpoint/2010/main" val="14589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Alkoholi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9497"/>
            <a:ext cx="10676861" cy="4462463"/>
          </a:xfrm>
        </p:spPr>
        <p:txBody>
          <a:bodyPr/>
          <a:lstStyle/>
          <a:p>
            <a:r>
              <a:rPr lang="fi-FI" b="1" dirty="0"/>
              <a:t>Alkoholi</a:t>
            </a:r>
            <a:r>
              <a:rPr lang="fi-FI" dirty="0"/>
              <a:t> = keskushermostoa rahoittava aine (vaikuttava aine etanoli)</a:t>
            </a:r>
          </a:p>
          <a:p>
            <a:pPr lvl="1"/>
            <a:r>
              <a:rPr lang="fi-FI" dirty="0"/>
              <a:t>aiheuttaa</a:t>
            </a:r>
            <a:r>
              <a:rPr lang="fi-FI" b="1" dirty="0"/>
              <a:t> humalatilan </a:t>
            </a:r>
            <a:r>
              <a:rPr lang="fi-FI" dirty="0"/>
              <a:t> </a:t>
            </a:r>
          </a:p>
          <a:p>
            <a:pPr lvl="1"/>
            <a:r>
              <a:rPr lang="fi-FI" dirty="0"/>
              <a:t>lamauttaa keskushermostoa -&gt; heikentää reaktionopeutta, liikkeiden koordinaatiota, arvostelukykyä ja tarkkaavaisuutta -&gt; tapaturmariski</a:t>
            </a:r>
          </a:p>
          <a:p>
            <a:pPr lvl="1"/>
            <a:r>
              <a:rPr lang="fi-FI" dirty="0"/>
              <a:t>rasittaa maksaa ja haimaa</a:t>
            </a:r>
          </a:p>
          <a:p>
            <a:pPr lvl="1"/>
            <a:r>
              <a:rPr lang="fi-FI" dirty="0"/>
              <a:t>rasittaa sydän- ja verenkiertoelimistöä</a:t>
            </a:r>
          </a:p>
          <a:p>
            <a:pPr lvl="1"/>
            <a:r>
              <a:rPr lang="fi-FI" dirty="0"/>
              <a:t>aiheuttaa lihomista</a:t>
            </a:r>
          </a:p>
          <a:p>
            <a:pPr lvl="1"/>
            <a:r>
              <a:rPr lang="fi-FI" dirty="0"/>
              <a:t>aiheuttaa muutoksia aivoissa, altistaa mielenterveysongelmille ja ihmissuhdeongelmille</a:t>
            </a:r>
          </a:p>
          <a:p>
            <a:pPr lvl="1"/>
            <a:r>
              <a:rPr lang="fi-FI" dirty="0"/>
              <a:t>haittaa vakavasti sikiön kehitystä ja voi vaikeuttaa raskaaksi tulemista</a:t>
            </a:r>
          </a:p>
          <a:p>
            <a:pPr lvl="1"/>
            <a:r>
              <a:rPr lang="fi-FI" dirty="0"/>
              <a:t>aiheuttaa riippuvuutta ja vieroitusoireita</a:t>
            </a:r>
          </a:p>
          <a:p>
            <a:pPr lvl="1"/>
            <a:endParaRPr lang="fi-FI" dirty="0"/>
          </a:p>
          <a:p>
            <a:r>
              <a:rPr lang="fi-FI" b="1" dirty="0"/>
              <a:t>Alkoholismi</a:t>
            </a:r>
            <a:r>
              <a:rPr lang="fi-FI" dirty="0"/>
              <a:t> = riippuvuussairaus, jossa on pakonomainen tarve käyttää alkoholia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13. Alkoholi</a:t>
            </a:r>
          </a:p>
        </p:txBody>
      </p:sp>
    </p:spTree>
    <p:extLst>
      <p:ext uri="{BB962C8B-B14F-4D97-AF65-F5344CB8AC3E}">
        <p14:creationId xmlns:p14="http://schemas.microsoft.com/office/powerpoint/2010/main" val="29819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</p:spPr>
        <p:txBody>
          <a:bodyPr/>
          <a:lstStyle/>
          <a:p>
            <a:r>
              <a:rPr lang="fi-FI" dirty="0"/>
              <a:t>Nuoret ja alkoholi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515600" cy="4462463"/>
          </a:xfrm>
        </p:spPr>
        <p:txBody>
          <a:bodyPr/>
          <a:lstStyle/>
          <a:p>
            <a:r>
              <a:rPr lang="fi-FI" dirty="0"/>
              <a:t>Nuoren elimistö reagoi helposti humalan aiheuttamaan verensokerin alenemiseen, koska aineenvaihdunta ei ole vielä kehittynyt -&gt; voi aiheuttaa tajuttomuutta ja aivojen toiminnan muutoksia.</a:t>
            </a:r>
          </a:p>
          <a:p>
            <a:r>
              <a:rPr lang="fi-FI" dirty="0"/>
              <a:t>Alkoholi vaikuttaa sukupuoli- ja kasvuhormonien tuotantoon, mikä viivästyttää murrosikää.</a:t>
            </a:r>
          </a:p>
          <a:p>
            <a:r>
              <a:rPr lang="fi-FI" dirty="0"/>
              <a:t>Alkoholi häiritsee aivojen mielihyväkeskuksen kehitystä. </a:t>
            </a:r>
          </a:p>
          <a:p>
            <a:r>
              <a:rPr lang="fi-FI" dirty="0"/>
              <a:t>Alkoholi häiritsee aivojen kypsymisprosessia ja lisää impulsiivisuutta.</a:t>
            </a:r>
          </a:p>
          <a:p>
            <a:r>
              <a:rPr lang="fi-FI" dirty="0"/>
              <a:t>Alkoholi häiritsee kognitiivisista toiminnoista vastaavia aivojen osia -&gt; voi ilmetä muisti- ja keskittymishäiriöinä tai oppimisvaikeuksina.</a:t>
            </a:r>
          </a:p>
          <a:p>
            <a:r>
              <a:rPr lang="fi-FI" dirty="0"/>
              <a:t> Alkoholi aiheuttaa nopeastikin maksa- ja haimasairauksia.</a:t>
            </a:r>
          </a:p>
          <a:p>
            <a:r>
              <a:rPr lang="fi-FI" dirty="0"/>
              <a:t>Nuorten alkoholinkäyttö on viime vuosina vähentynyt.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13. Alkoholi</a:t>
            </a:r>
          </a:p>
        </p:txBody>
      </p:sp>
    </p:spTree>
    <p:extLst>
      <p:ext uri="{BB962C8B-B14F-4D97-AF65-F5344CB8AC3E}">
        <p14:creationId xmlns:p14="http://schemas.microsoft.com/office/powerpoint/2010/main" val="237657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973</Words>
  <Application>Microsoft Office PowerPoint</Application>
  <PresentationFormat>Laajakuva</PresentationFormat>
  <Paragraphs>116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Wingdings</vt:lpstr>
      <vt:lpstr>Office-teema</vt:lpstr>
      <vt:lpstr>PowerPoint-esitys</vt:lpstr>
      <vt:lpstr>Riippuvuudet</vt:lpstr>
      <vt:lpstr>Riippuvuuden kehittyminen</vt:lpstr>
      <vt:lpstr>Peliriippuvuus</vt:lpstr>
      <vt:lpstr>Some- ja nettiriippuvuus</vt:lpstr>
      <vt:lpstr>Nikotiiniriippuvuus</vt:lpstr>
      <vt:lpstr>Nikotiinituotteiden haitat</vt:lpstr>
      <vt:lpstr>Alkoholi</vt:lpstr>
      <vt:lpstr>Nuoret ja alkoholi</vt:lpstr>
      <vt:lpstr>Huumeet</vt:lpstr>
      <vt:lpstr>Erilaisia huumeita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Tiia Kähärä</dc:creator>
  <cp:lastModifiedBy>Tölli Maria</cp:lastModifiedBy>
  <cp:revision>53</cp:revision>
  <dcterms:created xsi:type="dcterms:W3CDTF">2021-01-17T13:48:37Z</dcterms:created>
  <dcterms:modified xsi:type="dcterms:W3CDTF">2024-12-11T07:23:34Z</dcterms:modified>
</cp:coreProperties>
</file>