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uolivapaa piirto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Puolivapaa piirto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Otsikko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17" name="Alaotsikko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i-FI" smtClean="0"/>
              <a:t>Muokkaa alaotsikon perustyyliä napsautt.</a:t>
            </a:r>
            <a:endParaRPr kumimoji="0" lang="en-US"/>
          </a:p>
        </p:txBody>
      </p:sp>
      <p:sp>
        <p:nvSpPr>
          <p:cNvPr id="30" name="Päivämäärän paikkamerkki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CEF74-68A6-405A-967B-25DD8B406F0B}" type="datetimeFigureOut">
              <a:rPr lang="fi-FI" smtClean="0"/>
              <a:t>28.1.2016</a:t>
            </a:fld>
            <a:endParaRPr lang="fi-FI"/>
          </a:p>
        </p:txBody>
      </p:sp>
      <p:sp>
        <p:nvSpPr>
          <p:cNvPr id="19" name="Alatunnisteen paikkamerkki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27" name="Dian numeron paikkamerkki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C1BE2-632C-40DC-AE5E-27FE1B931D6E}" type="slidenum">
              <a:rPr lang="fi-FI" smtClean="0"/>
              <a:t>‹#›</a:t>
            </a:fld>
            <a:endParaRPr lang="fi-FI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i-FI" smtClean="0"/>
              <a:t>Muokkaa tekstin perustyylejä napsauttamalla</a:t>
            </a:r>
          </a:p>
          <a:p>
            <a:pPr lvl="1" eaLnBrk="1" latinLnBrk="0" hangingPunct="1"/>
            <a:r>
              <a:rPr lang="fi-FI" smtClean="0"/>
              <a:t>toinen taso</a:t>
            </a:r>
          </a:p>
          <a:p>
            <a:pPr lvl="2" eaLnBrk="1" latinLnBrk="0" hangingPunct="1"/>
            <a:r>
              <a:rPr lang="fi-FI" smtClean="0"/>
              <a:t>kolmas taso</a:t>
            </a:r>
          </a:p>
          <a:p>
            <a:pPr lvl="3" eaLnBrk="1" latinLnBrk="0" hangingPunct="1"/>
            <a:r>
              <a:rPr lang="fi-FI" smtClean="0"/>
              <a:t>neljäs taso</a:t>
            </a:r>
          </a:p>
          <a:p>
            <a:pPr lvl="4" eaLnBrk="1" latinLnBrk="0" hangingPunct="1"/>
            <a:r>
              <a:rPr lang="fi-FI" smtClean="0"/>
              <a:t>viides taso</a:t>
            </a:r>
            <a:endParaRPr kumimoji="0" lang="en-US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CEF74-68A6-405A-967B-25DD8B406F0B}" type="datetimeFigureOut">
              <a:rPr lang="fi-FI" smtClean="0"/>
              <a:t>28.1.2016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C1BE2-632C-40DC-AE5E-27FE1B931D6E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fi-FI" smtClean="0"/>
              <a:t>Muokkaa tekstin perustyylejä napsauttamalla</a:t>
            </a:r>
          </a:p>
          <a:p>
            <a:pPr lvl="1" eaLnBrk="1" latinLnBrk="0" hangingPunct="1"/>
            <a:r>
              <a:rPr lang="fi-FI" smtClean="0"/>
              <a:t>toinen taso</a:t>
            </a:r>
          </a:p>
          <a:p>
            <a:pPr lvl="2" eaLnBrk="1" latinLnBrk="0" hangingPunct="1"/>
            <a:r>
              <a:rPr lang="fi-FI" smtClean="0"/>
              <a:t>kolmas taso</a:t>
            </a:r>
          </a:p>
          <a:p>
            <a:pPr lvl="3" eaLnBrk="1" latinLnBrk="0" hangingPunct="1"/>
            <a:r>
              <a:rPr lang="fi-FI" smtClean="0"/>
              <a:t>neljäs taso</a:t>
            </a:r>
          </a:p>
          <a:p>
            <a:pPr lvl="4" eaLnBrk="1" latinLnBrk="0" hangingPunct="1"/>
            <a:r>
              <a:rPr lang="fi-FI" smtClean="0"/>
              <a:t>viides taso</a:t>
            </a:r>
            <a:endParaRPr kumimoji="0" lang="en-US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CEF74-68A6-405A-967B-25DD8B406F0B}" type="datetimeFigureOut">
              <a:rPr lang="fi-FI" smtClean="0"/>
              <a:t>28.1.2016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C1BE2-632C-40DC-AE5E-27FE1B931D6E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i-FI" smtClean="0"/>
              <a:t>Muokkaa tekstin perustyylejä napsauttamalla</a:t>
            </a:r>
          </a:p>
          <a:p>
            <a:pPr lvl="1" eaLnBrk="1" latinLnBrk="0" hangingPunct="1"/>
            <a:r>
              <a:rPr lang="fi-FI" smtClean="0"/>
              <a:t>toinen taso</a:t>
            </a:r>
          </a:p>
          <a:p>
            <a:pPr lvl="2" eaLnBrk="1" latinLnBrk="0" hangingPunct="1"/>
            <a:r>
              <a:rPr lang="fi-FI" smtClean="0"/>
              <a:t>kolmas taso</a:t>
            </a:r>
          </a:p>
          <a:p>
            <a:pPr lvl="3" eaLnBrk="1" latinLnBrk="0" hangingPunct="1"/>
            <a:r>
              <a:rPr lang="fi-FI" smtClean="0"/>
              <a:t>neljäs taso</a:t>
            </a:r>
          </a:p>
          <a:p>
            <a:pPr lvl="4" eaLnBrk="1" latinLnBrk="0" hangingPunct="1"/>
            <a:r>
              <a:rPr lang="fi-FI" smtClean="0"/>
              <a:t>viides taso</a:t>
            </a:r>
            <a:endParaRPr kumimoji="0" lang="en-US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CEF74-68A6-405A-967B-25DD8B406F0B}" type="datetimeFigureOut">
              <a:rPr lang="fi-FI" smtClean="0"/>
              <a:t>28.1.2016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C1BE2-632C-40DC-AE5E-27FE1B931D6E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Osan ylätunnist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uolivapaa piirto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uolivapaa piirto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i-FI" smtClean="0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CEF74-68A6-405A-967B-25DD8B406F0B}" type="datetimeFigureOut">
              <a:rPr lang="fi-FI" smtClean="0"/>
              <a:t>28.1.2016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C1BE2-632C-40DC-AE5E-27FE1B931D6E}" type="slidenum">
              <a:rPr lang="fi-FI" smtClean="0"/>
              <a:t>‹#›</a:t>
            </a:fld>
            <a:endParaRPr lang="fi-FI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i-FI" smtClean="0"/>
              <a:t>Muokkaa tekstin perustyylejä napsauttamalla</a:t>
            </a:r>
          </a:p>
          <a:p>
            <a:pPr lvl="1" eaLnBrk="1" latinLnBrk="0" hangingPunct="1"/>
            <a:r>
              <a:rPr lang="fi-FI" smtClean="0"/>
              <a:t>toinen taso</a:t>
            </a:r>
          </a:p>
          <a:p>
            <a:pPr lvl="2" eaLnBrk="1" latinLnBrk="0" hangingPunct="1"/>
            <a:r>
              <a:rPr lang="fi-FI" smtClean="0"/>
              <a:t>kolmas taso</a:t>
            </a:r>
          </a:p>
          <a:p>
            <a:pPr lvl="3" eaLnBrk="1" latinLnBrk="0" hangingPunct="1"/>
            <a:r>
              <a:rPr lang="fi-FI" smtClean="0"/>
              <a:t>neljäs taso</a:t>
            </a:r>
          </a:p>
          <a:p>
            <a:pPr lvl="4" eaLnBrk="1" latinLnBrk="0" hangingPunct="1"/>
            <a:r>
              <a:rPr lang="fi-FI" smtClean="0"/>
              <a:t>viides taso</a:t>
            </a:r>
            <a:endParaRPr kumimoji="0" lang="en-US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i-FI" smtClean="0"/>
              <a:t>Muokkaa tekstin perustyylejä napsauttamalla</a:t>
            </a:r>
          </a:p>
          <a:p>
            <a:pPr lvl="1" eaLnBrk="1" latinLnBrk="0" hangingPunct="1"/>
            <a:r>
              <a:rPr lang="fi-FI" smtClean="0"/>
              <a:t>toinen taso</a:t>
            </a:r>
          </a:p>
          <a:p>
            <a:pPr lvl="2" eaLnBrk="1" latinLnBrk="0" hangingPunct="1"/>
            <a:r>
              <a:rPr lang="fi-FI" smtClean="0"/>
              <a:t>kolmas taso</a:t>
            </a:r>
          </a:p>
          <a:p>
            <a:pPr lvl="3" eaLnBrk="1" latinLnBrk="0" hangingPunct="1"/>
            <a:r>
              <a:rPr lang="fi-FI" smtClean="0"/>
              <a:t>neljäs taso</a:t>
            </a:r>
          </a:p>
          <a:p>
            <a:pPr lvl="4" eaLnBrk="1" latinLnBrk="0" hangingPunct="1"/>
            <a:r>
              <a:rPr lang="fi-FI" smtClean="0"/>
              <a:t>viides taso</a:t>
            </a:r>
            <a:endParaRPr kumimoji="0" lang="en-US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CEF74-68A6-405A-967B-25DD8B406F0B}" type="datetimeFigureOut">
              <a:rPr lang="fi-FI" smtClean="0"/>
              <a:t>28.1.2016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C1BE2-632C-40DC-AE5E-27FE1B931D6E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i-FI" smtClean="0"/>
              <a:t>Muokkaa tekstin perustyylejä napsauttamalla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i-FI" smtClean="0"/>
              <a:t>Muokkaa tekstin perustyylejä napsauttamalla</a:t>
            </a:r>
          </a:p>
        </p:txBody>
      </p:sp>
      <p:sp>
        <p:nvSpPr>
          <p:cNvPr id="5" name="Sisällön paikkamerkki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i-FI" smtClean="0"/>
              <a:t>Muokkaa tekstin perustyylejä napsauttamalla</a:t>
            </a:r>
          </a:p>
          <a:p>
            <a:pPr lvl="1" eaLnBrk="1" latinLnBrk="0" hangingPunct="1"/>
            <a:r>
              <a:rPr lang="fi-FI" smtClean="0"/>
              <a:t>toinen taso</a:t>
            </a:r>
          </a:p>
          <a:p>
            <a:pPr lvl="2" eaLnBrk="1" latinLnBrk="0" hangingPunct="1"/>
            <a:r>
              <a:rPr lang="fi-FI" smtClean="0"/>
              <a:t>kolmas taso</a:t>
            </a:r>
          </a:p>
          <a:p>
            <a:pPr lvl="3" eaLnBrk="1" latinLnBrk="0" hangingPunct="1"/>
            <a:r>
              <a:rPr lang="fi-FI" smtClean="0"/>
              <a:t>neljäs taso</a:t>
            </a:r>
          </a:p>
          <a:p>
            <a:pPr lvl="4" eaLnBrk="1" latinLnBrk="0" hangingPunct="1"/>
            <a:r>
              <a:rPr lang="fi-FI" smtClean="0"/>
              <a:t>viides taso</a:t>
            </a:r>
            <a:endParaRPr kumimoji="0" lang="en-US"/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i-FI" smtClean="0"/>
              <a:t>Muokkaa tekstin perustyylejä napsauttamalla</a:t>
            </a:r>
          </a:p>
          <a:p>
            <a:pPr lvl="1" eaLnBrk="1" latinLnBrk="0" hangingPunct="1"/>
            <a:r>
              <a:rPr lang="fi-FI" smtClean="0"/>
              <a:t>toinen taso</a:t>
            </a:r>
          </a:p>
          <a:p>
            <a:pPr lvl="2" eaLnBrk="1" latinLnBrk="0" hangingPunct="1"/>
            <a:r>
              <a:rPr lang="fi-FI" smtClean="0"/>
              <a:t>kolmas taso</a:t>
            </a:r>
          </a:p>
          <a:p>
            <a:pPr lvl="3" eaLnBrk="1" latinLnBrk="0" hangingPunct="1"/>
            <a:r>
              <a:rPr lang="fi-FI" smtClean="0"/>
              <a:t>neljäs taso</a:t>
            </a:r>
          </a:p>
          <a:p>
            <a:pPr lvl="4" eaLnBrk="1" latinLnBrk="0" hangingPunct="1"/>
            <a:r>
              <a:rPr lang="fi-FI" smtClean="0"/>
              <a:t>viides taso</a:t>
            </a:r>
            <a:endParaRPr kumimoji="0" lang="en-US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CEF74-68A6-405A-967B-25DD8B406F0B}" type="datetimeFigureOut">
              <a:rPr lang="fi-FI" smtClean="0"/>
              <a:t>28.1.2016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C1BE2-632C-40DC-AE5E-27FE1B931D6E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CEF74-68A6-405A-967B-25DD8B406F0B}" type="datetimeFigureOut">
              <a:rPr lang="fi-FI" smtClean="0"/>
              <a:t>28.1.2016</a:t>
            </a:fld>
            <a:endParaRPr lang="fi-FI"/>
          </a:p>
        </p:txBody>
      </p:sp>
      <p:sp>
        <p:nvSpPr>
          <p:cNvPr id="8" name="Dian numeron paikkamerkki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CFC1BE2-632C-40DC-AE5E-27FE1B931D6E}" type="slidenum">
              <a:rPr lang="fi-FI" smtClean="0"/>
              <a:t>‹#›</a:t>
            </a:fld>
            <a:endParaRPr lang="fi-FI"/>
          </a:p>
        </p:txBody>
      </p:sp>
      <p:sp>
        <p:nvSpPr>
          <p:cNvPr id="9" name="Alatunnisteen paikkamerkki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fi-F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CEF74-68A6-405A-967B-25DD8B406F0B}" type="datetimeFigureOut">
              <a:rPr lang="fi-FI" smtClean="0"/>
              <a:t>28.1.2016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C1BE2-632C-40DC-AE5E-27FE1B931D6E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3" name="Tekstin paikkamerkki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fi-FI" smtClean="0"/>
              <a:t>Muokkaa tekstin perustyylejä napsauttamalla</a:t>
            </a:r>
          </a:p>
          <a:p>
            <a:pPr lvl="1" eaLnBrk="1" latinLnBrk="0" hangingPunct="1"/>
            <a:r>
              <a:rPr lang="fi-FI" smtClean="0"/>
              <a:t>toinen taso</a:t>
            </a:r>
          </a:p>
          <a:p>
            <a:pPr lvl="2" eaLnBrk="1" latinLnBrk="0" hangingPunct="1"/>
            <a:r>
              <a:rPr lang="fi-FI" smtClean="0"/>
              <a:t>kolmas taso</a:t>
            </a:r>
          </a:p>
          <a:p>
            <a:pPr lvl="3" eaLnBrk="1" latinLnBrk="0" hangingPunct="1"/>
            <a:r>
              <a:rPr lang="fi-FI" smtClean="0"/>
              <a:t>neljäs taso</a:t>
            </a:r>
          </a:p>
          <a:p>
            <a:pPr lvl="4" eaLnBrk="1" latinLnBrk="0" hangingPunct="1"/>
            <a:r>
              <a:rPr lang="fi-FI" smtClean="0"/>
              <a:t>viides taso</a:t>
            </a:r>
            <a:endParaRPr kumimoji="0" lang="en-US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CEF74-68A6-405A-967B-25DD8B406F0B}" type="datetimeFigureOut">
              <a:rPr lang="fi-FI" smtClean="0"/>
              <a:t>28.1.2016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FCFC1BE2-632C-40DC-AE5E-27FE1B931D6E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i-FI" smtClean="0"/>
              <a:t>Lisää kuva napsauttamalla kuvaketta</a:t>
            </a:r>
            <a:endParaRPr kumimoji="0" lang="en-US" dirty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5D1CEF74-68A6-405A-967B-25DD8B406F0B}" type="datetimeFigureOut">
              <a:rPr lang="fi-FI" smtClean="0"/>
              <a:t>28.1.2016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C1BE2-632C-40DC-AE5E-27FE1B931D6E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uolivapaa piirto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uolivapaa piirto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Otsikon paikkamerkki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30" name="Tekstin paikkamerkki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i-FI" smtClean="0"/>
              <a:t>Muokkaa tekstin perustyylejä napsauttamalla</a:t>
            </a:r>
          </a:p>
          <a:p>
            <a:pPr lvl="1" eaLnBrk="1" latinLnBrk="0" hangingPunct="1"/>
            <a:r>
              <a:rPr kumimoji="0" lang="fi-FI" smtClean="0"/>
              <a:t>toinen taso</a:t>
            </a:r>
          </a:p>
          <a:p>
            <a:pPr lvl="2" eaLnBrk="1" latinLnBrk="0" hangingPunct="1"/>
            <a:r>
              <a:rPr kumimoji="0" lang="fi-FI" smtClean="0"/>
              <a:t>kolmas taso</a:t>
            </a:r>
          </a:p>
          <a:p>
            <a:pPr lvl="3" eaLnBrk="1" latinLnBrk="0" hangingPunct="1"/>
            <a:r>
              <a:rPr kumimoji="0" lang="fi-FI" smtClean="0"/>
              <a:t>neljäs taso</a:t>
            </a:r>
          </a:p>
          <a:p>
            <a:pPr lvl="4" eaLnBrk="1" latinLnBrk="0" hangingPunct="1"/>
            <a:r>
              <a:rPr kumimoji="0" lang="fi-FI" smtClean="0"/>
              <a:t>viides taso</a:t>
            </a:r>
            <a:endParaRPr kumimoji="0" lang="en-US"/>
          </a:p>
        </p:txBody>
      </p:sp>
      <p:sp>
        <p:nvSpPr>
          <p:cNvPr id="10" name="Päivämäärän paikkamerkki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5D1CEF74-68A6-405A-967B-25DD8B406F0B}" type="datetimeFigureOut">
              <a:rPr lang="fi-FI" smtClean="0"/>
              <a:t>28.1.2016</a:t>
            </a:fld>
            <a:endParaRPr lang="fi-FI"/>
          </a:p>
        </p:txBody>
      </p:sp>
      <p:sp>
        <p:nvSpPr>
          <p:cNvPr id="22" name="Alatunnisteen paikkamerkki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18" name="Dian numeron paikkamerkki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FCFC1BE2-632C-40DC-AE5E-27FE1B931D6E}" type="slidenum">
              <a:rPr lang="fi-FI" smtClean="0"/>
              <a:t>‹#›</a:t>
            </a:fld>
            <a:endParaRPr lang="fi-FI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827584" y="3140968"/>
            <a:ext cx="7175351" cy="1793167"/>
          </a:xfrm>
        </p:spPr>
        <p:txBody>
          <a:bodyPr>
            <a:noAutofit/>
          </a:bodyPr>
          <a:lstStyle/>
          <a:p>
            <a:pPr algn="l"/>
            <a:r>
              <a:rPr lang="fi-FI" sz="4000" dirty="0" smtClean="0"/>
              <a:t>OPS 2016 - </a:t>
            </a:r>
            <a:br>
              <a:rPr lang="fi-FI" sz="4000" dirty="0" smtClean="0"/>
            </a:br>
            <a:r>
              <a:rPr lang="fi-FI" sz="4000" dirty="0" smtClean="0"/>
              <a:t>Oppimisen tuen paikalliset periaatteet </a:t>
            </a:r>
            <a:endParaRPr lang="fi-FI" sz="4000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47664" y="4932156"/>
            <a:ext cx="5637010" cy="882119"/>
          </a:xfrm>
        </p:spPr>
        <p:txBody>
          <a:bodyPr>
            <a:normAutofit/>
          </a:bodyPr>
          <a:lstStyle/>
          <a:p>
            <a:pPr algn="r"/>
            <a:endParaRPr lang="fi-FI" sz="1800" dirty="0" smtClean="0"/>
          </a:p>
          <a:p>
            <a:pPr algn="r"/>
            <a:r>
              <a:rPr lang="fi-FI" sz="1800" dirty="0" smtClean="0"/>
              <a:t>Sari Ågren</a:t>
            </a:r>
            <a:endParaRPr lang="fi-FI" sz="1800" dirty="0"/>
          </a:p>
        </p:txBody>
      </p:sp>
      <p:pic>
        <p:nvPicPr>
          <p:cNvPr id="4" name="Kuva 3" descr="s-posti_tunnus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5373216"/>
            <a:ext cx="1152128" cy="504056"/>
          </a:xfrm>
          <a:prstGeom prst="rect">
            <a:avLst/>
          </a:prstGeom>
          <a:noFill/>
          <a:ln>
            <a:noFill/>
          </a:ln>
        </p:spPr>
      </p:pic>
      <p:pic>
        <p:nvPicPr>
          <p:cNvPr id="3074" name="Picture 2" descr="Kuvahaun tulos haulle teacher helping chil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336572"/>
            <a:ext cx="3240360" cy="28607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82261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Erityinen tuki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fi-FI" dirty="0" smtClean="0"/>
              <a:t>Perusopetusjohtajan päätöksellä pedagogisen selvityksen ja asiantuntijalausunnon pohjalta</a:t>
            </a:r>
          </a:p>
          <a:p>
            <a:r>
              <a:rPr lang="fi-FI" dirty="0" smtClean="0"/>
              <a:t>Toteuttaminen, suunnitteleminen ja arviointi kuuluu sille opettajalle, jonka opetuksessa lapsi/oppilas on</a:t>
            </a:r>
          </a:p>
          <a:p>
            <a:r>
              <a:rPr lang="fi-FI" dirty="0" smtClean="0"/>
              <a:t>Yläkoululaisella ollessa useita yksilöllistettyjä oppiaineita, tiedot kerää ja </a:t>
            </a:r>
            <a:r>
              <a:rPr lang="fi-FI" dirty="0" err="1" smtClean="0"/>
              <a:t>HOJKS-palaverin</a:t>
            </a:r>
            <a:r>
              <a:rPr lang="fi-FI" dirty="0" smtClean="0"/>
              <a:t> järjestää luokanvalvoja</a:t>
            </a:r>
          </a:p>
          <a:p>
            <a:r>
              <a:rPr lang="fi-FI" dirty="0" smtClean="0"/>
              <a:t>Uusia oppiaineita yksilöllistettäessä (sekä tarkistusajankohtina) uuden tutkimuksen tai lausunnon tarpeen arvioi koulupsykologi.</a:t>
            </a:r>
          </a:p>
          <a:p>
            <a:r>
              <a:rPr lang="fi-FI" dirty="0" smtClean="0"/>
              <a:t>Toteuttaminen yhteistyössä erityisopettajan kanssa</a:t>
            </a:r>
          </a:p>
          <a:p>
            <a:r>
              <a:rPr lang="fi-FI" dirty="0" smtClean="0"/>
              <a:t>Opetus </a:t>
            </a:r>
            <a:r>
              <a:rPr lang="fi-FI" dirty="0" err="1" smtClean="0"/>
              <a:t>HOJKS:n</a:t>
            </a:r>
            <a:r>
              <a:rPr lang="fi-FI" dirty="0" smtClean="0"/>
              <a:t> mukaisesti. Myös väliaikaiset järjestelyt on kirjattava.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6395486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Pedagogiset asiakirjat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fi-FI" dirty="0" smtClean="0"/>
              <a:t>Täytetään aina </a:t>
            </a:r>
            <a:r>
              <a:rPr lang="fi-FI" dirty="0" err="1" smtClean="0"/>
              <a:t>Wilmassa</a:t>
            </a:r>
            <a:r>
              <a:rPr lang="fi-FI" dirty="0" smtClean="0"/>
              <a:t> (myös esiopetuksessa)</a:t>
            </a:r>
          </a:p>
          <a:p>
            <a:r>
              <a:rPr lang="fi-FI" dirty="0" err="1" smtClean="0"/>
              <a:t>Moniammatillinen</a:t>
            </a:r>
            <a:r>
              <a:rPr lang="fi-FI" dirty="0" smtClean="0"/>
              <a:t> konsultaatio voi tapahtua puhelimitse</a:t>
            </a:r>
          </a:p>
          <a:p>
            <a:r>
              <a:rPr lang="fi-FI" dirty="0" smtClean="0"/>
              <a:t>Päävastuu asiakirjoista on esi- ja luokanopettajalla/ aineenopettajalla. Erityisopettajalla vain siltä osin kun hän ko. oppiainetta opettaa.</a:t>
            </a:r>
          </a:p>
          <a:p>
            <a:r>
              <a:rPr lang="fi-FI" dirty="0" smtClean="0"/>
              <a:t>Ohjelehtinen</a:t>
            </a:r>
          </a:p>
          <a:p>
            <a:r>
              <a:rPr lang="fi-FI" dirty="0" smtClean="0"/>
              <a:t>Johtajat/ Rehtorit </a:t>
            </a:r>
            <a:r>
              <a:rPr lang="fi-FI" dirty="0"/>
              <a:t>vastaavat siitä, että tuki järjestetään ja pedagogiset asiakirjat laaditaan asianmukaisesti heidän kouluillaan</a:t>
            </a:r>
          </a:p>
        </p:txBody>
      </p:sp>
    </p:spTree>
    <p:extLst>
      <p:ext uri="{BB962C8B-B14F-4D97-AF65-F5344CB8AC3E}">
        <p14:creationId xmlns:p14="http://schemas.microsoft.com/office/powerpoint/2010/main" val="23710310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isällön paikkamerkki 5"/>
          <p:cNvSpPr>
            <a:spLocks noGrp="1"/>
          </p:cNvSpPr>
          <p:nvPr>
            <p:ph idx="1"/>
          </p:nvPr>
        </p:nvSpPr>
        <p:spPr>
          <a:xfrm>
            <a:off x="457200" y="404664"/>
            <a:ext cx="7467600" cy="5721499"/>
          </a:xfrm>
        </p:spPr>
        <p:txBody>
          <a:bodyPr>
            <a:normAutofit fontScale="85000" lnSpcReduction="20000"/>
          </a:bodyPr>
          <a:lstStyle/>
          <a:p>
            <a:r>
              <a:rPr lang="fi-FI" dirty="0" smtClean="0"/>
              <a:t>Oppimissuunnitelmat ja </a:t>
            </a:r>
            <a:r>
              <a:rPr lang="fi-FI" dirty="0" err="1" smtClean="0"/>
              <a:t>HOJKSit</a:t>
            </a:r>
            <a:r>
              <a:rPr lang="fi-FI" dirty="0" smtClean="0"/>
              <a:t> oltava vuosittain päivitetty/tehty lokakuun loppuun mennessä</a:t>
            </a:r>
          </a:p>
          <a:p>
            <a:r>
              <a:rPr lang="fi-FI" dirty="0" smtClean="0"/>
              <a:t>Säilytys esiopetusyksiköissä/ kouluissa. Poikkeuksena pedagoginen selvitys</a:t>
            </a:r>
          </a:p>
          <a:p>
            <a:r>
              <a:rPr lang="fi-FI" dirty="0" smtClean="0"/>
              <a:t>Sisältävät vain opetuksen järjestämisen kannalta välttämätöntä tietoa; ei oppilashuollollista sisältöä</a:t>
            </a:r>
          </a:p>
          <a:p>
            <a:r>
              <a:rPr lang="fi-FI" dirty="0" smtClean="0"/>
              <a:t>Kirjattu tieto on aina viimeisintä tietoa</a:t>
            </a:r>
          </a:p>
          <a:p>
            <a:r>
              <a:rPr lang="fi-FI" dirty="0" smtClean="0"/>
              <a:t>Asiat kirjattuna, ei viittauksia toisiin asiakirjoihin</a:t>
            </a:r>
          </a:p>
          <a:p>
            <a:r>
              <a:rPr lang="fi-FI" dirty="0" smtClean="0"/>
              <a:t>Selvitys tehdään aina yhteistyössä lausunnon antajan kanssa, jotta ne ovat yhdenmukaiset.</a:t>
            </a:r>
          </a:p>
          <a:p>
            <a:r>
              <a:rPr lang="fi-FI" dirty="0" smtClean="0"/>
              <a:t>Huoltajan kuuleminen suoritetaan huolellisesti. Esiopetuksella oma lomake sitä varten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9277420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Pidennetty oppivelvollisuus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Perusopetusjohtaja tekee päätöksen ennen lapsen perusopetukseen astumista</a:t>
            </a:r>
          </a:p>
          <a:p>
            <a:r>
              <a:rPr lang="fi-FI" dirty="0" smtClean="0"/>
              <a:t>Nivelvaiheen yhteistyö tärkeää</a:t>
            </a:r>
          </a:p>
          <a:p>
            <a:pPr marL="36576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871219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 smtClean="0"/>
              <a:t>Perusopetuslaissa säädetyt tukimuodot - TUKIOPETUS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fi-FI" dirty="0" smtClean="0"/>
              <a:t>Säännöllistä, epäsäännöllistä, ennakoivaa, kertaavaa, yksilöllistä, ryhmämuotoista</a:t>
            </a:r>
          </a:p>
          <a:p>
            <a:r>
              <a:rPr lang="fi-FI" dirty="0" smtClean="0"/>
              <a:t>Annetaan oppituntien ulkopuolella tai tukea koskevan oppiaineen tunnilla</a:t>
            </a:r>
          </a:p>
          <a:p>
            <a:r>
              <a:rPr lang="fi-FI" dirty="0" smtClean="0"/>
              <a:t>Annettu tuki merkitään aina (jaksoittain) </a:t>
            </a:r>
            <a:r>
              <a:rPr lang="fi-FI" dirty="0" err="1" smtClean="0"/>
              <a:t>Wilman</a:t>
            </a:r>
            <a:r>
              <a:rPr lang="fi-FI" dirty="0" smtClean="0"/>
              <a:t> tukilomakkeelle</a:t>
            </a:r>
          </a:p>
          <a:p>
            <a:r>
              <a:rPr lang="fi-FI" dirty="0" smtClean="0"/>
              <a:t>Huoltajia tiedotetaan tukiopetuksesta</a:t>
            </a:r>
          </a:p>
          <a:p>
            <a:pPr lvl="0"/>
            <a:r>
              <a:rPr lang="fi-FI" dirty="0" smtClean="0"/>
              <a:t>”Erikseen </a:t>
            </a:r>
            <a:r>
              <a:rPr lang="fi-FI" dirty="0"/>
              <a:t>oppilaalle anottavien lomien yhteydessä on huoltajia tiedotettava, että loman aikana oppilaan on hoidettava sovitut tehtävät siten, ettei lomasta syntyisi tukiopetuksen </a:t>
            </a:r>
            <a:r>
              <a:rPr lang="fi-FI" dirty="0" smtClean="0"/>
              <a:t>tarvetta.”</a:t>
            </a:r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8149933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i-FI" sz="3600" dirty="0" smtClean="0"/>
              <a:t>Perusopetuslaissa säädetyt tukimuodot – OSA-AIKAINEN ERITYISOPETUS</a:t>
            </a:r>
            <a:endParaRPr lang="fi-FI" sz="3600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Annetaan kaikissa tuen vaiheissa</a:t>
            </a:r>
          </a:p>
          <a:p>
            <a:r>
              <a:rPr lang="fi-FI" dirty="0" smtClean="0"/>
              <a:t>Tiedotetaan aina huoltajia henkilökohtaisesti</a:t>
            </a:r>
          </a:p>
          <a:p>
            <a:r>
              <a:rPr lang="fi-FI" dirty="0" smtClean="0"/>
              <a:t>Merkintä tukilomakkeelle </a:t>
            </a:r>
            <a:r>
              <a:rPr lang="fi-FI" dirty="0" err="1" smtClean="0"/>
              <a:t>Wilmaan</a:t>
            </a:r>
            <a:r>
              <a:rPr lang="fi-FI" dirty="0" smtClean="0"/>
              <a:t>. Merkinnän tekee sovitusti joko lähettävä opettaja tai tukea antava opettaja.</a:t>
            </a:r>
          </a:p>
          <a:p>
            <a:r>
              <a:rPr lang="fi-FI" dirty="0" smtClean="0"/>
              <a:t>Esiopetuksessa tukea antava opettaja tiedottaa ja merkintä tehdään oppimissuunnitelmaan.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11663769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Palvelut ja apuvälineet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Käyttämisestä neuvotellaan ja käyttöä suunnitellaan esiopetusyksikkö- tai koulukohtaisesti</a:t>
            </a:r>
          </a:p>
          <a:p>
            <a:r>
              <a:rPr lang="fi-FI" dirty="0" smtClean="0"/>
              <a:t>Perusopetusjohtaja päättää oikeudesta tulkkaus- tai avustajapalveluihin (asiantuntijalausunto tarvitaan)</a:t>
            </a:r>
          </a:p>
          <a:p>
            <a:r>
              <a:rPr lang="fi-FI" dirty="0" smtClean="0"/>
              <a:t>Esiopetuksessa em. päättää opetuksen järjestäjä</a:t>
            </a:r>
          </a:p>
          <a:p>
            <a:r>
              <a:rPr lang="fi-FI" dirty="0" smtClean="0"/>
              <a:t>Kirjataan </a:t>
            </a:r>
            <a:r>
              <a:rPr lang="fi-FI" smtClean="0"/>
              <a:t>pedagogisiin asiakirjoihin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99845107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539552" y="1844824"/>
            <a:ext cx="7467600" cy="2448272"/>
          </a:xfrm>
        </p:spPr>
        <p:txBody>
          <a:bodyPr>
            <a:normAutofit fontScale="90000"/>
          </a:bodyPr>
          <a:lstStyle/>
          <a:p>
            <a:r>
              <a:rPr lang="fi-FI" dirty="0" smtClean="0"/>
              <a:t>Diat löytyvät </a:t>
            </a:r>
            <a:r>
              <a:rPr lang="fi-FI" dirty="0" err="1" smtClean="0"/>
              <a:t>Pedanetistä</a:t>
            </a:r>
            <a:r>
              <a:rPr lang="fi-FI" dirty="0" smtClean="0"/>
              <a:t/>
            </a:r>
            <a:br>
              <a:rPr lang="fi-FI" dirty="0" smtClean="0"/>
            </a:br>
            <a:r>
              <a:rPr lang="fi-FI" dirty="0"/>
              <a:t/>
            </a:r>
            <a:br>
              <a:rPr lang="fi-FI" dirty="0"/>
            </a:br>
            <a:r>
              <a:rPr lang="fi-FI" dirty="0" smtClean="0"/>
              <a:t>Hannan </a:t>
            </a:r>
            <a:r>
              <a:rPr lang="fi-FI" dirty="0" err="1" smtClean="0"/>
              <a:t>LINKKI-projekti</a:t>
            </a:r>
            <a:r>
              <a:rPr lang="fi-FI" dirty="0" smtClean="0"/>
              <a:t/>
            </a:r>
            <a:br>
              <a:rPr lang="fi-FI" dirty="0" smtClean="0"/>
            </a:b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12075319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i.myniceprofile.com/535/53527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2739" y="1052736"/>
            <a:ext cx="4986599" cy="48245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304233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Työryhmä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36576" indent="0">
              <a:buNone/>
            </a:pPr>
            <a:r>
              <a:rPr lang="fi-FI" dirty="0" smtClean="0">
                <a:solidFill>
                  <a:srgbClr val="FF0000"/>
                </a:solidFill>
              </a:rPr>
              <a:t>Perusopetuksessa</a:t>
            </a:r>
          </a:p>
          <a:p>
            <a:pPr marL="36576" indent="0">
              <a:buNone/>
            </a:pPr>
            <a:r>
              <a:rPr lang="fi-FI" dirty="0" smtClean="0"/>
              <a:t>Mari Aalto, Laura Impiö, </a:t>
            </a:r>
            <a:r>
              <a:rPr lang="fi-FI" dirty="0"/>
              <a:t>T</a:t>
            </a:r>
            <a:r>
              <a:rPr lang="fi-FI" dirty="0" smtClean="0"/>
              <a:t>eija Warro, Satu Lehtonen, Anita Rapp, Hanna Leppänen, Anne Lähteenmäki, Liina Maarni, Taina Suvikas, Tuula Viheroja, Jennina Ajosenpää, Noora Laine ja Sari Ågren (</a:t>
            </a:r>
            <a:r>
              <a:rPr lang="fi-FI" dirty="0" err="1" smtClean="0"/>
              <a:t>pj./siht</a:t>
            </a:r>
            <a:r>
              <a:rPr lang="fi-FI" dirty="0" smtClean="0"/>
              <a:t>.)</a:t>
            </a:r>
          </a:p>
          <a:p>
            <a:pPr marL="36576" indent="0">
              <a:buNone/>
            </a:pPr>
            <a:endParaRPr lang="fi-FI" dirty="0"/>
          </a:p>
          <a:p>
            <a:pPr marL="36576" indent="0">
              <a:buNone/>
            </a:pPr>
            <a:r>
              <a:rPr lang="fi-FI" dirty="0" smtClean="0">
                <a:solidFill>
                  <a:srgbClr val="FF0000"/>
                </a:solidFill>
              </a:rPr>
              <a:t>Esiopetuksessa</a:t>
            </a:r>
          </a:p>
          <a:p>
            <a:pPr marL="36576" indent="0">
              <a:buNone/>
            </a:pPr>
            <a:r>
              <a:rPr lang="fi-FI" dirty="0" smtClean="0"/>
              <a:t>Tuija Ovaskainen-Kaija, Laura Aalto, Terhi Raukko, Tiina Koivunen ja Sari Ågren (</a:t>
            </a:r>
            <a:r>
              <a:rPr lang="fi-FI" dirty="0" err="1" smtClean="0"/>
              <a:t>pj./siht</a:t>
            </a:r>
            <a:r>
              <a:rPr lang="fi-FI" dirty="0" smtClean="0"/>
              <a:t>.)</a:t>
            </a:r>
          </a:p>
          <a:p>
            <a:pPr marL="36576" indent="0">
              <a:buNone/>
            </a:pPr>
            <a:endParaRPr lang="fi-FI" dirty="0"/>
          </a:p>
          <a:p>
            <a:pPr marL="36576" indent="0">
              <a:buNone/>
            </a:pPr>
            <a:endParaRPr lang="fi-FI" dirty="0" smtClean="0">
              <a:solidFill>
                <a:srgbClr val="FF0000"/>
              </a:solidFill>
            </a:endParaRPr>
          </a:p>
          <a:p>
            <a:pPr marL="36576" indent="0">
              <a:buNone/>
            </a:pPr>
            <a:endParaRPr lang="fi-FI" dirty="0">
              <a:solidFill>
                <a:schemeClr val="tx1">
                  <a:lumMod val="9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63434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Työskentelyn lähtökohtana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Kattava valtakunnallinen OPS</a:t>
            </a:r>
          </a:p>
          <a:p>
            <a:r>
              <a:rPr lang="fi-FI" dirty="0" smtClean="0"/>
              <a:t>Lyhyt ja ytimekäs teksti</a:t>
            </a:r>
          </a:p>
          <a:p>
            <a:r>
              <a:rPr lang="fi-FI" dirty="0" smtClean="0"/>
              <a:t>Yhtenäiset kuntakohtaiset käytännöt</a:t>
            </a:r>
          </a:p>
          <a:p>
            <a:r>
              <a:rPr lang="fi-FI" dirty="0" smtClean="0"/>
              <a:t>Mahdollisuus lisätä oman yksikön käytännöt</a:t>
            </a:r>
          </a:p>
          <a:p>
            <a:r>
              <a:rPr lang="fi-FI" dirty="0" smtClean="0"/>
              <a:t>Esiopetuksen siirtyminen </a:t>
            </a:r>
            <a:r>
              <a:rPr lang="fi-FI" dirty="0" err="1" smtClean="0"/>
              <a:t>Wilmaan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444213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Yhteiset tavoitteet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i-FI" dirty="0" smtClean="0"/>
              <a:t>Lapsen/oppilaan kohtaaminen yksilönä ja kokonaisuutena</a:t>
            </a:r>
          </a:p>
          <a:p>
            <a:r>
              <a:rPr lang="fi-FI" dirty="0" smtClean="0"/>
              <a:t>Oppimisen tuen ja oppilashuollon hyvä yhteistyö</a:t>
            </a:r>
          </a:p>
          <a:p>
            <a:r>
              <a:rPr lang="fi-FI" dirty="0" smtClean="0"/>
              <a:t>Oppimisympäristön monipuolisuus, viihtyvyys ja kannustavuus</a:t>
            </a:r>
          </a:p>
          <a:p>
            <a:r>
              <a:rPr lang="fi-FI" dirty="0" smtClean="0"/>
              <a:t>Lasten/oppilaiden kuulluksi tuleminen</a:t>
            </a:r>
          </a:p>
          <a:p>
            <a:r>
              <a:rPr lang="fi-FI" dirty="0" smtClean="0"/>
              <a:t>Opettajien tietotaito ajan tasalla oppimisen tuen suhteen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9182091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 smtClean="0"/>
              <a:t>Ennaltaehkäisy ja varhainen puuttuminen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Opettaja oma-aloitteisesti varhaisessa vaiheessa vie lapsen/oppilaan asiaa eteenpäin ja on yhteydessä kotiin</a:t>
            </a:r>
          </a:p>
          <a:p>
            <a:r>
              <a:rPr lang="fi-FI" dirty="0" smtClean="0"/>
              <a:t>Tukea oltava tarjolla mahdollisimman pieniin oppimisen haasteisiin</a:t>
            </a:r>
          </a:p>
          <a:p>
            <a:r>
              <a:rPr lang="fi-FI" dirty="0" smtClean="0"/>
              <a:t>Opettajan kuuluu aina perehtyä oppilaidensa pedagogisiin asiakirjoihin</a:t>
            </a:r>
          </a:p>
          <a:p>
            <a:r>
              <a:rPr lang="fi-FI" dirty="0" smtClean="0"/>
              <a:t>1. ja </a:t>
            </a:r>
            <a:r>
              <a:rPr lang="fi-FI" dirty="0" smtClean="0">
                <a:solidFill>
                  <a:srgbClr val="FF0000"/>
                </a:solidFill>
              </a:rPr>
              <a:t>5</a:t>
            </a:r>
            <a:r>
              <a:rPr lang="fi-FI" dirty="0" smtClean="0"/>
              <a:t>. luokan oppilaille äidinkielen ja matematiikan tuen tarpeen seulonnat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0104370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 smtClean="0"/>
              <a:t>Yhteistyö huoltajan kanssa tuen aikana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fi-FI" dirty="0" smtClean="0"/>
              <a:t>Lapsi/ oppilas ja huoltaja ovat aina osa tuen suunnittelua</a:t>
            </a:r>
          </a:p>
          <a:p>
            <a:r>
              <a:rPr lang="fi-FI" dirty="0" smtClean="0"/>
              <a:t>Oppimisen haasteista ilmoitetaan HETI kotiin</a:t>
            </a:r>
          </a:p>
          <a:p>
            <a:r>
              <a:rPr lang="fi-FI" dirty="0" smtClean="0"/>
              <a:t>Yhteistyö on dialogista, jaettua asiantuntijuutta</a:t>
            </a:r>
          </a:p>
          <a:p>
            <a:r>
              <a:rPr lang="fi-FI" dirty="0" err="1" smtClean="0"/>
              <a:t>Opettajien/eskarin/koulun</a:t>
            </a:r>
            <a:r>
              <a:rPr lang="fi-FI" dirty="0" smtClean="0"/>
              <a:t> tehtäviin kuuluu opastaa lasta/oppilasta ja hänen huoltajiaan tuen mahdollisuuksista selkeästi ja ymmärrettävästi</a:t>
            </a:r>
          </a:p>
          <a:p>
            <a:r>
              <a:rPr lang="fi-FI" dirty="0" smtClean="0"/>
              <a:t>Tuen suunnittelu tarkoittaa ensisijaisesti henkilökohtaisia kohtaamisia huoltajan kanssa</a:t>
            </a:r>
          </a:p>
          <a:p>
            <a:r>
              <a:rPr lang="fi-FI" dirty="0" smtClean="0"/>
              <a:t>Asiakirjoja voidaan sovitusti toimittaa tutustuttavaksi </a:t>
            </a:r>
            <a:r>
              <a:rPr lang="fi-FI" dirty="0" err="1" smtClean="0"/>
              <a:t>Wilman</a:t>
            </a:r>
            <a:r>
              <a:rPr lang="fi-FI" dirty="0" smtClean="0"/>
              <a:t> kautta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2270997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iruutu 1"/>
          <p:cNvSpPr txBox="1">
            <a:spLocks noChangeArrowheads="1"/>
          </p:cNvSpPr>
          <p:nvPr/>
        </p:nvSpPr>
        <p:spPr bwMode="auto">
          <a:xfrm>
            <a:off x="706408" y="965200"/>
            <a:ext cx="819150" cy="1657350"/>
          </a:xfrm>
          <a:prstGeom prst="rect">
            <a:avLst/>
          </a:prstGeom>
          <a:solidFill>
            <a:srgbClr val="E6B9B8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 vert="vert270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i-FI" altLang="fi-FI" sz="12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Yleinen tuki</a:t>
            </a:r>
            <a:endParaRPr kumimoji="0" lang="fi-FI" altLang="fi-FI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kstiruutu 2"/>
          <p:cNvSpPr txBox="1">
            <a:spLocks noChangeArrowheads="1"/>
          </p:cNvSpPr>
          <p:nvPr/>
        </p:nvSpPr>
        <p:spPr bwMode="auto">
          <a:xfrm>
            <a:off x="1881188" y="811555"/>
            <a:ext cx="495300" cy="1866900"/>
          </a:xfrm>
          <a:prstGeom prst="rect">
            <a:avLst/>
          </a:prstGeom>
          <a:solidFill>
            <a:srgbClr val="C3D69B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 vert="vert270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i-FI" altLang="fi-FI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Pedagoginen arvio</a:t>
            </a:r>
            <a:endParaRPr kumimoji="0" lang="fi-FI" altLang="fi-FI" sz="1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kstiruutu 3"/>
          <p:cNvSpPr txBox="1">
            <a:spLocks noChangeArrowheads="1"/>
          </p:cNvSpPr>
          <p:nvPr/>
        </p:nvSpPr>
        <p:spPr bwMode="auto">
          <a:xfrm>
            <a:off x="3156271" y="824299"/>
            <a:ext cx="742950" cy="1733550"/>
          </a:xfrm>
          <a:prstGeom prst="rect">
            <a:avLst/>
          </a:prstGeom>
          <a:solidFill>
            <a:srgbClr val="E6B9B8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 vert="vert270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i-FI" altLang="fi-FI" sz="12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Tehostettu tuki</a:t>
            </a:r>
            <a:endParaRPr kumimoji="0" lang="fi-FI" altLang="fi-FI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kstiruutu 4"/>
          <p:cNvSpPr txBox="1">
            <a:spLocks noChangeArrowheads="1"/>
          </p:cNvSpPr>
          <p:nvPr/>
        </p:nvSpPr>
        <p:spPr bwMode="auto">
          <a:xfrm>
            <a:off x="4345490" y="763588"/>
            <a:ext cx="495300" cy="1857375"/>
          </a:xfrm>
          <a:prstGeom prst="rect">
            <a:avLst/>
          </a:prstGeom>
          <a:solidFill>
            <a:srgbClr val="C3D69B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 vert="vert270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i-FI" altLang="fi-FI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Pedagoginen selvitys</a:t>
            </a:r>
            <a:endParaRPr kumimoji="0" lang="fi-FI" altLang="fi-FI" sz="1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kstiruutu 5"/>
          <p:cNvSpPr txBox="1">
            <a:spLocks noChangeArrowheads="1"/>
          </p:cNvSpPr>
          <p:nvPr/>
        </p:nvSpPr>
        <p:spPr bwMode="auto">
          <a:xfrm>
            <a:off x="4836633" y="763588"/>
            <a:ext cx="476250" cy="1866900"/>
          </a:xfrm>
          <a:prstGeom prst="rect">
            <a:avLst/>
          </a:prstGeom>
          <a:solidFill>
            <a:srgbClr val="C3D69B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 vert="vert270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i-FI" altLang="fi-FI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Asiantuntijalausunto</a:t>
            </a:r>
            <a:endParaRPr kumimoji="0" lang="fi-FI" altLang="fi-FI" sz="1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kstiruutu 6"/>
          <p:cNvSpPr txBox="1">
            <a:spLocks noChangeArrowheads="1"/>
          </p:cNvSpPr>
          <p:nvPr/>
        </p:nvSpPr>
        <p:spPr bwMode="auto">
          <a:xfrm>
            <a:off x="6228184" y="812800"/>
            <a:ext cx="714375" cy="1809750"/>
          </a:xfrm>
          <a:prstGeom prst="rect">
            <a:avLst/>
          </a:prstGeom>
          <a:solidFill>
            <a:srgbClr val="E6B9B8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 vert="vert270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i-FI" altLang="fi-FI" sz="12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Erityinen tuki</a:t>
            </a:r>
            <a:endParaRPr kumimoji="0" lang="fi-FI" altLang="fi-FI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Ellipsi 7"/>
          <p:cNvSpPr>
            <a:spLocks noChangeArrowheads="1"/>
          </p:cNvSpPr>
          <p:nvPr/>
        </p:nvSpPr>
        <p:spPr bwMode="auto">
          <a:xfrm>
            <a:off x="2736106" y="2601729"/>
            <a:ext cx="1638300" cy="1695450"/>
          </a:xfrm>
          <a:prstGeom prst="ellipse">
            <a:avLst/>
          </a:prstGeom>
          <a:solidFill>
            <a:srgbClr val="4F81BD"/>
          </a:solidFill>
          <a:ln w="25400">
            <a:solidFill>
              <a:srgbClr val="385D8A"/>
            </a:solidFill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i-FI" altLang="fi-FI" sz="1200" b="0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Oppimis-suunnitelma</a:t>
            </a:r>
            <a:endParaRPr kumimoji="0" lang="fi-FI" altLang="fi-FI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Ellipsi 8"/>
          <p:cNvSpPr>
            <a:spLocks noChangeArrowheads="1"/>
          </p:cNvSpPr>
          <p:nvPr/>
        </p:nvSpPr>
        <p:spPr bwMode="auto">
          <a:xfrm>
            <a:off x="5766221" y="2589965"/>
            <a:ext cx="1638300" cy="1600200"/>
          </a:xfrm>
          <a:prstGeom prst="ellipse">
            <a:avLst/>
          </a:prstGeom>
          <a:solidFill>
            <a:srgbClr val="4F81BD"/>
          </a:solidFill>
          <a:ln w="25400">
            <a:solidFill>
              <a:srgbClr val="385D8A"/>
            </a:solidFill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i-FI" altLang="fi-FI" sz="1200" b="0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HOJKS</a:t>
            </a:r>
            <a:endParaRPr kumimoji="0" lang="fi-FI" altLang="fi-FI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Ellipsi 14"/>
          <p:cNvSpPr>
            <a:spLocks noChangeArrowheads="1"/>
          </p:cNvSpPr>
          <p:nvPr/>
        </p:nvSpPr>
        <p:spPr bwMode="auto">
          <a:xfrm>
            <a:off x="274480" y="2618268"/>
            <a:ext cx="1638301" cy="1695450"/>
          </a:xfrm>
          <a:prstGeom prst="ellipse">
            <a:avLst/>
          </a:prstGeom>
          <a:solidFill>
            <a:srgbClr val="4F81BD"/>
          </a:solidFill>
          <a:ln w="25400">
            <a:solidFill>
              <a:srgbClr val="385D8A"/>
            </a:solidFill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i-FI" altLang="fi-FI" sz="1200" b="0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Tukitoimien kirjaaminen Wilmaan</a:t>
            </a:r>
            <a:endParaRPr kumimoji="0" lang="fi-FI" altLang="fi-FI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Ellipsi 9"/>
          <p:cNvSpPr>
            <a:spLocks noChangeArrowheads="1"/>
          </p:cNvSpPr>
          <p:nvPr/>
        </p:nvSpPr>
        <p:spPr bwMode="auto">
          <a:xfrm>
            <a:off x="274480" y="4005064"/>
            <a:ext cx="1419226" cy="971550"/>
          </a:xfrm>
          <a:prstGeom prst="ellipse">
            <a:avLst/>
          </a:prstGeom>
          <a:solidFill>
            <a:srgbClr val="4F81BD"/>
          </a:solidFill>
          <a:ln w="25400">
            <a:solidFill>
              <a:srgbClr val="385D8A"/>
            </a:solidFill>
            <a:prstDash val="sysDot"/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i-FI" altLang="fi-FI" sz="1100" b="0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Oppimis-suunnitelma</a:t>
            </a:r>
            <a:endParaRPr kumimoji="0" lang="fi-FI" altLang="fi-FI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kstiruutu 12"/>
          <p:cNvSpPr txBox="1">
            <a:spLocks noChangeArrowheads="1"/>
          </p:cNvSpPr>
          <p:nvPr/>
        </p:nvSpPr>
        <p:spPr bwMode="auto">
          <a:xfrm>
            <a:off x="2372168" y="797907"/>
            <a:ext cx="438150" cy="1876425"/>
          </a:xfrm>
          <a:prstGeom prst="rect">
            <a:avLst/>
          </a:prstGeom>
          <a:solidFill>
            <a:srgbClr val="C3D69B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 vert="vert270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i-FI" altLang="fi-FI" sz="12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Moniammatillinen</a:t>
            </a:r>
            <a:r>
              <a:rPr kumimoji="0" lang="fi-FI" altLang="fi-FI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käsittely</a:t>
            </a:r>
            <a:endParaRPr kumimoji="0" lang="fi-FI" altLang="fi-FI" sz="1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kstiruutu 13"/>
          <p:cNvSpPr txBox="1">
            <a:spLocks noChangeArrowheads="1"/>
          </p:cNvSpPr>
          <p:nvPr/>
        </p:nvSpPr>
        <p:spPr bwMode="auto">
          <a:xfrm>
            <a:off x="5312883" y="763588"/>
            <a:ext cx="476250" cy="1866900"/>
          </a:xfrm>
          <a:prstGeom prst="rect">
            <a:avLst/>
          </a:prstGeom>
          <a:solidFill>
            <a:srgbClr val="C3D69B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 vert="vert270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i-FI" altLang="fi-FI" sz="12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Moniammatillinen</a:t>
            </a:r>
            <a:r>
              <a:rPr kumimoji="0" lang="fi-FI" altLang="fi-FI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käsittely</a:t>
            </a:r>
            <a:endParaRPr kumimoji="0" lang="fi-FI" altLang="fi-FI" sz="1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Nuoli vasemmalle 15"/>
          <p:cNvSpPr/>
          <p:nvPr/>
        </p:nvSpPr>
        <p:spPr>
          <a:xfrm>
            <a:off x="658146" y="5661248"/>
            <a:ext cx="6391275" cy="257175"/>
          </a:xfrm>
          <a:prstGeom prst="leftArrow">
            <a:avLst/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i-FI"/>
          </a:p>
        </p:txBody>
      </p:sp>
      <p:sp>
        <p:nvSpPr>
          <p:cNvPr id="17" name="Nuoli oikealle 16"/>
          <p:cNvSpPr/>
          <p:nvPr/>
        </p:nvSpPr>
        <p:spPr>
          <a:xfrm>
            <a:off x="694502" y="5301208"/>
            <a:ext cx="6391275" cy="228600"/>
          </a:xfrm>
          <a:prstGeom prst="rightArrow">
            <a:avLst/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i-FI"/>
          </a:p>
        </p:txBody>
      </p:sp>
      <p:sp>
        <p:nvSpPr>
          <p:cNvPr id="18" name="Rectangle 15"/>
          <p:cNvSpPr>
            <a:spLocks noChangeArrowheads="1"/>
          </p:cNvSpPr>
          <p:nvPr/>
        </p:nvSpPr>
        <p:spPr bwMode="auto">
          <a:xfrm>
            <a:off x="0" y="-25316"/>
            <a:ext cx="184731" cy="5078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i-FI" altLang="fi-FI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i-FI" altLang="fi-FI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Rectangle 28"/>
          <p:cNvSpPr>
            <a:spLocks noChangeArrowheads="1"/>
          </p:cNvSpPr>
          <p:nvPr/>
        </p:nvSpPr>
        <p:spPr bwMode="auto">
          <a:xfrm>
            <a:off x="0" y="547300"/>
            <a:ext cx="227948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i-FI" altLang="fi-FI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fi-FI" altLang="fi-FI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98110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Yleinen tuki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57200" y="1600200"/>
            <a:ext cx="7859216" cy="4525963"/>
          </a:xfrm>
        </p:spPr>
        <p:txBody>
          <a:bodyPr/>
          <a:lstStyle/>
          <a:p>
            <a:r>
              <a:rPr lang="fi-FI" dirty="0" smtClean="0"/>
              <a:t>Yleisen tuen toteuttaminen, jatkuva seuranta ja riittävyyden/sopivuuden arviointi ovat luokanopettajan/aineenopettajan/esiopettajan vastuulla.</a:t>
            </a:r>
          </a:p>
          <a:p>
            <a:r>
              <a:rPr lang="fi-FI" dirty="0" smtClean="0"/>
              <a:t>Tukitoimet merkitään aina tukilomakkeelle </a:t>
            </a:r>
            <a:r>
              <a:rPr lang="fi-FI" dirty="0" err="1" smtClean="0"/>
              <a:t>Wilmaan</a:t>
            </a:r>
            <a:r>
              <a:rPr lang="fi-FI" dirty="0" smtClean="0"/>
              <a:t> (kaikissa tuen vaiheissa)</a:t>
            </a:r>
          </a:p>
          <a:p>
            <a:r>
              <a:rPr lang="fi-FI" dirty="0" smtClean="0"/>
              <a:t>Esiopetuksessa oppimissuunnitelma tehdään kaikille lapsille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0446426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Tehostettu tuki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fi-FI" dirty="0"/>
              <a:t>Aloitetaan jos oppilaan tuen tarve on jatkuvaa ja/tai se sisältää useita </a:t>
            </a:r>
            <a:r>
              <a:rPr lang="fi-FI" dirty="0" smtClean="0"/>
              <a:t>tukimuotoja</a:t>
            </a:r>
          </a:p>
          <a:p>
            <a:r>
              <a:rPr lang="fi-FI" dirty="0" smtClean="0"/>
              <a:t>Päätös tehdään esiopetusyksiköissä/ kouluilla. Allekirjoitettu pedagoginen arvio toimii tehostetun tuen päätöksenä.</a:t>
            </a:r>
          </a:p>
          <a:p>
            <a:r>
              <a:rPr lang="fi-FI" dirty="0" smtClean="0"/>
              <a:t>Oppimisen tuen lomake poistuu käytöstä</a:t>
            </a:r>
          </a:p>
          <a:p>
            <a:r>
              <a:rPr lang="fi-FI" dirty="0" smtClean="0"/>
              <a:t>Tuen järjestelyistä vastaa esi- tai luokanopettaja/ tuetun aineen aineenopettaja</a:t>
            </a:r>
          </a:p>
          <a:p>
            <a:r>
              <a:rPr lang="fi-FI" dirty="0" smtClean="0"/>
              <a:t>Erityisopettajaa tai oppilashuollon henkilöstöä voi aina konsultoida</a:t>
            </a:r>
          </a:p>
          <a:p>
            <a:pPr marL="36576" indent="0">
              <a:buNone/>
            </a:pPr>
            <a:r>
              <a:rPr lang="fi-FI" dirty="0" smtClean="0"/>
              <a:t> </a:t>
            </a:r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531506395"/>
      </p:ext>
    </p:extLst>
  </p:cSld>
  <p:clrMapOvr>
    <a:masterClrMapping/>
  </p:clrMapOvr>
</p:sld>
</file>

<file path=ppt/theme/theme1.xml><?xml version="1.0" encoding="utf-8"?>
<a:theme xmlns:a="http://schemas.openxmlformats.org/drawingml/2006/main" name="Tekninen">
  <a:themeElements>
    <a:clrScheme name="Tekninen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kninen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knine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542</TotalTime>
  <Words>646</Words>
  <Application>Microsoft Office PowerPoint</Application>
  <PresentationFormat>Näytössä katseltava diaesitys (4:3)</PresentationFormat>
  <Paragraphs>98</Paragraphs>
  <Slides>18</Slides>
  <Notes>0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18</vt:i4>
      </vt:variant>
    </vt:vector>
  </HeadingPairs>
  <TitlesOfParts>
    <vt:vector size="19" baseType="lpstr">
      <vt:lpstr>Tekninen</vt:lpstr>
      <vt:lpstr>OPS 2016 -  Oppimisen tuen paikalliset periaatteet </vt:lpstr>
      <vt:lpstr>Työryhmä</vt:lpstr>
      <vt:lpstr>Työskentelyn lähtökohtana</vt:lpstr>
      <vt:lpstr>Yhteiset tavoitteet</vt:lpstr>
      <vt:lpstr>Ennaltaehkäisy ja varhainen puuttuminen</vt:lpstr>
      <vt:lpstr>Yhteistyö huoltajan kanssa tuen aikana</vt:lpstr>
      <vt:lpstr>PowerPoint-esitys</vt:lpstr>
      <vt:lpstr>Yleinen tuki</vt:lpstr>
      <vt:lpstr>Tehostettu tuki</vt:lpstr>
      <vt:lpstr>Erityinen tuki</vt:lpstr>
      <vt:lpstr>Pedagogiset asiakirjat</vt:lpstr>
      <vt:lpstr>PowerPoint-esitys</vt:lpstr>
      <vt:lpstr>Pidennetty oppivelvollisuus</vt:lpstr>
      <vt:lpstr>Perusopetuslaissa säädetyt tukimuodot - TUKIOPETUS</vt:lpstr>
      <vt:lpstr>Perusopetuslaissa säädetyt tukimuodot – OSA-AIKAINEN ERITYISOPETUS</vt:lpstr>
      <vt:lpstr>Palvelut ja apuvälineet</vt:lpstr>
      <vt:lpstr>Diat löytyvät Pedanetistä  Hannan LINKKI-projekti </vt:lpstr>
      <vt:lpstr>PowerPoint-esitys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OPS 2016 -  Oppimisen tuen paikalliset periaatteet</dc:title>
  <dc:creator>Ågren Sari</dc:creator>
  <cp:lastModifiedBy>Ågren Sari</cp:lastModifiedBy>
  <cp:revision>24</cp:revision>
  <dcterms:created xsi:type="dcterms:W3CDTF">2016-01-20T10:38:40Z</dcterms:created>
  <dcterms:modified xsi:type="dcterms:W3CDTF">2016-01-28T06:00:05Z</dcterms:modified>
</cp:coreProperties>
</file>