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75" r:id="rId3"/>
    <p:sldId id="276" r:id="rId4"/>
    <p:sldId id="278" r:id="rId5"/>
    <p:sldId id="277" r:id="rId6"/>
    <p:sldId id="279" r:id="rId7"/>
    <p:sldId id="274" r:id="rId8"/>
    <p:sldId id="256" r:id="rId9"/>
    <p:sldId id="260" r:id="rId10"/>
    <p:sldId id="261" r:id="rId11"/>
    <p:sldId id="263" r:id="rId12"/>
    <p:sldId id="271" r:id="rId13"/>
    <p:sldId id="264" r:id="rId14"/>
    <p:sldId id="265" r:id="rId15"/>
    <p:sldId id="266" r:id="rId16"/>
    <p:sldId id="267" r:id="rId17"/>
    <p:sldId id="268" r:id="rId18"/>
    <p:sldId id="269" r:id="rId19"/>
    <p:sldId id="270" r:id="rId20"/>
    <p:sldId id="272" r:id="rId21"/>
    <p:sldId id="273" r:id="rId22"/>
    <p:sldId id="259" r:id="rId23"/>
    <p:sldId id="258" r:id="rId24"/>
    <p:sldId id="257" r:id="rId2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11" autoAdjust="0"/>
    <p:restoredTop sz="94660"/>
  </p:normalViewPr>
  <p:slideViewPr>
    <p:cSldViewPr snapToGrid="0">
      <p:cViewPr varScale="1">
        <p:scale>
          <a:sx n="46" d="100"/>
          <a:sy n="46" d="100"/>
        </p:scale>
        <p:origin x="2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25C2A42F-C07B-4FBC-8857-C7E65EA6B024}" type="datetimeFigureOut">
              <a:rPr lang="fi-FI" smtClean="0"/>
              <a:t>21.1.2016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1860642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5C2A42F-C07B-4FBC-8857-C7E65EA6B024}" type="datetimeFigureOut">
              <a:rPr lang="fi-FI" smtClean="0"/>
              <a:t>21.1.2016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3991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5C2A42F-C07B-4FBC-8857-C7E65EA6B024}" type="datetimeFigureOut">
              <a:rPr lang="fi-FI" smtClean="0"/>
              <a:t>21.1.2016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267152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5C2A42F-C07B-4FBC-8857-C7E65EA6B024}" type="datetimeFigureOut">
              <a:rPr lang="fi-FI" smtClean="0"/>
              <a:t>21.1.2016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3600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25C2A42F-C07B-4FBC-8857-C7E65EA6B024}" type="datetimeFigureOut">
              <a:rPr lang="fi-FI" smtClean="0"/>
              <a:t>21.1.2016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3389358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25C2A42F-C07B-4FBC-8857-C7E65EA6B024}" type="datetimeFigureOut">
              <a:rPr lang="fi-FI" smtClean="0"/>
              <a:t>21.1.2016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167233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25C2A42F-C07B-4FBC-8857-C7E65EA6B024}" type="datetimeFigureOut">
              <a:rPr lang="fi-FI" smtClean="0"/>
              <a:t>21.1.2016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2048149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5C2A42F-C07B-4FBC-8857-C7E65EA6B024}" type="datetimeFigureOut">
              <a:rPr lang="fi-FI" smtClean="0"/>
              <a:t>21.1.2016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427635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25C2A42F-C07B-4FBC-8857-C7E65EA6B024}" type="datetimeFigureOut">
              <a:rPr lang="fi-FI" smtClean="0"/>
              <a:t>21.1.2016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177978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25C2A42F-C07B-4FBC-8857-C7E65EA6B024}" type="datetimeFigureOut">
              <a:rPr lang="fi-FI" smtClean="0"/>
              <a:t>21.1.2016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2945395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25C2A42F-C07B-4FBC-8857-C7E65EA6B024}" type="datetimeFigureOut">
              <a:rPr lang="fi-FI" smtClean="0"/>
              <a:t>21.1.2016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5BBB51D-5434-4E19-AE3C-DD1453A159A2}" type="slidenum">
              <a:rPr lang="fi-FI" smtClean="0"/>
              <a:t>‹#›</a:t>
            </a:fld>
            <a:endParaRPr lang="fi-FI"/>
          </a:p>
        </p:txBody>
      </p:sp>
    </p:spTree>
    <p:extLst>
      <p:ext uri="{BB962C8B-B14F-4D97-AF65-F5344CB8AC3E}">
        <p14:creationId xmlns:p14="http://schemas.microsoft.com/office/powerpoint/2010/main" val="385532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2A42F-C07B-4FBC-8857-C7E65EA6B024}" type="datetimeFigureOut">
              <a:rPr lang="fi-FI" smtClean="0"/>
              <a:t>21.1.2016</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BB51D-5434-4E19-AE3C-DD1453A159A2}" type="slidenum">
              <a:rPr lang="fi-FI" smtClean="0"/>
              <a:t>‹#›</a:t>
            </a:fld>
            <a:endParaRPr lang="fi-FI"/>
          </a:p>
        </p:txBody>
      </p:sp>
    </p:spTree>
    <p:extLst>
      <p:ext uri="{BB962C8B-B14F-4D97-AF65-F5344CB8AC3E}">
        <p14:creationId xmlns:p14="http://schemas.microsoft.com/office/powerpoint/2010/main" val="9814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v-arkki.fi/edu/tehtavat/page/2/" TargetMode="External"/><Relationship Id="rId2" Type="http://schemas.openxmlformats.org/officeDocument/2006/relationships/hyperlink" Target="http://elokuvapolku.kavi.fi/fi/elokuvapolku/ylapolku" TargetMode="External"/><Relationship Id="rId1" Type="http://schemas.openxmlformats.org/officeDocument/2006/relationships/slideLayout" Target="../slideLayouts/slideLayout2.xml"/><Relationship Id="rId4" Type="http://schemas.openxmlformats.org/officeDocument/2006/relationships/hyperlink" Target="http://yle.fi/aihe/elava-arkist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lokuvapolku.kavi.fi/fi/elokuvapolku/elokuvakerronta/esimerkkielokuvi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1dgLEDdFdd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elokuvapolku.kavi.fi/fi/elokuvapolku/elokuvakerronta/esimerkkielokuvi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v-arkki.fi/edu/tehtavat/sari-palosaari-wooly-world-keskustelun-avuksi/" TargetMode="External"/><Relationship Id="rId2" Type="http://schemas.openxmlformats.org/officeDocument/2006/relationships/hyperlink" Target="http://www.av-arkki.fi/edu/tehtavat/keskustellaan-roikusta/" TargetMode="External"/><Relationship Id="rId1" Type="http://schemas.openxmlformats.org/officeDocument/2006/relationships/slideLayout" Target="../slideLayouts/slideLayout2.xml"/><Relationship Id="rId5" Type="http://schemas.openxmlformats.org/officeDocument/2006/relationships/hyperlink" Target="https://www.youtube.com/watch?v=E5k6mXUL6yg" TargetMode="External"/><Relationship Id="rId4" Type="http://schemas.openxmlformats.org/officeDocument/2006/relationships/hyperlink" Target="http://www.av-arkki.fi/edu/tehtavat/jukka-silokunnas-elinkaara-keskustelun-avuksi/"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tF9fZYBGfLY"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YwFdIkQqC-A" TargetMode="External"/><Relationship Id="rId2" Type="http://schemas.openxmlformats.org/officeDocument/2006/relationships/hyperlink" Target="https://www.youtube.com/watch?v=rul9LGXF_qI"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s.fi/arviot/kirja/a1305769278383" TargetMode="External"/><Relationship Id="rId2" Type="http://schemas.openxmlformats.org/officeDocument/2006/relationships/hyperlink" Target="http://areena.yle.fi/1-3035329?autoplay=true" TargetMode="External"/><Relationship Id="rId1" Type="http://schemas.openxmlformats.org/officeDocument/2006/relationships/slideLayout" Target="../slideLayouts/slideLayout2.xml"/><Relationship Id="rId4" Type="http://schemas.openxmlformats.org/officeDocument/2006/relationships/hyperlink" Target="https://www.youtube.com/watch?v=dFSc7aaj2J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Q62WxOQmp8s" TargetMode="External"/><Relationship Id="rId2" Type="http://schemas.openxmlformats.org/officeDocument/2006/relationships/hyperlink" Target="https://www.youtube.com/watch?v=LEnHgoSz7r0" TargetMode="External"/><Relationship Id="rId1" Type="http://schemas.openxmlformats.org/officeDocument/2006/relationships/slideLayout" Target="../slideLayouts/slideLayout1.xml"/><Relationship Id="rId4" Type="http://schemas.openxmlformats.org/officeDocument/2006/relationships/hyperlink" Target="https://www.youtube.com/watch?v=4y-CBtzAsW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2"/>
            <a:ext cx="9144000" cy="3699019"/>
          </a:xfrm>
        </p:spPr>
        <p:txBody>
          <a:bodyPr>
            <a:noAutofit/>
          </a:bodyPr>
          <a:lstStyle/>
          <a:p>
            <a:r>
              <a:rPr lang="fi-FI" sz="8800" b="1" dirty="0" smtClean="0"/>
              <a:t>ELOKUVA </a:t>
            </a:r>
            <a:br>
              <a:rPr lang="fi-FI" sz="8800" b="1" dirty="0" smtClean="0"/>
            </a:br>
            <a:endParaRPr lang="fi-FI" sz="8800" b="1" dirty="0"/>
          </a:p>
        </p:txBody>
      </p:sp>
      <p:sp>
        <p:nvSpPr>
          <p:cNvPr id="3" name="Alaotsikko 2"/>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110581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20436" y="261216"/>
            <a:ext cx="11145982" cy="1325563"/>
          </a:xfrm>
        </p:spPr>
        <p:txBody>
          <a:bodyPr/>
          <a:lstStyle/>
          <a:p>
            <a:pPr algn="ctr"/>
            <a:r>
              <a:rPr lang="fi-FI" b="1" dirty="0" smtClean="0"/>
              <a:t>Asiantuntemusta ja aineistoja nettiympäristössä</a:t>
            </a:r>
            <a:br>
              <a:rPr lang="fi-FI" b="1" dirty="0" smtClean="0"/>
            </a:br>
            <a:r>
              <a:rPr lang="fi-FI" b="1" dirty="0" smtClean="0"/>
              <a:t>(lähteinä tässä diasarjassa)</a:t>
            </a:r>
            <a:endParaRPr lang="fi-FI" b="1" dirty="0"/>
          </a:p>
        </p:txBody>
      </p:sp>
      <p:sp>
        <p:nvSpPr>
          <p:cNvPr id="3" name="Sisällön paikkamerkki 2"/>
          <p:cNvSpPr>
            <a:spLocks noGrp="1"/>
          </p:cNvSpPr>
          <p:nvPr>
            <p:ph idx="1"/>
          </p:nvPr>
        </p:nvSpPr>
        <p:spPr/>
        <p:txBody>
          <a:bodyPr/>
          <a:lstStyle/>
          <a:p>
            <a:r>
              <a:rPr lang="fi-FI" dirty="0" err="1" smtClean="0"/>
              <a:t>Kavi</a:t>
            </a:r>
            <a:r>
              <a:rPr lang="fi-FI" dirty="0" smtClean="0"/>
              <a:t> eli Kansallisen audiovisuaalinen instituutti</a:t>
            </a:r>
          </a:p>
          <a:p>
            <a:endParaRPr lang="fi-FI" dirty="0"/>
          </a:p>
          <a:p>
            <a:pPr lvl="2"/>
            <a:r>
              <a:rPr lang="fi-FI" dirty="0">
                <a:hlinkClick r:id="rId2"/>
              </a:rPr>
              <a:t>http://</a:t>
            </a:r>
            <a:r>
              <a:rPr lang="fi-FI" dirty="0" smtClean="0">
                <a:hlinkClick r:id="rId2"/>
              </a:rPr>
              <a:t>elokuvapolku.kavi.fi/fi/elokuvapolku/ylapolku</a:t>
            </a:r>
            <a:r>
              <a:rPr lang="fi-FI" dirty="0" smtClean="0"/>
              <a:t> </a:t>
            </a:r>
          </a:p>
          <a:p>
            <a:endParaRPr lang="fi-FI" dirty="0"/>
          </a:p>
          <a:p>
            <a:r>
              <a:rPr lang="fi-FI" dirty="0" smtClean="0"/>
              <a:t>Suomalaisen mediataiteen levityskeskus AV-arkki</a:t>
            </a:r>
          </a:p>
          <a:p>
            <a:endParaRPr lang="fi-FI" dirty="0"/>
          </a:p>
          <a:p>
            <a:pPr lvl="2"/>
            <a:r>
              <a:rPr lang="fi-FI" dirty="0" smtClean="0">
                <a:hlinkClick r:id="rId3"/>
              </a:rPr>
              <a:t>http</a:t>
            </a:r>
            <a:r>
              <a:rPr lang="fi-FI" dirty="0">
                <a:hlinkClick r:id="rId3"/>
              </a:rPr>
              <a:t>://www.av-arkki.fi/edu/tehtavat/page/2</a:t>
            </a:r>
            <a:r>
              <a:rPr lang="fi-FI" dirty="0" smtClean="0">
                <a:hlinkClick r:id="rId3"/>
              </a:rPr>
              <a:t>/</a:t>
            </a:r>
            <a:r>
              <a:rPr lang="fi-FI" dirty="0" smtClean="0"/>
              <a:t>  </a:t>
            </a:r>
          </a:p>
          <a:p>
            <a:pPr lvl="0"/>
            <a:endParaRPr lang="fi-FI" dirty="0" smtClean="0">
              <a:solidFill>
                <a:prstClr val="black"/>
              </a:solidFill>
            </a:endParaRPr>
          </a:p>
          <a:p>
            <a:pPr lvl="0"/>
            <a:r>
              <a:rPr lang="fi-FI" dirty="0" smtClean="0">
                <a:solidFill>
                  <a:prstClr val="black"/>
                </a:solidFill>
              </a:rPr>
              <a:t>Ylen (Yleisradion) Elävä </a:t>
            </a:r>
            <a:r>
              <a:rPr lang="fi-FI" dirty="0">
                <a:solidFill>
                  <a:prstClr val="black"/>
                </a:solidFill>
              </a:rPr>
              <a:t>arkisto </a:t>
            </a:r>
            <a:r>
              <a:rPr lang="fi-FI" sz="2000" dirty="0">
                <a:solidFill>
                  <a:prstClr val="black"/>
                </a:solidFill>
                <a:hlinkClick r:id="rId4"/>
              </a:rPr>
              <a:t>http://</a:t>
            </a:r>
            <a:r>
              <a:rPr lang="fi-FI" sz="2000" dirty="0" smtClean="0">
                <a:solidFill>
                  <a:prstClr val="black"/>
                </a:solidFill>
                <a:hlinkClick r:id="rId4"/>
              </a:rPr>
              <a:t>yle.fi/aihe/elava-arkisto</a:t>
            </a:r>
            <a:r>
              <a:rPr lang="fi-FI" sz="2000" dirty="0" smtClean="0">
                <a:solidFill>
                  <a:prstClr val="black"/>
                </a:solidFill>
              </a:rPr>
              <a:t> </a:t>
            </a:r>
            <a:endParaRPr lang="fi-FI" sz="2000" dirty="0">
              <a:solidFill>
                <a:prstClr val="black"/>
              </a:solidFill>
            </a:endParaRPr>
          </a:p>
          <a:p>
            <a:pPr marL="914400" lvl="2" indent="0">
              <a:buNone/>
            </a:pPr>
            <a:endParaRPr lang="fi-FI" dirty="0"/>
          </a:p>
        </p:txBody>
      </p:sp>
    </p:spTree>
    <p:extLst>
      <p:ext uri="{BB962C8B-B14F-4D97-AF65-F5344CB8AC3E}">
        <p14:creationId xmlns:p14="http://schemas.microsoft.com/office/powerpoint/2010/main" val="383624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(LYHYT)ELOKUVAN ANALYSOIMINEN</a:t>
            </a:r>
            <a:r>
              <a:rPr lang="fi-FI" dirty="0" smtClean="0"/>
              <a:t/>
            </a:r>
            <a:br>
              <a:rPr lang="fi-FI" dirty="0" smtClean="0"/>
            </a:br>
            <a:r>
              <a:rPr lang="fi-FI" sz="2400" dirty="0" smtClean="0"/>
              <a:t>(RASKININ PARAMETRIT)</a:t>
            </a:r>
            <a:endParaRPr lang="fi-FI" sz="2400" dirty="0"/>
          </a:p>
        </p:txBody>
      </p:sp>
      <p:sp>
        <p:nvSpPr>
          <p:cNvPr id="3" name="Sisällön paikkamerkki 2"/>
          <p:cNvSpPr>
            <a:spLocks noGrp="1"/>
          </p:cNvSpPr>
          <p:nvPr>
            <p:ph idx="1"/>
          </p:nvPr>
        </p:nvSpPr>
        <p:spPr/>
        <p:txBody>
          <a:bodyPr/>
          <a:lstStyle/>
          <a:p>
            <a:pPr marL="0" indent="0">
              <a:buNone/>
            </a:pPr>
            <a:r>
              <a:rPr lang="fi-FI" dirty="0" smtClean="0"/>
              <a:t>1) Henkilökeskeisyys &gt;&lt; Vuorovaikutus</a:t>
            </a:r>
          </a:p>
          <a:p>
            <a:pPr marL="0" indent="0">
              <a:buNone/>
            </a:pPr>
            <a:r>
              <a:rPr lang="fi-FI" dirty="0" smtClean="0"/>
              <a:t>2) Syy-seuraussuhde &gt;&lt; Valinta</a:t>
            </a:r>
          </a:p>
          <a:p>
            <a:pPr marL="0" indent="0">
              <a:buNone/>
            </a:pPr>
            <a:r>
              <a:rPr lang="fi-FI" dirty="0" smtClean="0"/>
              <a:t>3) Johdonmukaisuus &gt;&lt; Yllätys</a:t>
            </a:r>
          </a:p>
          <a:p>
            <a:pPr marL="0" indent="0">
              <a:buNone/>
            </a:pPr>
            <a:r>
              <a:rPr lang="fi-FI" dirty="0" smtClean="0"/>
              <a:t>4) Kuva &gt;&lt; Ääni</a:t>
            </a:r>
          </a:p>
          <a:p>
            <a:pPr marL="0" indent="0">
              <a:buNone/>
            </a:pPr>
            <a:r>
              <a:rPr lang="fi-FI" dirty="0" smtClean="0"/>
              <a:t>5) Henkilö &gt;&lt; Rekvisiitta, lavasteet</a:t>
            </a:r>
          </a:p>
          <a:p>
            <a:pPr marL="0" indent="0">
              <a:buNone/>
            </a:pPr>
            <a:r>
              <a:rPr lang="fi-FI" dirty="0" smtClean="0"/>
              <a:t>6) Yksinkertaisuus &gt;&lt; Syvyys</a:t>
            </a:r>
          </a:p>
          <a:p>
            <a:pPr marL="0" indent="0">
              <a:buNone/>
            </a:pPr>
            <a:r>
              <a:rPr lang="fi-FI" dirty="0" smtClean="0"/>
              <a:t>7) Taloudellisuus &gt;&lt; Eheys</a:t>
            </a:r>
            <a:endParaRPr lang="fi-FI" dirty="0"/>
          </a:p>
        </p:txBody>
      </p:sp>
    </p:spTree>
    <p:extLst>
      <p:ext uri="{BB962C8B-B14F-4D97-AF65-F5344CB8AC3E}">
        <p14:creationId xmlns:p14="http://schemas.microsoft.com/office/powerpoint/2010/main" val="364869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Lyhytelokuva ”Kalajuttu” (Teemu </a:t>
            </a:r>
            <a:r>
              <a:rPr lang="fi-FI" b="1" dirty="0" err="1" smtClean="0"/>
              <a:t>Nikki</a:t>
            </a:r>
            <a:r>
              <a:rPr lang="fi-FI" b="1" dirty="0" smtClean="0"/>
              <a:t>, 2011)</a:t>
            </a:r>
            <a:endParaRPr lang="fi-FI" b="1" dirty="0"/>
          </a:p>
        </p:txBody>
      </p:sp>
      <p:sp>
        <p:nvSpPr>
          <p:cNvPr id="3" name="Sisällön paikkamerkki 2"/>
          <p:cNvSpPr>
            <a:spLocks noGrp="1"/>
          </p:cNvSpPr>
          <p:nvPr>
            <p:ph idx="1"/>
          </p:nvPr>
        </p:nvSpPr>
        <p:spPr/>
        <p:txBody>
          <a:bodyPr>
            <a:normAutofit fontScale="85000" lnSpcReduction="20000"/>
          </a:bodyPr>
          <a:lstStyle/>
          <a:p>
            <a:r>
              <a:rPr lang="fi-FI" dirty="0"/>
              <a:t>Teemu Nikin Kalajuttu on kokonaan älypuhelimella kuvattu vitsi-rakenteinen lyhytelokuva.</a:t>
            </a:r>
          </a:p>
          <a:p>
            <a:r>
              <a:rPr lang="fi-FI" dirty="0">
                <a:hlinkClick r:id="rId2"/>
              </a:rPr>
              <a:t>http://</a:t>
            </a:r>
            <a:r>
              <a:rPr lang="fi-FI" dirty="0" smtClean="0">
                <a:hlinkClick r:id="rId2"/>
              </a:rPr>
              <a:t>elokuvapolku.kavi.fi/fi/elokuvapolku/elokuvakerronta/esimerkkielokuvia</a:t>
            </a:r>
            <a:r>
              <a:rPr lang="fi-FI" dirty="0" smtClean="0"/>
              <a:t> </a:t>
            </a:r>
            <a:endParaRPr lang="fi-FI" dirty="0"/>
          </a:p>
          <a:p>
            <a:endParaRPr lang="fi-FI" dirty="0"/>
          </a:p>
          <a:p>
            <a:r>
              <a:rPr lang="fi-FI" dirty="0"/>
              <a:t>Kalajuttu (2011, kesto 3'37'')</a:t>
            </a:r>
          </a:p>
          <a:p>
            <a:r>
              <a:rPr lang="fi-FI" dirty="0"/>
              <a:t>1. Etsikää elokuvasta syy-seurauspareja.</a:t>
            </a:r>
          </a:p>
          <a:p>
            <a:r>
              <a:rPr lang="fi-FI" dirty="0"/>
              <a:t>Mitä elokuvassa tapahtui ja miksi?</a:t>
            </a:r>
          </a:p>
          <a:p>
            <a:r>
              <a:rPr lang="fi-FI" dirty="0"/>
              <a:t>Mikä elokuvassa oli yllättävää ja mikä yllätti eniten?</a:t>
            </a:r>
          </a:p>
          <a:p>
            <a:endParaRPr lang="fi-FI" dirty="0"/>
          </a:p>
          <a:p>
            <a:r>
              <a:rPr lang="fi-FI" dirty="0"/>
              <a:t>2. Yrittäkää kertoa elokuvan vitsi omin sanoin.</a:t>
            </a:r>
          </a:p>
          <a:p>
            <a:r>
              <a:rPr lang="fi-FI" dirty="0"/>
              <a:t>Pohtikaa kuinka elokuvallinen vitsi eroaa kerrotusta vitsistä.</a:t>
            </a:r>
            <a:endParaRPr lang="fi-FI" dirty="0" smtClean="0"/>
          </a:p>
          <a:p>
            <a:endParaRPr lang="fi-FI" dirty="0" smtClean="0"/>
          </a:p>
        </p:txBody>
      </p:sp>
    </p:spTree>
    <p:extLst>
      <p:ext uri="{BB962C8B-B14F-4D97-AF65-F5344CB8AC3E}">
        <p14:creationId xmlns:p14="http://schemas.microsoft.com/office/powerpoint/2010/main" val="351745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1) Henkilökeskeisyys &gt;&lt; Vuorovaikutus</a:t>
            </a:r>
            <a:endParaRPr lang="fi-FI" b="1" dirty="0"/>
          </a:p>
        </p:txBody>
      </p:sp>
      <p:sp>
        <p:nvSpPr>
          <p:cNvPr id="3" name="Sisällön paikkamerkki 2"/>
          <p:cNvSpPr>
            <a:spLocks noGrp="1"/>
          </p:cNvSpPr>
          <p:nvPr>
            <p:ph idx="1"/>
          </p:nvPr>
        </p:nvSpPr>
        <p:spPr/>
        <p:txBody>
          <a:bodyPr>
            <a:normAutofit fontScale="92500" lnSpcReduction="10000"/>
          </a:bodyPr>
          <a:lstStyle/>
          <a:p>
            <a:r>
              <a:rPr lang="fi-FI" b="1" dirty="0" smtClean="0"/>
              <a:t>Kenen </a:t>
            </a:r>
            <a:r>
              <a:rPr lang="fi-FI" b="1" dirty="0"/>
              <a:t>tarinaa elokuvassa kerrotaan? Kuka on elokuvan päähenkilö?</a:t>
            </a:r>
          </a:p>
          <a:p>
            <a:r>
              <a:rPr lang="fi-FI" dirty="0"/>
              <a:t>Päähenkilö osoitetaan katsojalle usein elokuvan alussa esimerkiksi seuraamalla kyseistä henkilöä tai rajaamalla hänet lähikuvaan. Elokuvan päähenkilön ei kuitenkaan tarvitse olla vain yksi henkilö tai olento, vaan päähenkilöitä voi olla myös useita. Silloin päähenkilöt luovat joukon tai ovat muuten yhdenvertaisesti esillä suhteessa tarinaan. Kaikissa lyhytelokuvissa päähenkilö ei kuitenkaan välttämättä ole ihminen tai muu elävä olento, vaan se voi olla myös esine, paikka tai asia.</a:t>
            </a:r>
          </a:p>
          <a:p>
            <a:r>
              <a:rPr lang="fi-FI" dirty="0"/>
              <a:t>Päähenkilön toiminta ja vuorovaikutus elokuvan muiden henkilöiden kanssa vievät elokuvan tarinaa eteenpäin</a:t>
            </a:r>
            <a:r>
              <a:rPr lang="fi-FI" b="1" dirty="0"/>
              <a:t>. Mitä muita henkilöitä elokuvassa on? Millaisessa vuorovaikutuksessa elokuvan päähenkilö on heidän kanssaan? Millainen vaikutus tällä on elokuvan tarinaan?</a:t>
            </a:r>
          </a:p>
          <a:p>
            <a:endParaRPr lang="fi-FI" dirty="0"/>
          </a:p>
        </p:txBody>
      </p:sp>
    </p:spTree>
    <p:extLst>
      <p:ext uri="{BB962C8B-B14F-4D97-AF65-F5344CB8AC3E}">
        <p14:creationId xmlns:p14="http://schemas.microsoft.com/office/powerpoint/2010/main" val="2099761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2) Syy-seuraussuhde &gt;&lt; Valinta</a:t>
            </a:r>
            <a:endParaRPr lang="fi-FI" b="1" dirty="0"/>
          </a:p>
        </p:txBody>
      </p:sp>
      <p:sp>
        <p:nvSpPr>
          <p:cNvPr id="3" name="Sisällön paikkamerkki 2"/>
          <p:cNvSpPr>
            <a:spLocks noGrp="1"/>
          </p:cNvSpPr>
          <p:nvPr>
            <p:ph idx="1"/>
          </p:nvPr>
        </p:nvSpPr>
        <p:spPr/>
        <p:txBody>
          <a:bodyPr/>
          <a:lstStyle/>
          <a:p>
            <a:r>
              <a:rPr lang="fi-FI" dirty="0" smtClean="0"/>
              <a:t>Kausaliteetti </a:t>
            </a:r>
            <a:r>
              <a:rPr lang="fi-FI" dirty="0"/>
              <a:t>eli syy-seuraussuhde on tärkeä osa tarinankerrontaa. Muistelkaa ja kertokaa ensin omin sanoin mitä elokuvassa tapahtui. Pohtikaa elokuvan tapahtumien syy-seuraussuhteita. </a:t>
            </a:r>
            <a:r>
              <a:rPr lang="fi-FI" b="1" dirty="0"/>
              <a:t>Mitä tapahtui ja miksi?</a:t>
            </a:r>
          </a:p>
          <a:p>
            <a:r>
              <a:rPr lang="fi-FI" b="1" dirty="0"/>
              <a:t>Miten elokuvan päähenkilön valinnat vaikuttivat tapahtumien kulkuun? Ohjaako päähenkilö tarinaa päätöksillään tai toimillaan? Miten muut henkilöt tai ulkoiset tekijät helpottivat tai vaikeuttivat hänen pyrkimyksiään?</a:t>
            </a:r>
          </a:p>
          <a:p>
            <a:endParaRPr lang="fi-FI" dirty="0"/>
          </a:p>
        </p:txBody>
      </p:sp>
    </p:spTree>
    <p:extLst>
      <p:ext uri="{BB962C8B-B14F-4D97-AF65-F5344CB8AC3E}">
        <p14:creationId xmlns:p14="http://schemas.microsoft.com/office/powerpoint/2010/main" val="2398224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3) Johdonmukaisuus &gt;&lt; Yllätys</a:t>
            </a:r>
            <a:endParaRPr lang="fi-FI" b="1" dirty="0"/>
          </a:p>
        </p:txBody>
      </p:sp>
      <p:sp>
        <p:nvSpPr>
          <p:cNvPr id="3" name="Sisällön paikkamerkki 2"/>
          <p:cNvSpPr>
            <a:spLocks noGrp="1"/>
          </p:cNvSpPr>
          <p:nvPr>
            <p:ph idx="1"/>
          </p:nvPr>
        </p:nvSpPr>
        <p:spPr/>
        <p:txBody>
          <a:bodyPr>
            <a:normAutofit/>
          </a:bodyPr>
          <a:lstStyle/>
          <a:p>
            <a:r>
              <a:rPr lang="fi-FI" dirty="0" smtClean="0"/>
              <a:t>Katsoessasi </a:t>
            </a:r>
            <a:r>
              <a:rPr lang="fi-FI" dirty="0"/>
              <a:t>elokuvaa huomaat varmasti usein pyrkiväsi arvaamaan mitä elokuvassa seuraavaksi tulee tapahtumaan. Arvailut perustuvat aiemmin näkemiisi elokuviin ja elämänkokemuksiisi sekä näistä opittuihin rakenteisiin ja malleihin.</a:t>
            </a:r>
          </a:p>
          <a:p>
            <a:r>
              <a:rPr lang="fi-FI" dirty="0"/>
              <a:t>Lyhytelokuvien hahmot ja paikat esitellään varsin nopeasti katsojalle, jotta ne olisivat mahdollisimman johdonmukaisia ja helposti tunnistettavia. Katsojan olettamukset taas antavat elokuvantekijälle mahdollisuuden yllättää rikkomalla oletettua rakennetta.</a:t>
            </a:r>
          </a:p>
          <a:p>
            <a:r>
              <a:rPr lang="fi-FI" b="1" dirty="0"/>
              <a:t>Mikä elokuvassa oli johdonmukaista ja mikä ennalta arvattavaa – ja miksi?</a:t>
            </a:r>
          </a:p>
          <a:p>
            <a:endParaRPr lang="fi-FI" dirty="0"/>
          </a:p>
        </p:txBody>
      </p:sp>
    </p:spTree>
    <p:extLst>
      <p:ext uri="{BB962C8B-B14F-4D97-AF65-F5344CB8AC3E}">
        <p14:creationId xmlns:p14="http://schemas.microsoft.com/office/powerpoint/2010/main" val="824119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4) Kuva &gt;&lt; Ääni</a:t>
            </a:r>
            <a:endParaRPr lang="fi-FI" b="1" dirty="0"/>
          </a:p>
        </p:txBody>
      </p:sp>
      <p:sp>
        <p:nvSpPr>
          <p:cNvPr id="3" name="Sisällön paikkamerkki 2"/>
          <p:cNvSpPr>
            <a:spLocks noGrp="1"/>
          </p:cNvSpPr>
          <p:nvPr>
            <p:ph idx="1"/>
          </p:nvPr>
        </p:nvSpPr>
        <p:spPr/>
        <p:txBody>
          <a:bodyPr/>
          <a:lstStyle/>
          <a:p>
            <a:r>
              <a:rPr lang="fi-FI" dirty="0" smtClean="0"/>
              <a:t>Elokuvassa </a:t>
            </a:r>
            <a:r>
              <a:rPr lang="fi-FI" dirty="0"/>
              <a:t>äänet ovat erittäin tärkeä keino välittää tietoa katsojalle. Äänimaailma ei ole ainoastaan elokuvan kuvien taustaa, vaan sen avulla elokuvantekijä ohjaa katsojan huomiota ja luo elokuvalle tunnelman.</a:t>
            </a:r>
          </a:p>
          <a:p>
            <a:r>
              <a:rPr lang="fi-FI" b="1" dirty="0"/>
              <a:t>Millainen äänimaailma näkemässänne elokuvassa oli? </a:t>
            </a:r>
            <a:r>
              <a:rPr lang="fi-FI" dirty="0"/>
              <a:t>Erotelkaa huomioitanne musiikista, dialogista, kertojanäänistä ja muista elokuvan äänistä. </a:t>
            </a:r>
            <a:r>
              <a:rPr lang="fi-FI" b="1" dirty="0"/>
              <a:t>Miten elokuvantekijä oli käyttänyt eri ääniä ja äänisuunnittelua kertoakseen tarinaa?</a:t>
            </a:r>
          </a:p>
          <a:p>
            <a:endParaRPr lang="fi-FI" dirty="0"/>
          </a:p>
        </p:txBody>
      </p:sp>
    </p:spTree>
    <p:extLst>
      <p:ext uri="{BB962C8B-B14F-4D97-AF65-F5344CB8AC3E}">
        <p14:creationId xmlns:p14="http://schemas.microsoft.com/office/powerpoint/2010/main" val="3048539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5) Henkilö &gt;&lt; Rekvisiitta, lavasteet</a:t>
            </a:r>
            <a:endParaRPr lang="fi-FI" b="1" dirty="0"/>
          </a:p>
        </p:txBody>
      </p:sp>
      <p:sp>
        <p:nvSpPr>
          <p:cNvPr id="3" name="Sisällön paikkamerkki 2"/>
          <p:cNvSpPr>
            <a:spLocks noGrp="1"/>
          </p:cNvSpPr>
          <p:nvPr>
            <p:ph idx="1"/>
          </p:nvPr>
        </p:nvSpPr>
        <p:spPr/>
        <p:txBody>
          <a:bodyPr/>
          <a:lstStyle/>
          <a:p>
            <a:r>
              <a:rPr lang="fi-FI" dirty="0"/>
              <a:t>Rekvisiitta ja lavasteet muodostavat monesti keskeisen osan elokuva. Ne välittävät tietoa katsojalle ja tukevat tarinankerrontaa. Listatkaa yksityiskohtaisia huomioita elokuvan rekvisiitasta ja lavasteista. </a:t>
            </a:r>
            <a:r>
              <a:rPr lang="fi-FI" b="1" dirty="0"/>
              <a:t>Mitä tietoa elokuvan maailmasta ne tarjoavat? Miten löytämänne yksityiskohdat tukevat elokuvan kerrontaa? Oliko elokuvassa jokin esine erityisessä asemassa ja miksi? Miten kyseinen esine vaikutti elokuvan tarinaan tai sisältöön?</a:t>
            </a:r>
          </a:p>
        </p:txBody>
      </p:sp>
    </p:spTree>
    <p:extLst>
      <p:ext uri="{BB962C8B-B14F-4D97-AF65-F5344CB8AC3E}">
        <p14:creationId xmlns:p14="http://schemas.microsoft.com/office/powerpoint/2010/main" val="4083367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6) Yksinkertaisuus &gt;&lt; Syvyys</a:t>
            </a:r>
            <a:r>
              <a:rPr lang="fi-FI" dirty="0"/>
              <a:t/>
            </a:r>
            <a:br>
              <a:rPr lang="fi-FI" dirty="0"/>
            </a:br>
            <a:endParaRPr lang="fi-FI" dirty="0"/>
          </a:p>
        </p:txBody>
      </p:sp>
      <p:sp>
        <p:nvSpPr>
          <p:cNvPr id="3" name="Sisällön paikkamerkki 2"/>
          <p:cNvSpPr>
            <a:spLocks noGrp="1"/>
          </p:cNvSpPr>
          <p:nvPr>
            <p:ph idx="1"/>
          </p:nvPr>
        </p:nvSpPr>
        <p:spPr/>
        <p:txBody>
          <a:bodyPr>
            <a:normAutofit/>
          </a:bodyPr>
          <a:lstStyle/>
          <a:p>
            <a:r>
              <a:rPr lang="fi-FI" dirty="0" smtClean="0"/>
              <a:t>Lyhytelokuvien </a:t>
            </a:r>
            <a:r>
              <a:rPr lang="fi-FI" dirty="0"/>
              <a:t>yksinkertaisuus antaa katsojalle mahdollisuuden osallistua elokuvaan, kun taas liian monimutkainen tai yksityiskohtainen tarina voi etäännyttää. Osallistumalla elokuvaan katsoja pääsee luomaan merkityksiä ja käsittelemään näkemäänsä.</a:t>
            </a:r>
          </a:p>
          <a:p>
            <a:r>
              <a:rPr lang="fi-FI" b="1" dirty="0"/>
              <a:t>Yrittäkää kertoa elokuvan tarina yhdellä lauseella.</a:t>
            </a:r>
          </a:p>
          <a:p>
            <a:r>
              <a:rPr lang="fi-FI" b="1" dirty="0"/>
              <a:t>Entä mitä laajempaa asiakokonaisuutta elokuva käsittelee? Mikä on elokuvan teema?</a:t>
            </a:r>
          </a:p>
          <a:p>
            <a:r>
              <a:rPr lang="fi-FI" b="1" dirty="0"/>
              <a:t>Mitä elokuvantekijä pyrkii mielestänne elokuvalla sanomaan? </a:t>
            </a:r>
            <a:endParaRPr lang="fi-FI" dirty="0"/>
          </a:p>
        </p:txBody>
      </p:sp>
    </p:spTree>
    <p:extLst>
      <p:ext uri="{BB962C8B-B14F-4D97-AF65-F5344CB8AC3E}">
        <p14:creationId xmlns:p14="http://schemas.microsoft.com/office/powerpoint/2010/main" val="2375275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7) Taloudellisuus &gt;&lt; Eheys</a:t>
            </a:r>
            <a:r>
              <a:rPr lang="fi-FI" dirty="0"/>
              <a:t/>
            </a:r>
            <a:br>
              <a:rPr lang="fi-FI" dirty="0"/>
            </a:br>
            <a:endParaRPr lang="fi-FI" dirty="0"/>
          </a:p>
        </p:txBody>
      </p:sp>
      <p:sp>
        <p:nvSpPr>
          <p:cNvPr id="3" name="Sisällön paikkamerkki 2"/>
          <p:cNvSpPr>
            <a:spLocks noGrp="1"/>
          </p:cNvSpPr>
          <p:nvPr>
            <p:ph idx="1"/>
          </p:nvPr>
        </p:nvSpPr>
        <p:spPr/>
        <p:txBody>
          <a:bodyPr/>
          <a:lstStyle/>
          <a:p>
            <a:r>
              <a:rPr lang="fi-FI" dirty="0" smtClean="0"/>
              <a:t>Elokuvakerronnan </a:t>
            </a:r>
            <a:r>
              <a:rPr lang="fi-FI" dirty="0"/>
              <a:t>taloudellisuudesta puhuttaessa tarkoitetaan yleisesti, että elokuvantekijä on pyrkinyt sisällyttämään elokuvaansa vain mielestään oleelliset tekijät. Karsinnalla elokuvantekijä usein terävöittää elokuvansa kerrontaa, tunnelmaa ja sanomaa luoden elokuvasta eheän kokonaisuuden.</a:t>
            </a:r>
          </a:p>
          <a:p>
            <a:r>
              <a:rPr lang="fi-FI" b="1" dirty="0"/>
              <a:t>Oliko elokuva mielestänne eheä kokonaisuus? Olisitteko kaivanneet jotain lisää elokuvaan?</a:t>
            </a:r>
          </a:p>
          <a:p>
            <a:r>
              <a:rPr lang="fi-FI" b="1" dirty="0"/>
              <a:t>Entä olisiko elokuvaa voinut mielestänne tiivistää?</a:t>
            </a:r>
          </a:p>
          <a:p>
            <a:endParaRPr lang="fi-FI" dirty="0"/>
          </a:p>
        </p:txBody>
      </p:sp>
    </p:spTree>
    <p:extLst>
      <p:ext uri="{BB962C8B-B14F-4D97-AF65-F5344CB8AC3E}">
        <p14:creationId xmlns:p14="http://schemas.microsoft.com/office/powerpoint/2010/main" val="541918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ENSIMMÄISET LIIKKUVAT KUVAT</a:t>
            </a:r>
            <a:endParaRPr lang="fi-FI" b="1" dirty="0"/>
          </a:p>
        </p:txBody>
      </p:sp>
      <p:sp>
        <p:nvSpPr>
          <p:cNvPr id="3" name="Sisällön paikkamerkki 2"/>
          <p:cNvSpPr>
            <a:spLocks noGrp="1"/>
          </p:cNvSpPr>
          <p:nvPr>
            <p:ph idx="1"/>
          </p:nvPr>
        </p:nvSpPr>
        <p:spPr/>
        <p:txBody>
          <a:bodyPr/>
          <a:lstStyle/>
          <a:p>
            <a:pPr marL="0" indent="0">
              <a:buNone/>
            </a:pPr>
            <a:r>
              <a:rPr lang="fi-FI" dirty="0" err="1" smtClean="0"/>
              <a:t>Lumiéren</a:t>
            </a:r>
            <a:r>
              <a:rPr lang="fi-FI" dirty="0" smtClean="0"/>
              <a:t> veljekset: Juna </a:t>
            </a:r>
            <a:r>
              <a:rPr lang="fi-FI" dirty="0"/>
              <a:t>saapuu asemalle (1985</a:t>
            </a:r>
            <a:r>
              <a:rPr lang="fi-FI" dirty="0" smtClean="0"/>
              <a:t>) (faktaa)</a:t>
            </a:r>
            <a:endParaRPr lang="fi-FI" dirty="0"/>
          </a:p>
          <a:p>
            <a:pPr marL="0" indent="0">
              <a:buNone/>
            </a:pPr>
            <a:endParaRPr lang="en-US" dirty="0">
              <a:hlinkClick r:id="rId2"/>
            </a:endParaRPr>
          </a:p>
          <a:p>
            <a:pPr marL="0" indent="0">
              <a:buNone/>
            </a:pPr>
            <a:r>
              <a:rPr lang="fi-FI" dirty="0" smtClean="0">
                <a:hlinkClick r:id="rId2"/>
              </a:rPr>
              <a:t>https</a:t>
            </a:r>
            <a:r>
              <a:rPr lang="fi-FI" dirty="0">
                <a:hlinkClick r:id="rId2"/>
              </a:rPr>
              <a:t>://</a:t>
            </a:r>
            <a:r>
              <a:rPr lang="fi-FI" dirty="0" smtClean="0">
                <a:hlinkClick r:id="rId2"/>
              </a:rPr>
              <a:t>www.youtube.com/watch?v=1dgLEDdFddk</a:t>
            </a:r>
            <a:r>
              <a:rPr lang="fi-FI" dirty="0" smtClean="0"/>
              <a:t> </a:t>
            </a:r>
          </a:p>
          <a:p>
            <a:endParaRPr lang="fi-FI" dirty="0"/>
          </a:p>
          <a:p>
            <a:r>
              <a:rPr lang="fi-FI" dirty="0" smtClean="0"/>
              <a:t>Georges </a:t>
            </a:r>
            <a:r>
              <a:rPr lang="fi-FI" dirty="0" err="1" smtClean="0"/>
              <a:t>Méliès</a:t>
            </a:r>
            <a:r>
              <a:rPr lang="fi-FI" dirty="0" smtClean="0"/>
              <a:t>: Matka kuuhun (1902)</a:t>
            </a:r>
          </a:p>
          <a:p>
            <a:pPr marL="0" indent="0">
              <a:buNone/>
            </a:pPr>
            <a:r>
              <a:rPr lang="fi-FI" dirty="0" smtClean="0"/>
              <a:t>(fiktiota)</a:t>
            </a:r>
            <a:endParaRPr lang="fi-FI" dirty="0"/>
          </a:p>
        </p:txBody>
      </p:sp>
      <p:pic>
        <p:nvPicPr>
          <p:cNvPr id="5" name="Kuva 4"/>
          <p:cNvPicPr>
            <a:picLocks noChangeAspect="1"/>
          </p:cNvPicPr>
          <p:nvPr/>
        </p:nvPicPr>
        <p:blipFill>
          <a:blip r:embed="rId3"/>
          <a:stretch>
            <a:fillRect/>
          </a:stretch>
        </p:blipFill>
        <p:spPr>
          <a:xfrm>
            <a:off x="6825804" y="3689762"/>
            <a:ext cx="5216892" cy="2931231"/>
          </a:xfrm>
          <a:prstGeom prst="rect">
            <a:avLst/>
          </a:prstGeom>
        </p:spPr>
      </p:pic>
    </p:spTree>
    <p:extLst>
      <p:ext uri="{BB962C8B-B14F-4D97-AF65-F5344CB8AC3E}">
        <p14:creationId xmlns:p14="http://schemas.microsoft.com/office/powerpoint/2010/main" val="509837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199" y="365125"/>
            <a:ext cx="10882745" cy="1325563"/>
          </a:xfrm>
        </p:spPr>
        <p:txBody>
          <a:bodyPr/>
          <a:lstStyle/>
          <a:p>
            <a:r>
              <a:rPr lang="fi-FI" b="1" dirty="0" smtClean="0"/>
              <a:t>Lyhytelokuva ”Vapahtaja” (Saara Saarela, 1997)</a:t>
            </a:r>
            <a:endParaRPr lang="fi-FI" b="1" dirty="0"/>
          </a:p>
        </p:txBody>
      </p:sp>
      <p:sp>
        <p:nvSpPr>
          <p:cNvPr id="3" name="Sisällön paikkamerkki 2"/>
          <p:cNvSpPr>
            <a:spLocks noGrp="1"/>
          </p:cNvSpPr>
          <p:nvPr>
            <p:ph idx="1"/>
          </p:nvPr>
        </p:nvSpPr>
        <p:spPr>
          <a:xfrm>
            <a:off x="838200" y="1825625"/>
            <a:ext cx="10515600" cy="4819874"/>
          </a:xfrm>
        </p:spPr>
        <p:txBody>
          <a:bodyPr>
            <a:normAutofit fontScale="85000" lnSpcReduction="10000"/>
          </a:bodyPr>
          <a:lstStyle/>
          <a:p>
            <a:r>
              <a:rPr lang="fi-FI" dirty="0" smtClean="0"/>
              <a:t>Saara </a:t>
            </a:r>
            <a:r>
              <a:rPr lang="fi-FI" dirty="0"/>
              <a:t>Saarelan Vapahtaja on kuvattu yhdellä otolla ilman leikkauksia. Katsoja näkee elokuvan tapahtumat päähenkilön näkökulmasta. Elokuvantekijä paljastaa päähenkilön henkilöllisyyden vasta elokuvan lopussa.</a:t>
            </a:r>
          </a:p>
          <a:p>
            <a:endParaRPr lang="fi-FI" dirty="0"/>
          </a:p>
          <a:p>
            <a:r>
              <a:rPr lang="fi-FI" dirty="0"/>
              <a:t>Vapahtaja (1997, kesto 4'55</a:t>
            </a:r>
            <a:r>
              <a:rPr lang="fi-FI" dirty="0" smtClean="0"/>
              <a:t>''):</a:t>
            </a:r>
          </a:p>
          <a:p>
            <a:r>
              <a:rPr lang="fi-FI" dirty="0" smtClean="0">
                <a:hlinkClick r:id="rId2"/>
              </a:rPr>
              <a:t>http</a:t>
            </a:r>
            <a:r>
              <a:rPr lang="fi-FI" dirty="0">
                <a:hlinkClick r:id="rId2"/>
              </a:rPr>
              <a:t>://</a:t>
            </a:r>
            <a:r>
              <a:rPr lang="fi-FI" dirty="0" smtClean="0">
                <a:hlinkClick r:id="rId2"/>
              </a:rPr>
              <a:t>elokuvapolku.kavi.fi/fi/elokuvapolku/elokuvakerronta/esimerkkielokuvia</a:t>
            </a:r>
            <a:r>
              <a:rPr lang="fi-FI" dirty="0" smtClean="0"/>
              <a:t> </a:t>
            </a:r>
            <a:endParaRPr lang="fi-FI" dirty="0"/>
          </a:p>
          <a:p>
            <a:r>
              <a:rPr lang="fi-FI" dirty="0"/>
              <a:t>1. Pohtikaa elokuvan juonta loppupaljastuksen jälkeen.</a:t>
            </a:r>
          </a:p>
          <a:p>
            <a:r>
              <a:rPr lang="fi-FI" dirty="0"/>
              <a:t>Millaisessa vuorovaikutuksessa päähenkilö on elokuvan muiden henkilöiden kanssa?</a:t>
            </a:r>
          </a:p>
          <a:p>
            <a:endParaRPr lang="fi-FI" dirty="0"/>
          </a:p>
          <a:p>
            <a:r>
              <a:rPr lang="fi-FI" dirty="0"/>
              <a:t>2. Mitä elokuvantekijä pyrkii elokuvalla sanomaan?</a:t>
            </a:r>
          </a:p>
          <a:p>
            <a:r>
              <a:rPr lang="fi-FI" dirty="0"/>
              <a:t>Yrittäkää muotoilla elokuvan pääväittämä yhdellä lauseella.</a:t>
            </a:r>
          </a:p>
        </p:txBody>
      </p:sp>
    </p:spTree>
    <p:extLst>
      <p:ext uri="{BB962C8B-B14F-4D97-AF65-F5344CB8AC3E}">
        <p14:creationId xmlns:p14="http://schemas.microsoft.com/office/powerpoint/2010/main" val="176978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b="1" dirty="0" smtClean="0"/>
              <a:t>ELOKUVA ~ VIDEOTAIDE ~ </a:t>
            </a:r>
            <a:br>
              <a:rPr lang="fi-FI" b="1" dirty="0" smtClean="0"/>
            </a:br>
            <a:r>
              <a:rPr lang="fi-FI" b="1" dirty="0" smtClean="0"/>
              <a:t>PERFORMANSSI ~ INSTALLAATIO</a:t>
            </a:r>
            <a:endParaRPr lang="fi-FI" b="1" dirty="0"/>
          </a:p>
        </p:txBody>
      </p:sp>
      <p:sp>
        <p:nvSpPr>
          <p:cNvPr id="3" name="Sisällön paikkamerkki 2"/>
          <p:cNvSpPr>
            <a:spLocks noGrp="1"/>
          </p:cNvSpPr>
          <p:nvPr>
            <p:ph idx="1"/>
          </p:nvPr>
        </p:nvSpPr>
        <p:spPr/>
        <p:txBody>
          <a:bodyPr/>
          <a:lstStyle/>
          <a:p>
            <a:r>
              <a:rPr lang="fi-FI" dirty="0" smtClean="0"/>
              <a:t>Esimerkkejä taideteoksista, jotka hyödyntävät eri taidelajeja:</a:t>
            </a:r>
          </a:p>
          <a:p>
            <a:endParaRPr lang="fi-FI" dirty="0"/>
          </a:p>
          <a:p>
            <a:r>
              <a:rPr lang="fi-FI" dirty="0">
                <a:hlinkClick r:id="rId2"/>
              </a:rPr>
              <a:t>http://www.av-arkki.fi/edu/tehtavat/keskustellaan-roikusta</a:t>
            </a:r>
            <a:r>
              <a:rPr lang="fi-FI" dirty="0" smtClean="0">
                <a:hlinkClick r:id="rId2"/>
              </a:rPr>
              <a:t>/</a:t>
            </a:r>
            <a:r>
              <a:rPr lang="fi-FI" dirty="0" smtClean="0"/>
              <a:t> </a:t>
            </a:r>
          </a:p>
          <a:p>
            <a:r>
              <a:rPr lang="fi-FI" dirty="0" smtClean="0">
                <a:hlinkClick r:id="rId3"/>
              </a:rPr>
              <a:t>http</a:t>
            </a:r>
            <a:r>
              <a:rPr lang="fi-FI" dirty="0">
                <a:hlinkClick r:id="rId3"/>
              </a:rPr>
              <a:t>://www.av-arkki.fi/edu/tehtavat/sari-palosaari-wooly-world-keskustelun-avuksi</a:t>
            </a:r>
            <a:r>
              <a:rPr lang="fi-FI" dirty="0" smtClean="0">
                <a:hlinkClick r:id="rId3"/>
              </a:rPr>
              <a:t>/</a:t>
            </a:r>
            <a:r>
              <a:rPr lang="fi-FI" dirty="0" smtClean="0"/>
              <a:t> </a:t>
            </a:r>
          </a:p>
          <a:p>
            <a:r>
              <a:rPr lang="fi-FI" dirty="0" smtClean="0">
                <a:hlinkClick r:id="rId4"/>
              </a:rPr>
              <a:t>http</a:t>
            </a:r>
            <a:r>
              <a:rPr lang="fi-FI" dirty="0">
                <a:hlinkClick r:id="rId4"/>
              </a:rPr>
              <a:t>://www.av-arkki.fi/edu/tehtavat/jukka-silokunnas-elinkaara-keskustelun-avuksi</a:t>
            </a:r>
            <a:r>
              <a:rPr lang="fi-FI" dirty="0" smtClean="0">
                <a:hlinkClick r:id="rId4"/>
              </a:rPr>
              <a:t>/</a:t>
            </a:r>
            <a:endParaRPr lang="fi-FI" dirty="0" smtClean="0"/>
          </a:p>
          <a:p>
            <a:pPr lvl="2"/>
            <a:r>
              <a:rPr lang="fi-FI">
                <a:hlinkClick r:id="rId5"/>
              </a:rPr>
              <a:t>https://</a:t>
            </a:r>
            <a:r>
              <a:rPr lang="fi-FI" smtClean="0">
                <a:hlinkClick r:id="rId5"/>
              </a:rPr>
              <a:t>www.youtube.com/watch?v=E5k6mXUL6yg</a:t>
            </a:r>
            <a:r>
              <a:rPr lang="fi-FI" smtClean="0"/>
              <a:t> </a:t>
            </a:r>
            <a:endParaRPr lang="fi-FI" dirty="0"/>
          </a:p>
        </p:txBody>
      </p:sp>
    </p:spTree>
    <p:extLst>
      <p:ext uri="{BB962C8B-B14F-4D97-AF65-F5344CB8AC3E}">
        <p14:creationId xmlns:p14="http://schemas.microsoft.com/office/powerpoint/2010/main" val="541841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748145" y="311727"/>
            <a:ext cx="10480964" cy="6047509"/>
          </a:xfrm>
        </p:spPr>
        <p:txBody>
          <a:bodyPr>
            <a:normAutofit fontScale="92500" lnSpcReduction="10000"/>
          </a:bodyPr>
          <a:lstStyle/>
          <a:p>
            <a:r>
              <a:rPr lang="fi-FI" sz="5200" b="1" dirty="0" smtClean="0"/>
              <a:t>Lyhytelokuva </a:t>
            </a:r>
          </a:p>
          <a:p>
            <a:r>
              <a:rPr lang="fi-FI" sz="5200" b="1" dirty="0" smtClean="0"/>
              <a:t>”Pitääkö </a:t>
            </a:r>
            <a:r>
              <a:rPr lang="fi-FI" sz="5200" b="1" dirty="0" err="1" smtClean="0"/>
              <a:t>mun</a:t>
            </a:r>
            <a:r>
              <a:rPr lang="fi-FI" sz="5200" b="1" dirty="0" smtClean="0"/>
              <a:t> kaikki hoitaa?”</a:t>
            </a:r>
          </a:p>
          <a:p>
            <a:r>
              <a:rPr lang="fi-FI" sz="5200" b="1" dirty="0" smtClean="0"/>
              <a:t>(ohjaaja Selma Vilhunen, käsikirjoittaja Kirsikka Saari)  </a:t>
            </a:r>
          </a:p>
          <a:p>
            <a:r>
              <a:rPr lang="fi-FI" sz="5200" b="1" dirty="0" smtClean="0"/>
              <a:t>Oscar-ehdokas 2014 </a:t>
            </a:r>
            <a:r>
              <a:rPr lang="fi-FI" b="1" dirty="0" smtClean="0"/>
              <a:t>– 86th Academy </a:t>
            </a:r>
            <a:r>
              <a:rPr lang="fi-FI" b="1" dirty="0" err="1" smtClean="0"/>
              <a:t>Awards</a:t>
            </a:r>
            <a:r>
              <a:rPr lang="fi-FI" b="1" dirty="0" smtClean="0"/>
              <a:t>®.</a:t>
            </a:r>
          </a:p>
          <a:p>
            <a:endParaRPr lang="fi-FI" dirty="0" smtClean="0"/>
          </a:p>
          <a:p>
            <a:r>
              <a:rPr lang="fi-FI" dirty="0" smtClean="0"/>
              <a:t>Lyhytelokuva lapsiperheen kiireisestä aamusta ja äidistä, joka luulee että asiat hoituvat parhaiten, kun hän hoitaa ne kaikki itse.</a:t>
            </a:r>
          </a:p>
          <a:p>
            <a:r>
              <a:rPr lang="fi-FI" dirty="0" smtClean="0"/>
              <a:t>Lyhytelokuva. Kesto 7 </a:t>
            </a:r>
            <a:r>
              <a:rPr lang="fi-FI" dirty="0" err="1" smtClean="0"/>
              <a:t>minuuuttia</a:t>
            </a:r>
            <a:r>
              <a:rPr lang="fi-FI" dirty="0" smtClean="0"/>
              <a:t>. Ensi-ilta 3/2012.</a:t>
            </a:r>
          </a:p>
          <a:p>
            <a:endParaRPr lang="fi-FI" dirty="0" smtClean="0"/>
          </a:p>
          <a:p>
            <a:r>
              <a:rPr lang="fi-FI" dirty="0" smtClean="0">
                <a:hlinkClick r:id="rId2"/>
              </a:rPr>
              <a:t>https://www.youtube.com/watch?v=tF9fZYBGfLY</a:t>
            </a:r>
            <a:endParaRPr lang="fi-FI" dirty="0" smtClean="0"/>
          </a:p>
          <a:p>
            <a:endParaRPr lang="fi-FI" dirty="0"/>
          </a:p>
        </p:txBody>
      </p:sp>
    </p:spTree>
    <p:extLst>
      <p:ext uri="{BB962C8B-B14F-4D97-AF65-F5344CB8AC3E}">
        <p14:creationId xmlns:p14="http://schemas.microsoft.com/office/powerpoint/2010/main" val="53126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pPr marL="0" indent="0">
              <a:buNone/>
            </a:pPr>
            <a:r>
              <a:rPr lang="fi-FI" dirty="0" smtClean="0"/>
              <a:t>Klaus Härön ”Miekkailija” </a:t>
            </a:r>
            <a:endParaRPr lang="fi-FI" dirty="0"/>
          </a:p>
          <a:p>
            <a:pPr lvl="1"/>
            <a:r>
              <a:rPr lang="fi-FI" dirty="0" smtClean="0"/>
              <a:t>(ehdokkaana Golden </a:t>
            </a:r>
            <a:r>
              <a:rPr lang="fi-FI" dirty="0" err="1" smtClean="0"/>
              <a:t>Globe</a:t>
            </a:r>
            <a:r>
              <a:rPr lang="fi-FI" dirty="0" smtClean="0"/>
              <a:t> –palkinnon saajaksi 2014 ja tarjolla Suomen Oscar-ehdokkaaksi)</a:t>
            </a:r>
          </a:p>
          <a:p>
            <a:pPr lvl="1"/>
            <a:endParaRPr lang="fi-FI" dirty="0"/>
          </a:p>
          <a:p>
            <a:pPr lvl="1"/>
            <a:r>
              <a:rPr lang="fi-FI" dirty="0" smtClean="0"/>
              <a:t>Klaus Härö kertoo elokuvastaan.</a:t>
            </a:r>
          </a:p>
          <a:p>
            <a:pPr lvl="1"/>
            <a:r>
              <a:rPr lang="fi-FI" dirty="0" smtClean="0">
                <a:hlinkClick r:id="rId2"/>
              </a:rPr>
              <a:t>https://www.youtube.com/watch?v=rul9LGXF_qI</a:t>
            </a:r>
            <a:endParaRPr lang="fi-FI" dirty="0" smtClean="0"/>
          </a:p>
          <a:p>
            <a:pPr lvl="1"/>
            <a:endParaRPr lang="fi-FI" dirty="0"/>
          </a:p>
          <a:p>
            <a:pPr lvl="1"/>
            <a:r>
              <a:rPr lang="fi-FI" dirty="0" smtClean="0"/>
              <a:t>Traileri </a:t>
            </a:r>
            <a:r>
              <a:rPr lang="fi-FI" dirty="0" smtClean="0">
                <a:hlinkClick r:id="rId3"/>
              </a:rPr>
              <a:t>https://www.youtube.com/watch ?v=</a:t>
            </a:r>
            <a:r>
              <a:rPr lang="fi-FI" dirty="0" err="1" smtClean="0">
                <a:hlinkClick r:id="rId3"/>
              </a:rPr>
              <a:t>YwFdIkQqC</a:t>
            </a:r>
            <a:r>
              <a:rPr lang="fi-FI" dirty="0" smtClean="0">
                <a:hlinkClick r:id="rId3"/>
              </a:rPr>
              <a:t>-A</a:t>
            </a:r>
            <a:r>
              <a:rPr lang="fi-FI" dirty="0" smtClean="0"/>
              <a:t> </a:t>
            </a:r>
          </a:p>
          <a:p>
            <a:pPr lvl="1"/>
            <a:endParaRPr lang="fi-FI" dirty="0"/>
          </a:p>
        </p:txBody>
      </p:sp>
    </p:spTree>
    <p:extLst>
      <p:ext uri="{BB962C8B-B14F-4D97-AF65-F5344CB8AC3E}">
        <p14:creationId xmlns:p14="http://schemas.microsoft.com/office/powerpoint/2010/main" val="1172265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TV-mainoksia</a:t>
            </a:r>
            <a:endParaRPr lang="fi-FI" dirty="0"/>
          </a:p>
        </p:txBody>
      </p:sp>
      <p:sp>
        <p:nvSpPr>
          <p:cNvPr id="3" name="Sisällön paikkamerkki 2"/>
          <p:cNvSpPr>
            <a:spLocks noGrp="1"/>
          </p:cNvSpPr>
          <p:nvPr>
            <p:ph idx="1"/>
          </p:nvPr>
        </p:nvSpPr>
        <p:spPr/>
        <p:txBody>
          <a:bodyPr/>
          <a:lstStyle/>
          <a:p>
            <a:pPr marL="0" indent="0">
              <a:buNone/>
            </a:pPr>
            <a:r>
              <a:rPr lang="fi-FI" dirty="0" smtClean="0"/>
              <a:t>Koff</a:t>
            </a:r>
          </a:p>
          <a:p>
            <a:r>
              <a:rPr lang="fi-FI" dirty="0" smtClean="0"/>
              <a:t>https://www.youtube.com/watch?v=Kw8Isw6CzHc</a:t>
            </a:r>
            <a:endParaRPr lang="fi-FI" dirty="0"/>
          </a:p>
        </p:txBody>
      </p:sp>
    </p:spTree>
    <p:extLst>
      <p:ext uri="{BB962C8B-B14F-4D97-AF65-F5344CB8AC3E}">
        <p14:creationId xmlns:p14="http://schemas.microsoft.com/office/powerpoint/2010/main" val="57977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89715" y="365125"/>
            <a:ext cx="10515600" cy="1325563"/>
          </a:xfrm>
        </p:spPr>
        <p:txBody>
          <a:bodyPr/>
          <a:lstStyle/>
          <a:p>
            <a:r>
              <a:rPr lang="fi-FI" b="1" dirty="0" smtClean="0"/>
              <a:t>MYKKÄELOKUVA</a:t>
            </a:r>
            <a:endParaRPr lang="fi-FI" b="1" dirty="0"/>
          </a:p>
        </p:txBody>
      </p:sp>
      <p:pic>
        <p:nvPicPr>
          <p:cNvPr id="4" name="Sisällön paikkamerkki 3"/>
          <p:cNvPicPr>
            <a:picLocks noGrp="1" noChangeAspect="1"/>
          </p:cNvPicPr>
          <p:nvPr>
            <p:ph idx="1"/>
          </p:nvPr>
        </p:nvPicPr>
        <p:blipFill>
          <a:blip r:embed="rId2"/>
          <a:stretch>
            <a:fillRect/>
          </a:stretch>
        </p:blipFill>
        <p:spPr>
          <a:xfrm>
            <a:off x="4731225" y="1326523"/>
            <a:ext cx="7194611" cy="4049538"/>
          </a:xfrm>
          <a:prstGeom prst="rect">
            <a:avLst/>
          </a:prstGeom>
        </p:spPr>
      </p:pic>
      <p:sp>
        <p:nvSpPr>
          <p:cNvPr id="5" name="Sisällön paikkamerkki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i-FI" dirty="0" smtClean="0"/>
          </a:p>
          <a:p>
            <a:pPr marL="0" indent="0">
              <a:buFont typeface="Arial" panose="020B0604020202020204" pitchFamily="34" charset="0"/>
              <a:buNone/>
            </a:pPr>
            <a:endParaRPr lang="fi-FI" dirty="0"/>
          </a:p>
          <a:p>
            <a:pPr marL="0" indent="0">
              <a:buFont typeface="Arial" panose="020B0604020202020204" pitchFamily="34" charset="0"/>
              <a:buNone/>
            </a:pPr>
            <a:endParaRPr lang="fi-FI" dirty="0" smtClean="0"/>
          </a:p>
          <a:p>
            <a:pPr marL="0" indent="0">
              <a:buFont typeface="Arial" panose="020B0604020202020204" pitchFamily="34" charset="0"/>
              <a:buNone/>
            </a:pPr>
            <a:endParaRPr lang="fi-FI" dirty="0"/>
          </a:p>
          <a:p>
            <a:pPr marL="0" indent="0">
              <a:buFont typeface="Arial" panose="020B0604020202020204" pitchFamily="34" charset="0"/>
              <a:buNone/>
            </a:pPr>
            <a:r>
              <a:rPr lang="fi-FI" dirty="0" smtClean="0"/>
              <a:t>Charlie Chaplinin</a:t>
            </a:r>
          </a:p>
          <a:p>
            <a:pPr marL="0" indent="0">
              <a:buFont typeface="Arial" panose="020B0604020202020204" pitchFamily="34" charset="0"/>
              <a:buNone/>
            </a:pPr>
            <a:r>
              <a:rPr lang="fi-FI" dirty="0" smtClean="0"/>
              <a:t>kulkurihahmo</a:t>
            </a:r>
          </a:p>
          <a:p>
            <a:pPr marL="0" indent="0">
              <a:buFont typeface="Arial" panose="020B0604020202020204" pitchFamily="34" charset="0"/>
              <a:buNone/>
            </a:pPr>
            <a:r>
              <a:rPr lang="fi-FI" dirty="0" smtClean="0"/>
              <a:t>luotiin vuonna 1914.</a:t>
            </a:r>
            <a:endParaRPr lang="fi-FI" dirty="0"/>
          </a:p>
          <a:p>
            <a:pPr marL="0" indent="0">
              <a:buFont typeface="Arial" panose="020B0604020202020204" pitchFamily="34" charset="0"/>
              <a:buNone/>
            </a:pPr>
            <a:endParaRPr lang="fi-FI" dirty="0" smtClean="0"/>
          </a:p>
        </p:txBody>
      </p:sp>
    </p:spTree>
    <p:extLst>
      <p:ext uri="{BB962C8B-B14F-4D97-AF65-F5344CB8AC3E}">
        <p14:creationId xmlns:p14="http://schemas.microsoft.com/office/powerpoint/2010/main" val="139370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90600" y="2488406"/>
            <a:ext cx="10515600" cy="1325563"/>
          </a:xfrm>
        </p:spPr>
        <p:txBody>
          <a:bodyPr/>
          <a:lstStyle/>
          <a:p>
            <a:r>
              <a:rPr lang="fi-FI" b="1" dirty="0" smtClean="0"/>
              <a:t>VÄRIELOKUVA</a:t>
            </a:r>
            <a:endParaRPr lang="fi-FI" b="1" dirty="0"/>
          </a:p>
        </p:txBody>
      </p:sp>
      <p:sp>
        <p:nvSpPr>
          <p:cNvPr id="3" name="Sisällön paikkamerkki 2"/>
          <p:cNvSpPr>
            <a:spLocks noGrp="1"/>
          </p:cNvSpPr>
          <p:nvPr>
            <p:ph idx="1"/>
          </p:nvPr>
        </p:nvSpPr>
        <p:spPr>
          <a:xfrm>
            <a:off x="838200" y="1638300"/>
            <a:ext cx="10515600" cy="4351338"/>
          </a:xfrm>
        </p:spPr>
        <p:txBody>
          <a:bodyPr/>
          <a:lstStyle/>
          <a:p>
            <a:r>
              <a:rPr lang="fi-FI" dirty="0" smtClean="0"/>
              <a:t>1920-luvulta lähtien</a:t>
            </a:r>
            <a:endParaRPr lang="fi-FI" dirty="0"/>
          </a:p>
        </p:txBody>
      </p:sp>
      <p:sp>
        <p:nvSpPr>
          <p:cNvPr id="4" name="Otsikko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b="1" smtClean="0"/>
              <a:t>ÄÄNIELOKUVA</a:t>
            </a:r>
            <a:endParaRPr lang="fi-FI" b="1" dirty="0"/>
          </a:p>
        </p:txBody>
      </p:sp>
      <p:sp>
        <p:nvSpPr>
          <p:cNvPr id="5" name="Sisällön paikkamerkki 2"/>
          <p:cNvSpPr txBox="1">
            <a:spLocks/>
          </p:cNvSpPr>
          <p:nvPr/>
        </p:nvSpPr>
        <p:spPr>
          <a:xfrm>
            <a:off x="838200" y="368879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smtClean="0"/>
              <a:t>1940-luvun lopulta lähtien</a:t>
            </a:r>
            <a:endParaRPr lang="fi-FI" dirty="0"/>
          </a:p>
        </p:txBody>
      </p:sp>
      <p:sp>
        <p:nvSpPr>
          <p:cNvPr id="6" name="Sisällön paikkamerkki 2"/>
          <p:cNvSpPr txBox="1">
            <a:spLocks/>
          </p:cNvSpPr>
          <p:nvPr/>
        </p:nvSpPr>
        <p:spPr>
          <a:xfrm>
            <a:off x="838200" y="565967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smtClean="0"/>
              <a:t>1950-luvulta lähtien</a:t>
            </a:r>
            <a:endParaRPr lang="fi-FI" dirty="0"/>
          </a:p>
        </p:txBody>
      </p:sp>
      <p:sp>
        <p:nvSpPr>
          <p:cNvPr id="7" name="Otsikko 1"/>
          <p:cNvSpPr txBox="1">
            <a:spLocks/>
          </p:cNvSpPr>
          <p:nvPr/>
        </p:nvSpPr>
        <p:spPr>
          <a:xfrm>
            <a:off x="838200" y="46014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b="1" dirty="0" smtClean="0"/>
              <a:t>TELEVISIOELOKUVA</a:t>
            </a:r>
            <a:endParaRPr lang="fi-FI" b="1" dirty="0"/>
          </a:p>
        </p:txBody>
      </p:sp>
    </p:spTree>
    <p:extLst>
      <p:ext uri="{BB962C8B-B14F-4D97-AF65-F5344CB8AC3E}">
        <p14:creationId xmlns:p14="http://schemas.microsoft.com/office/powerpoint/2010/main" val="304898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7200" b="1" dirty="0" smtClean="0"/>
              <a:t>ELOKUVATEOLLISUUS</a:t>
            </a:r>
            <a:endParaRPr lang="fi-FI" sz="7200" b="1" dirty="0"/>
          </a:p>
        </p:txBody>
      </p:sp>
      <p:sp>
        <p:nvSpPr>
          <p:cNvPr id="3" name="Sisällön paikkamerkki 2"/>
          <p:cNvSpPr>
            <a:spLocks noGrp="1"/>
          </p:cNvSpPr>
          <p:nvPr>
            <p:ph idx="1"/>
          </p:nvPr>
        </p:nvSpPr>
        <p:spPr/>
        <p:txBody>
          <a:bodyPr/>
          <a:lstStyle/>
          <a:p>
            <a:r>
              <a:rPr lang="fi-FI" dirty="0" smtClean="0"/>
              <a:t>Aluksi Italiassa</a:t>
            </a:r>
          </a:p>
          <a:p>
            <a:endParaRPr lang="fi-FI" dirty="0" smtClean="0"/>
          </a:p>
          <a:p>
            <a:r>
              <a:rPr lang="fi-FI" dirty="0" smtClean="0"/>
              <a:t>Sittemmin Yhdysvalloista tuli mahtimaa</a:t>
            </a:r>
          </a:p>
          <a:p>
            <a:pPr lvl="1"/>
            <a:r>
              <a:rPr lang="fi-FI" dirty="0" smtClean="0"/>
              <a:t>Hollywood Kaliforniassa</a:t>
            </a:r>
          </a:p>
          <a:p>
            <a:pPr lvl="1"/>
            <a:endParaRPr lang="fi-FI" dirty="0"/>
          </a:p>
          <a:p>
            <a:pPr lvl="0"/>
            <a:r>
              <a:rPr lang="fi-FI" dirty="0" smtClean="0">
                <a:solidFill>
                  <a:prstClr val="black"/>
                </a:solidFill>
              </a:rPr>
              <a:t>Nyttemmin myös Intiassa</a:t>
            </a:r>
          </a:p>
          <a:p>
            <a:pPr lvl="1"/>
            <a:r>
              <a:rPr lang="fi-FI" dirty="0" smtClean="0">
                <a:solidFill>
                  <a:prstClr val="black"/>
                </a:solidFill>
              </a:rPr>
              <a:t>Bollywood-elokuvat</a:t>
            </a:r>
            <a:endParaRPr lang="fi-FI" dirty="0">
              <a:solidFill>
                <a:prstClr val="black"/>
              </a:solidFill>
            </a:endParaRPr>
          </a:p>
          <a:p>
            <a:pPr lvl="1"/>
            <a:endParaRPr lang="fi-FI" dirty="0" smtClean="0"/>
          </a:p>
        </p:txBody>
      </p:sp>
    </p:spTree>
    <p:extLst>
      <p:ext uri="{BB962C8B-B14F-4D97-AF65-F5344CB8AC3E}">
        <p14:creationId xmlns:p14="http://schemas.microsoft.com/office/powerpoint/2010/main" val="170785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7200" b="1" dirty="0" smtClean="0"/>
              <a:t>DIGITAALISUUS</a:t>
            </a:r>
            <a:endParaRPr lang="fi-FI" sz="7200" b="1" dirty="0"/>
          </a:p>
        </p:txBody>
      </p:sp>
      <p:sp>
        <p:nvSpPr>
          <p:cNvPr id="3" name="Sisällön paikkamerkki 2"/>
          <p:cNvSpPr>
            <a:spLocks noGrp="1"/>
          </p:cNvSpPr>
          <p:nvPr>
            <p:ph idx="1"/>
          </p:nvPr>
        </p:nvSpPr>
        <p:spPr/>
        <p:txBody>
          <a:bodyPr/>
          <a:lstStyle/>
          <a:p>
            <a:r>
              <a:rPr lang="fi-FI" dirty="0" smtClean="0"/>
              <a:t>Digitaalisuus 1990-luvulta lähtien mullisti elokuvan teon.</a:t>
            </a:r>
          </a:p>
          <a:p>
            <a:endParaRPr lang="fi-FI" dirty="0"/>
          </a:p>
          <a:p>
            <a:r>
              <a:rPr lang="fi-FI" dirty="0" smtClean="0"/>
              <a:t>Dokumenttielokuva on kokenut renessanssin.</a:t>
            </a:r>
            <a:endParaRPr lang="fi-FI" dirty="0"/>
          </a:p>
        </p:txBody>
      </p:sp>
    </p:spTree>
    <p:extLst>
      <p:ext uri="{BB962C8B-B14F-4D97-AF65-F5344CB8AC3E}">
        <p14:creationId xmlns:p14="http://schemas.microsoft.com/office/powerpoint/2010/main" val="82951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905452"/>
            <a:ext cx="10515600" cy="1325563"/>
          </a:xfrm>
        </p:spPr>
        <p:txBody>
          <a:bodyPr>
            <a:normAutofit/>
          </a:bodyPr>
          <a:lstStyle/>
          <a:p>
            <a:pPr algn="ctr"/>
            <a:r>
              <a:rPr lang="fi-FI" sz="7200" b="1" dirty="0" smtClean="0"/>
              <a:t>Animaatioelokuva</a:t>
            </a:r>
            <a:endParaRPr lang="fi-FI" sz="7200" b="1" dirty="0"/>
          </a:p>
        </p:txBody>
      </p:sp>
      <p:sp>
        <p:nvSpPr>
          <p:cNvPr id="3" name="Sisällön paikkamerkki 2"/>
          <p:cNvSpPr>
            <a:spLocks noGrp="1"/>
          </p:cNvSpPr>
          <p:nvPr>
            <p:ph idx="1"/>
          </p:nvPr>
        </p:nvSpPr>
        <p:spPr>
          <a:xfrm>
            <a:off x="1066800" y="3176443"/>
            <a:ext cx="10515600" cy="4351338"/>
          </a:xfrm>
        </p:spPr>
        <p:txBody>
          <a:bodyPr>
            <a:normAutofit lnSpcReduction="10000"/>
          </a:bodyPr>
          <a:lstStyle/>
          <a:p>
            <a:r>
              <a:rPr lang="fi-FI" dirty="0" smtClean="0"/>
              <a:t>Walt Disney: Lumikki (1937)</a:t>
            </a:r>
          </a:p>
          <a:p>
            <a:endParaRPr lang="fi-FI" dirty="0"/>
          </a:p>
          <a:p>
            <a:r>
              <a:rPr lang="fi-FI" dirty="0" smtClean="0">
                <a:hlinkClick r:id="rId2"/>
              </a:rPr>
              <a:t>http</a:t>
            </a:r>
            <a:r>
              <a:rPr lang="fi-FI" dirty="0">
                <a:hlinkClick r:id="rId2"/>
              </a:rPr>
              <a:t>://</a:t>
            </a:r>
            <a:r>
              <a:rPr lang="fi-FI" dirty="0" smtClean="0">
                <a:hlinkClick r:id="rId2"/>
              </a:rPr>
              <a:t>areena.yle.fi/1-3035329?autoplay=true</a:t>
            </a:r>
            <a:endParaRPr lang="fi-FI" dirty="0" smtClean="0"/>
          </a:p>
          <a:p>
            <a:endParaRPr lang="fi-FI" dirty="0" smtClean="0"/>
          </a:p>
          <a:p>
            <a:r>
              <a:rPr lang="fi-FI" dirty="0">
                <a:hlinkClick r:id="rId3"/>
              </a:rPr>
              <a:t>http://</a:t>
            </a:r>
            <a:r>
              <a:rPr lang="fi-FI" dirty="0" smtClean="0">
                <a:hlinkClick r:id="rId3"/>
              </a:rPr>
              <a:t>www.hs.fi/arviot/kirja/a1305769278383</a:t>
            </a:r>
            <a:endParaRPr lang="fi-FI" dirty="0" smtClean="0"/>
          </a:p>
          <a:p>
            <a:endParaRPr lang="fi-FI" dirty="0" smtClean="0"/>
          </a:p>
          <a:p>
            <a:r>
              <a:rPr lang="fi-FI" dirty="0" smtClean="0"/>
              <a:t>Juri </a:t>
            </a:r>
            <a:r>
              <a:rPr lang="fi-FI" dirty="0" err="1" smtClean="0"/>
              <a:t>Norstein</a:t>
            </a:r>
            <a:r>
              <a:rPr lang="fi-FI" dirty="0" smtClean="0"/>
              <a:t>: Satujen satu (1979) valittu kaikkien aikojen parhaaksi</a:t>
            </a:r>
          </a:p>
          <a:p>
            <a:pPr marL="0" indent="0">
              <a:buNone/>
            </a:pPr>
            <a:r>
              <a:rPr lang="fi-FI" dirty="0" smtClean="0"/>
              <a:t>animaatioelokuvaksi (</a:t>
            </a:r>
            <a:r>
              <a:rPr lang="fi-FI" dirty="0" err="1" smtClean="0"/>
              <a:t>Sojuzmultifilm</a:t>
            </a:r>
            <a:r>
              <a:rPr lang="fi-FI" dirty="0" smtClean="0"/>
              <a:t>-yhtiö).</a:t>
            </a:r>
            <a:endParaRPr lang="fi-FI" dirty="0"/>
          </a:p>
          <a:p>
            <a:r>
              <a:rPr lang="fi-FI" dirty="0" smtClean="0">
                <a:hlinkClick r:id="rId4"/>
              </a:rPr>
              <a:t>https</a:t>
            </a:r>
            <a:r>
              <a:rPr lang="fi-FI">
                <a:hlinkClick r:id="rId4"/>
              </a:rPr>
              <a:t>://</a:t>
            </a:r>
            <a:r>
              <a:rPr lang="fi-FI" smtClean="0">
                <a:hlinkClick r:id="rId4"/>
              </a:rPr>
              <a:t>www.youtube.com/watch?v=dFSc7aaj2JM</a:t>
            </a:r>
            <a:r>
              <a:rPr lang="fi-FI" smtClean="0"/>
              <a:t> </a:t>
            </a:r>
            <a:endParaRPr lang="fi-FI" dirty="0"/>
          </a:p>
        </p:txBody>
      </p:sp>
    </p:spTree>
    <p:extLst>
      <p:ext uri="{BB962C8B-B14F-4D97-AF65-F5344CB8AC3E}">
        <p14:creationId xmlns:p14="http://schemas.microsoft.com/office/powerpoint/2010/main" val="412988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555693"/>
            <a:ext cx="9144000" cy="2387600"/>
          </a:xfrm>
        </p:spPr>
        <p:txBody>
          <a:bodyPr/>
          <a:lstStyle/>
          <a:p>
            <a:r>
              <a:rPr lang="fi-FI" b="1" dirty="0" smtClean="0"/>
              <a:t>Mainoselokuva</a:t>
            </a:r>
            <a:r>
              <a:rPr lang="fi-FI" dirty="0" smtClean="0"/>
              <a:t/>
            </a:r>
            <a:br>
              <a:rPr lang="fi-FI" dirty="0" smtClean="0"/>
            </a:br>
            <a:endParaRPr lang="fi-FI" dirty="0"/>
          </a:p>
        </p:txBody>
      </p:sp>
      <p:sp>
        <p:nvSpPr>
          <p:cNvPr id="3" name="Alaotsikko 2"/>
          <p:cNvSpPr>
            <a:spLocks noGrp="1"/>
          </p:cNvSpPr>
          <p:nvPr>
            <p:ph type="subTitle" idx="1"/>
          </p:nvPr>
        </p:nvSpPr>
        <p:spPr>
          <a:xfrm>
            <a:off x="1524000" y="3509963"/>
            <a:ext cx="9144000" cy="2941637"/>
          </a:xfrm>
        </p:spPr>
        <p:txBody>
          <a:bodyPr>
            <a:normAutofit/>
          </a:bodyPr>
          <a:lstStyle/>
          <a:p>
            <a:r>
              <a:rPr lang="fi-FI" sz="3600" dirty="0" smtClean="0"/>
              <a:t>”Lasinen lapsuus” –kampanjan palkittuja mainoselokuvia</a:t>
            </a:r>
          </a:p>
          <a:p>
            <a:endParaRPr lang="fi-FI" dirty="0" smtClean="0"/>
          </a:p>
          <a:p>
            <a:r>
              <a:rPr lang="fi-FI" dirty="0" smtClean="0">
                <a:hlinkClick r:id="rId2"/>
              </a:rPr>
              <a:t>https://www.youtube.com/watch?v=LEnHgoSz7r0</a:t>
            </a:r>
            <a:endParaRPr lang="fi-FI" dirty="0"/>
          </a:p>
          <a:p>
            <a:r>
              <a:rPr lang="fi-FI" dirty="0" smtClean="0">
                <a:hlinkClick r:id="rId3"/>
              </a:rPr>
              <a:t>https://www.youtube.com/watch?v=Q62WxOQmp8s</a:t>
            </a:r>
            <a:r>
              <a:rPr lang="fi-FI" dirty="0" smtClean="0"/>
              <a:t> </a:t>
            </a:r>
          </a:p>
          <a:p>
            <a:r>
              <a:rPr lang="fi-FI" dirty="0" smtClean="0">
                <a:hlinkClick r:id="rId4"/>
              </a:rPr>
              <a:t>https://www.youtube.com/watch?v=4y-CBtzAsWM</a:t>
            </a:r>
            <a:r>
              <a:rPr lang="fi-FI" dirty="0" smtClean="0"/>
              <a:t> </a:t>
            </a:r>
            <a:endParaRPr lang="fi-FI" dirty="0"/>
          </a:p>
        </p:txBody>
      </p:sp>
    </p:spTree>
    <p:extLst>
      <p:ext uri="{BB962C8B-B14F-4D97-AF65-F5344CB8AC3E}">
        <p14:creationId xmlns:p14="http://schemas.microsoft.com/office/powerpoint/2010/main" val="307122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266423" y="-1193800"/>
            <a:ext cx="9144000" cy="2387600"/>
          </a:xfrm>
        </p:spPr>
        <p:txBody>
          <a:bodyPr>
            <a:normAutofit/>
          </a:bodyPr>
          <a:lstStyle/>
          <a:p>
            <a:r>
              <a:rPr lang="fi-FI" b="1" dirty="0" smtClean="0"/>
              <a:t>Elokuvan keinoja</a:t>
            </a:r>
            <a:endParaRPr lang="fi-FI" sz="2400" dirty="0"/>
          </a:p>
        </p:txBody>
      </p:sp>
      <p:sp>
        <p:nvSpPr>
          <p:cNvPr id="3" name="Alaotsikko 2"/>
          <p:cNvSpPr>
            <a:spLocks noGrp="1"/>
          </p:cNvSpPr>
          <p:nvPr>
            <p:ph type="subTitle" idx="1"/>
          </p:nvPr>
        </p:nvSpPr>
        <p:spPr>
          <a:xfrm>
            <a:off x="1524000" y="1287887"/>
            <a:ext cx="9144000" cy="4780404"/>
          </a:xfrm>
        </p:spPr>
        <p:txBody>
          <a:bodyPr>
            <a:normAutofit lnSpcReduction="10000"/>
          </a:bodyPr>
          <a:lstStyle/>
          <a:p>
            <a:pPr algn="l"/>
            <a:r>
              <a:rPr lang="fi-FI" sz="3200" dirty="0" smtClean="0"/>
              <a:t>Elokuvan </a:t>
            </a:r>
            <a:r>
              <a:rPr lang="fi-FI" sz="3200" dirty="0"/>
              <a:t>johdanto ja </a:t>
            </a:r>
            <a:r>
              <a:rPr lang="fi-FI" sz="3200" dirty="0" err="1"/>
              <a:t>ekspositio</a:t>
            </a:r>
            <a:r>
              <a:rPr lang="fi-FI" sz="3200" dirty="0"/>
              <a:t/>
            </a:r>
            <a:br>
              <a:rPr lang="fi-FI" sz="3200" dirty="0"/>
            </a:br>
            <a:r>
              <a:rPr lang="fi-FI" sz="3200" dirty="0"/>
              <a:t>Tyyli</a:t>
            </a:r>
            <a:br>
              <a:rPr lang="fi-FI" sz="3200" dirty="0"/>
            </a:br>
            <a:r>
              <a:rPr lang="fi-FI" sz="3200" dirty="0" smtClean="0"/>
              <a:t>Kerronta</a:t>
            </a:r>
            <a:r>
              <a:rPr lang="fi-FI" sz="3200" dirty="0"/>
              <a:t/>
            </a:r>
            <a:br>
              <a:rPr lang="fi-FI" sz="3200" dirty="0"/>
            </a:br>
            <a:r>
              <a:rPr lang="fi-FI" sz="3200" dirty="0"/>
              <a:t>Lavastus ja kuvauspaikat</a:t>
            </a:r>
            <a:br>
              <a:rPr lang="fi-FI" sz="3200" dirty="0"/>
            </a:br>
            <a:r>
              <a:rPr lang="fi-FI" sz="3200" dirty="0"/>
              <a:t>Valaistus</a:t>
            </a:r>
            <a:br>
              <a:rPr lang="fi-FI" sz="3200" dirty="0"/>
            </a:br>
            <a:r>
              <a:rPr lang="fi-FI" sz="3200" dirty="0"/>
              <a:t>Kuvakoot ja kameran liikkeet</a:t>
            </a:r>
            <a:br>
              <a:rPr lang="fi-FI" sz="3200" dirty="0"/>
            </a:br>
            <a:r>
              <a:rPr lang="fi-FI" sz="3200" dirty="0"/>
              <a:t>Leikkaus</a:t>
            </a:r>
            <a:br>
              <a:rPr lang="fi-FI" sz="3200" dirty="0"/>
            </a:br>
            <a:r>
              <a:rPr lang="fi-FI" sz="3200" dirty="0"/>
              <a:t>Erikoistehosteet ja trikit</a:t>
            </a:r>
            <a:br>
              <a:rPr lang="fi-FI" sz="3200" dirty="0"/>
            </a:br>
            <a:r>
              <a:rPr lang="fi-FI" sz="3200" dirty="0"/>
              <a:t>Musiikki ja äänimaailma</a:t>
            </a:r>
            <a:br>
              <a:rPr lang="fi-FI" sz="3200" dirty="0"/>
            </a:br>
            <a:r>
              <a:rPr lang="fi-FI" sz="3200" dirty="0"/>
              <a:t>Henkilöhahmot</a:t>
            </a:r>
            <a:br>
              <a:rPr lang="fi-FI" sz="3200" dirty="0"/>
            </a:br>
            <a:r>
              <a:rPr lang="fi-FI" sz="3200" dirty="0"/>
              <a:t>Kerronnan käännekohdat ja huipentumat</a:t>
            </a:r>
            <a:br>
              <a:rPr lang="fi-FI" sz="3200" dirty="0"/>
            </a:br>
            <a:r>
              <a:rPr lang="fi-FI" sz="3200" dirty="0"/>
              <a:t>Loppu ja sulkeuma</a:t>
            </a:r>
          </a:p>
        </p:txBody>
      </p:sp>
      <p:sp>
        <p:nvSpPr>
          <p:cNvPr id="5" name="Suorakulmio 4"/>
          <p:cNvSpPr/>
          <p:nvPr/>
        </p:nvSpPr>
        <p:spPr>
          <a:xfrm>
            <a:off x="3702701" y="6162378"/>
            <a:ext cx="5269904" cy="369332"/>
          </a:xfrm>
          <a:prstGeom prst="rect">
            <a:avLst/>
          </a:prstGeom>
        </p:spPr>
        <p:txBody>
          <a:bodyPr wrap="none">
            <a:spAutoFit/>
          </a:bodyPr>
          <a:lstStyle/>
          <a:p>
            <a:r>
              <a:rPr lang="fi-FI" b="1" dirty="0"/>
              <a:t>http://elokuvapolku.kavi.fi/fi/elokuvapolku/ylapolku</a:t>
            </a:r>
          </a:p>
        </p:txBody>
      </p:sp>
    </p:spTree>
    <p:extLst>
      <p:ext uri="{BB962C8B-B14F-4D97-AF65-F5344CB8AC3E}">
        <p14:creationId xmlns:p14="http://schemas.microsoft.com/office/powerpoint/2010/main" val="164247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963</Words>
  <Application>Microsoft Office PowerPoint</Application>
  <PresentationFormat>Laajakuva</PresentationFormat>
  <Paragraphs>143</Paragraphs>
  <Slides>24</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24</vt:i4>
      </vt:variant>
    </vt:vector>
  </HeadingPairs>
  <TitlesOfParts>
    <vt:vector size="28" baseType="lpstr">
      <vt:lpstr>Arial</vt:lpstr>
      <vt:lpstr>Calibri</vt:lpstr>
      <vt:lpstr>Calibri Light</vt:lpstr>
      <vt:lpstr>Office-teema</vt:lpstr>
      <vt:lpstr>ELOKUVA  </vt:lpstr>
      <vt:lpstr>ENSIMMÄISET LIIKKUVAT KUVAT</vt:lpstr>
      <vt:lpstr>MYKKÄELOKUVA</vt:lpstr>
      <vt:lpstr>VÄRIELOKUVA</vt:lpstr>
      <vt:lpstr>ELOKUVATEOLLISUUS</vt:lpstr>
      <vt:lpstr>DIGITAALISUUS</vt:lpstr>
      <vt:lpstr>Animaatioelokuva</vt:lpstr>
      <vt:lpstr>Mainoselokuva </vt:lpstr>
      <vt:lpstr>Elokuvan keinoja</vt:lpstr>
      <vt:lpstr>Asiantuntemusta ja aineistoja nettiympäristössä (lähteinä tässä diasarjassa)</vt:lpstr>
      <vt:lpstr>(LYHYT)ELOKUVAN ANALYSOIMINEN (RASKININ PARAMETRIT)</vt:lpstr>
      <vt:lpstr>Lyhytelokuva ”Kalajuttu” (Teemu Nikki, 2011)</vt:lpstr>
      <vt:lpstr>1) Henkilökeskeisyys &gt;&lt; Vuorovaikutus</vt:lpstr>
      <vt:lpstr>2) Syy-seuraussuhde &gt;&lt; Valinta</vt:lpstr>
      <vt:lpstr>3) Johdonmukaisuus &gt;&lt; Yllätys</vt:lpstr>
      <vt:lpstr>4) Kuva &gt;&lt; Ääni</vt:lpstr>
      <vt:lpstr>5) Henkilö &gt;&lt; Rekvisiitta, lavasteet</vt:lpstr>
      <vt:lpstr>6) Yksinkertaisuus &gt;&lt; Syvyys </vt:lpstr>
      <vt:lpstr>7) Taloudellisuus &gt;&lt; Eheys </vt:lpstr>
      <vt:lpstr>Lyhytelokuva ”Vapahtaja” (Saara Saarela, 1997)</vt:lpstr>
      <vt:lpstr>ELOKUVA ~ VIDEOTAIDE ~  PERFORMANSSI ~ INSTALLAATIO</vt:lpstr>
      <vt:lpstr>PowerPoint-esitys</vt:lpstr>
      <vt:lpstr>PowerPoint-esitys</vt:lpstr>
      <vt:lpstr>TV-mainoksia</vt:lpstr>
    </vt:vector>
  </TitlesOfParts>
  <Company>PKMKV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Lyhytelokuva</dc:title>
  <dc:creator>Pajarinen Jaana</dc:creator>
  <cp:lastModifiedBy>Jaana</cp:lastModifiedBy>
  <cp:revision>21</cp:revision>
  <dcterms:created xsi:type="dcterms:W3CDTF">2016-01-21T13:18:18Z</dcterms:created>
  <dcterms:modified xsi:type="dcterms:W3CDTF">2016-01-21T21:07:01Z</dcterms:modified>
</cp:coreProperties>
</file>