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71" r:id="rId16"/>
    <p:sldId id="267" r:id="rId17"/>
    <p:sldId id="268" r:id="rId18"/>
    <p:sldId id="269" r:id="rId19"/>
    <p:sldId id="270" r:id="rId20"/>
    <p:sldId id="275" r:id="rId21"/>
    <p:sldId id="276" r:id="rId22"/>
    <p:sldId id="277" r:id="rId23"/>
    <p:sldId id="273" r:id="rId24"/>
    <p:sldId id="274" r:id="rId2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ADC62E-75A4-437F-A86B-3B86BA82B4D5}" v="4" dt="2023-10-29T17:51:33.7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BC0A529-39FB-677D-E046-E7B0D08271EF}"/>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E66A1665-B13E-0FFF-9DB9-E9E58014FE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CDFCE8CC-5072-E60E-9BD9-A620B3BD05D0}"/>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5" name="Alatunnisteen paikkamerkki 4">
            <a:extLst>
              <a:ext uri="{FF2B5EF4-FFF2-40B4-BE49-F238E27FC236}">
                <a16:creationId xmlns:a16="http://schemas.microsoft.com/office/drawing/2014/main" id="{3C0E5BEE-C201-7EFB-F78E-115A8029D3A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ED45A9E-1D25-6B3A-9774-7729256B2BA5}"/>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2067993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18D71C-7DDD-DCD7-0213-33CEEC521A3A}"/>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04195D50-C1CA-5455-0D51-C7AA78FE4F28}"/>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71AD442-703D-4C7C-223B-B49C54E001B0}"/>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5" name="Alatunnisteen paikkamerkki 4">
            <a:extLst>
              <a:ext uri="{FF2B5EF4-FFF2-40B4-BE49-F238E27FC236}">
                <a16:creationId xmlns:a16="http://schemas.microsoft.com/office/drawing/2014/main" id="{C6CFCB9D-3469-0AC0-A603-3C204CF65F7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8E6D5FB-185B-E330-5640-FCB709E17E7D}"/>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87894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0F8E5BCF-DAAF-4753-8910-9A0CCF8B3555}"/>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672C5C57-DE83-B50C-76E5-08046CCA00A4}"/>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909CE48-10CC-6130-4FDC-EF65D4889550}"/>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5" name="Alatunnisteen paikkamerkki 4">
            <a:extLst>
              <a:ext uri="{FF2B5EF4-FFF2-40B4-BE49-F238E27FC236}">
                <a16:creationId xmlns:a16="http://schemas.microsoft.com/office/drawing/2014/main" id="{5E4A65D4-244D-E452-4A6D-BA53C48B2B8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2571638-319D-47E3-7B32-F10830EB9245}"/>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1759807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355575-5047-7E8B-2F1F-BBF0E487AC5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DE113A5-9CD3-E791-366F-491D164BABDE}"/>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5B30066-2CEF-512E-5518-9AC6C8B36CF0}"/>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5" name="Alatunnisteen paikkamerkki 4">
            <a:extLst>
              <a:ext uri="{FF2B5EF4-FFF2-40B4-BE49-F238E27FC236}">
                <a16:creationId xmlns:a16="http://schemas.microsoft.com/office/drawing/2014/main" id="{5691A614-02C0-806B-FCC6-6BA2D5D1378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0682244-95CC-237B-1F7A-9C4F2DE919C1}"/>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2464364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9B40A3E-9CD8-351D-0699-489BFA098C2E}"/>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BDF57A88-94B0-DC82-2B62-98AE60DEEF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4C94C630-2975-98EE-DC29-8555E68B232A}"/>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5" name="Alatunnisteen paikkamerkki 4">
            <a:extLst>
              <a:ext uri="{FF2B5EF4-FFF2-40B4-BE49-F238E27FC236}">
                <a16:creationId xmlns:a16="http://schemas.microsoft.com/office/drawing/2014/main" id="{10A368AD-4DC8-DC8A-7E68-507568FCF04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311FF36-167F-4664-8C6B-B3D8CB814AEE}"/>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718535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E10D6B-2F2D-0B5A-86FA-6C57294DBC0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1B6CF5B8-C205-1478-D42A-07010A90D707}"/>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F5C112EE-4CA5-90C6-D806-A5E03E6A4D2C}"/>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992533C2-CB83-0546-5D60-0E0D1787099D}"/>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6" name="Alatunnisteen paikkamerkki 5">
            <a:extLst>
              <a:ext uri="{FF2B5EF4-FFF2-40B4-BE49-F238E27FC236}">
                <a16:creationId xmlns:a16="http://schemas.microsoft.com/office/drawing/2014/main" id="{54DB9F9B-B1C1-3216-1AD9-337DCE4B80C6}"/>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9B24B23-9A6A-293F-79BC-FDCBFDE845BA}"/>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426759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DBE3CC-0932-9CB5-48C2-3DDF408CFA94}"/>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06DE3292-F8EE-389B-175E-2545DF1B96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9740A312-60FD-7BC7-2D20-11D7931583A9}"/>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4661AD9-816E-A2D8-6D27-D67D6C717A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94A7DEE8-DC83-CCEB-DDBD-7636EA742566}"/>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A89007A6-35AD-1F9A-6E33-F5332C9DD625}"/>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8" name="Alatunnisteen paikkamerkki 7">
            <a:extLst>
              <a:ext uri="{FF2B5EF4-FFF2-40B4-BE49-F238E27FC236}">
                <a16:creationId xmlns:a16="http://schemas.microsoft.com/office/drawing/2014/main" id="{69FB74C1-4040-0A3B-8EB6-02ECC86ADF5E}"/>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EAA31C46-BE5C-26A9-AB48-F62EE38D52A5}"/>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3244971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9F1FE85-BBDC-B5E8-EBFA-D7F0D5D21057}"/>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07F29C89-17D9-3ED5-4661-BAB60CDF2EC7}"/>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4" name="Alatunnisteen paikkamerkki 3">
            <a:extLst>
              <a:ext uri="{FF2B5EF4-FFF2-40B4-BE49-F238E27FC236}">
                <a16:creationId xmlns:a16="http://schemas.microsoft.com/office/drawing/2014/main" id="{D380BAD7-D735-EE6B-1658-E069A0174AE3}"/>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A75FEA90-277C-1EC5-30A2-3672338018D9}"/>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211435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7EF3ABAA-48B5-CFC9-7155-EB1177BBE274}"/>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3" name="Alatunnisteen paikkamerkki 2">
            <a:extLst>
              <a:ext uri="{FF2B5EF4-FFF2-40B4-BE49-F238E27FC236}">
                <a16:creationId xmlns:a16="http://schemas.microsoft.com/office/drawing/2014/main" id="{CD5C37EE-C2BF-FA28-7B14-8A3231534DA6}"/>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8674DD38-984B-32CC-B204-64B2B63D2D13}"/>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4071886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ADD8ED-7BA7-5C42-FF3B-78D244497FA3}"/>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6A6B17BC-6182-1C4D-F6BA-D736867E48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FA655517-037E-1E27-1DF9-CEDD06BA58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B6554CF-53C3-087C-0AB2-B602092853D0}"/>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6" name="Alatunnisteen paikkamerkki 5">
            <a:extLst>
              <a:ext uri="{FF2B5EF4-FFF2-40B4-BE49-F238E27FC236}">
                <a16:creationId xmlns:a16="http://schemas.microsoft.com/office/drawing/2014/main" id="{C61A7125-8274-3F99-5001-D131C6E6D3D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32EEA12-3431-54BD-A65B-5164998931A0}"/>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1552649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FAF43ED-A41A-14AF-B351-6B72B4EFE03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BD21E505-BF74-63C1-8879-4719692411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C1E2834F-54CA-1CAD-5EB0-FE901D7907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37A3CBBB-1179-AD82-F624-6A45E123A81D}"/>
              </a:ext>
            </a:extLst>
          </p:cNvPr>
          <p:cNvSpPr>
            <a:spLocks noGrp="1"/>
          </p:cNvSpPr>
          <p:nvPr>
            <p:ph type="dt" sz="half" idx="10"/>
          </p:nvPr>
        </p:nvSpPr>
        <p:spPr/>
        <p:txBody>
          <a:bodyPr/>
          <a:lstStyle/>
          <a:p>
            <a:fld id="{20F1CCFF-32F9-44EA-A818-8F8D140E076E}" type="datetimeFigureOut">
              <a:rPr lang="fi-FI" smtClean="0"/>
              <a:t>29.10.2023</a:t>
            </a:fld>
            <a:endParaRPr lang="fi-FI"/>
          </a:p>
        </p:txBody>
      </p:sp>
      <p:sp>
        <p:nvSpPr>
          <p:cNvPr id="6" name="Alatunnisteen paikkamerkki 5">
            <a:extLst>
              <a:ext uri="{FF2B5EF4-FFF2-40B4-BE49-F238E27FC236}">
                <a16:creationId xmlns:a16="http://schemas.microsoft.com/office/drawing/2014/main" id="{81FD79D7-E4DF-3D3C-00F6-68D1323789CC}"/>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1A07C4B-46AB-3CC7-3E93-EE075B44DE74}"/>
              </a:ext>
            </a:extLst>
          </p:cNvPr>
          <p:cNvSpPr>
            <a:spLocks noGrp="1"/>
          </p:cNvSpPr>
          <p:nvPr>
            <p:ph type="sldNum" sz="quarter" idx="12"/>
          </p:nvPr>
        </p:nvSpPr>
        <p:spPr/>
        <p:txBody>
          <a:bodyPr/>
          <a:lstStyle/>
          <a:p>
            <a:fld id="{190B79D6-27E7-48E0-B15F-5D8A9667DFF6}" type="slidenum">
              <a:rPr lang="fi-FI" smtClean="0"/>
              <a:t>‹#›</a:t>
            </a:fld>
            <a:endParaRPr lang="fi-FI"/>
          </a:p>
        </p:txBody>
      </p:sp>
    </p:spTree>
    <p:extLst>
      <p:ext uri="{BB962C8B-B14F-4D97-AF65-F5344CB8AC3E}">
        <p14:creationId xmlns:p14="http://schemas.microsoft.com/office/powerpoint/2010/main" val="1868333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76D6305D-71FB-3636-5D30-EF40F4FBC3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2F4A0BCD-B7D2-722A-6B69-35D04C0154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A958834-675C-9778-B2A9-FA78C0682E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F1CCFF-32F9-44EA-A818-8F8D140E076E}" type="datetimeFigureOut">
              <a:rPr lang="fi-FI" smtClean="0"/>
              <a:t>29.10.2023</a:t>
            </a:fld>
            <a:endParaRPr lang="fi-FI"/>
          </a:p>
        </p:txBody>
      </p:sp>
      <p:sp>
        <p:nvSpPr>
          <p:cNvPr id="5" name="Alatunnisteen paikkamerkki 4">
            <a:extLst>
              <a:ext uri="{FF2B5EF4-FFF2-40B4-BE49-F238E27FC236}">
                <a16:creationId xmlns:a16="http://schemas.microsoft.com/office/drawing/2014/main" id="{6BA8F810-B8A4-F142-4E0E-3C32955F4C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D90BECEF-C7CF-5681-A6AC-A56A6AFF7C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B79D6-27E7-48E0-B15F-5D8A9667DFF6}" type="slidenum">
              <a:rPr lang="fi-FI" smtClean="0"/>
              <a:t>‹#›</a:t>
            </a:fld>
            <a:endParaRPr lang="fi-FI"/>
          </a:p>
        </p:txBody>
      </p:sp>
    </p:spTree>
    <p:extLst>
      <p:ext uri="{BB962C8B-B14F-4D97-AF65-F5344CB8AC3E}">
        <p14:creationId xmlns:p14="http://schemas.microsoft.com/office/powerpoint/2010/main" val="37288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kamu.suek.fi/fi/dopingaineet/"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kamu.suek.fi/"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uek.fi/wp-content/uploads/2021/02/Veritestiohje.pdf" TargetMode="External"/><Relationship Id="rId2" Type="http://schemas.openxmlformats.org/officeDocument/2006/relationships/hyperlink" Target="https://suek.fi/wp-content/uploads/2022/03/virtsatestiohje.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FDBA59D1-FA97-1B88-69D7-1DD5A8EB8EC4}"/>
              </a:ext>
            </a:extLst>
          </p:cNvPr>
          <p:cNvSpPr>
            <a:spLocks noGrp="1"/>
          </p:cNvSpPr>
          <p:nvPr>
            <p:ph type="ctrTitle"/>
          </p:nvPr>
        </p:nvSpPr>
        <p:spPr>
          <a:xfrm>
            <a:off x="4038600" y="1939159"/>
            <a:ext cx="7644627" cy="2751086"/>
          </a:xfrm>
        </p:spPr>
        <p:txBody>
          <a:bodyPr>
            <a:normAutofit/>
          </a:bodyPr>
          <a:lstStyle/>
          <a:p>
            <a:pPr algn="r"/>
            <a:r>
              <a:rPr lang="fi-FI" dirty="0"/>
              <a:t>Antidoping</a:t>
            </a:r>
            <a:endParaRPr lang="fi-FI"/>
          </a:p>
        </p:txBody>
      </p:sp>
      <p:sp>
        <p:nvSpPr>
          <p:cNvPr id="3" name="Alaotsikko 2">
            <a:extLst>
              <a:ext uri="{FF2B5EF4-FFF2-40B4-BE49-F238E27FC236}">
                <a16:creationId xmlns:a16="http://schemas.microsoft.com/office/drawing/2014/main" id="{CF3BBF5E-79D3-CE14-229E-7033DA396787}"/>
              </a:ext>
            </a:extLst>
          </p:cNvPr>
          <p:cNvSpPr>
            <a:spLocks noGrp="1"/>
          </p:cNvSpPr>
          <p:nvPr>
            <p:ph type="subTitle" idx="1"/>
          </p:nvPr>
        </p:nvSpPr>
        <p:spPr>
          <a:xfrm>
            <a:off x="4038600" y="4782320"/>
            <a:ext cx="7644627" cy="1329443"/>
          </a:xfrm>
        </p:spPr>
        <p:txBody>
          <a:bodyPr>
            <a:normAutofit/>
          </a:bodyPr>
          <a:lstStyle/>
          <a:p>
            <a:pPr algn="r"/>
            <a:r>
              <a:rPr lang="fi-FI" dirty="0"/>
              <a:t>SUEK materiaalista otettua / kopioitua</a:t>
            </a:r>
          </a:p>
        </p:txBody>
      </p:sp>
    </p:spTree>
    <p:extLst>
      <p:ext uri="{BB962C8B-B14F-4D97-AF65-F5344CB8AC3E}">
        <p14:creationId xmlns:p14="http://schemas.microsoft.com/office/powerpoint/2010/main" val="3218756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kstiruutu 2">
            <a:extLst>
              <a:ext uri="{FF2B5EF4-FFF2-40B4-BE49-F238E27FC236}">
                <a16:creationId xmlns:a16="http://schemas.microsoft.com/office/drawing/2014/main" id="{3ACF7CB5-D7C8-2217-B5F2-CFA3441A2373}"/>
              </a:ext>
            </a:extLst>
          </p:cNvPr>
          <p:cNvSpPr txBox="1"/>
          <p:nvPr/>
        </p:nvSpPr>
        <p:spPr>
          <a:xfrm>
            <a:off x="838200" y="1825625"/>
            <a:ext cx="10515600" cy="4351338"/>
          </a:xfrm>
          <a:prstGeom prst="rect">
            <a:avLst/>
          </a:prstGeom>
        </p:spPr>
        <p:txBody>
          <a:bodyPr vert="horz" lIns="91440" tIns="45720" rIns="91440" bIns="45720" numCol="2" rtlCol="0">
            <a:normAutofit/>
          </a:bodyPr>
          <a:lstStyle/>
          <a:p>
            <a:pPr indent="-228600">
              <a:lnSpc>
                <a:spcPct val="90000"/>
              </a:lnSpc>
              <a:spcAft>
                <a:spcPts val="600"/>
              </a:spcAft>
              <a:buFont typeface="Arial" panose="020B0604020202020204" pitchFamily="34" charset="0"/>
              <a:buChar char="•"/>
            </a:pPr>
            <a:r>
              <a:rPr lang="en-US" sz="1100"/>
              <a:t>Laji</a:t>
            </a:r>
          </a:p>
          <a:p>
            <a:pPr indent="-228600">
              <a:lnSpc>
                <a:spcPct val="90000"/>
              </a:lnSpc>
              <a:spcAft>
                <a:spcPts val="600"/>
              </a:spcAft>
              <a:buFont typeface="Arial" panose="020B0604020202020204" pitchFamily="34" charset="0"/>
              <a:buChar char="•"/>
            </a:pPr>
            <a:r>
              <a:rPr lang="en-US" sz="1100"/>
              <a:t>Amerikkalainen jalkapallo 105</a:t>
            </a:r>
          </a:p>
          <a:p>
            <a:pPr indent="-228600">
              <a:lnSpc>
                <a:spcPct val="90000"/>
              </a:lnSpc>
              <a:spcAft>
                <a:spcPts val="600"/>
              </a:spcAft>
              <a:buFont typeface="Arial" panose="020B0604020202020204" pitchFamily="34" charset="0"/>
              <a:buChar char="•"/>
            </a:pPr>
            <a:r>
              <a:rPr lang="en-US" sz="1100"/>
              <a:t>Ampumahiihto 55</a:t>
            </a:r>
          </a:p>
          <a:p>
            <a:pPr indent="-228600">
              <a:lnSpc>
                <a:spcPct val="90000"/>
              </a:lnSpc>
              <a:spcAft>
                <a:spcPts val="600"/>
              </a:spcAft>
              <a:buFont typeface="Arial" panose="020B0604020202020204" pitchFamily="34" charset="0"/>
              <a:buChar char="•"/>
            </a:pPr>
            <a:r>
              <a:rPr lang="en-US" sz="1100"/>
              <a:t>Fitness 207</a:t>
            </a:r>
          </a:p>
          <a:p>
            <a:pPr indent="-228600">
              <a:lnSpc>
                <a:spcPct val="90000"/>
              </a:lnSpc>
              <a:spcAft>
                <a:spcPts val="600"/>
              </a:spcAft>
              <a:buFont typeface="Arial" panose="020B0604020202020204" pitchFamily="34" charset="0"/>
              <a:buChar char="•"/>
            </a:pPr>
            <a:r>
              <a:rPr lang="en-US" sz="1100"/>
              <a:t>Jalkapallo 160</a:t>
            </a:r>
          </a:p>
          <a:p>
            <a:pPr indent="-228600">
              <a:lnSpc>
                <a:spcPct val="90000"/>
              </a:lnSpc>
              <a:spcAft>
                <a:spcPts val="600"/>
              </a:spcAft>
              <a:buFont typeface="Arial" panose="020B0604020202020204" pitchFamily="34" charset="0"/>
              <a:buChar char="•"/>
            </a:pPr>
            <a:r>
              <a:rPr lang="en-US" sz="1100"/>
              <a:t>Judo 20</a:t>
            </a:r>
          </a:p>
          <a:p>
            <a:pPr indent="-228600">
              <a:lnSpc>
                <a:spcPct val="90000"/>
              </a:lnSpc>
              <a:spcAft>
                <a:spcPts val="600"/>
              </a:spcAft>
              <a:buFont typeface="Arial" panose="020B0604020202020204" pitchFamily="34" charset="0"/>
              <a:buChar char="•"/>
            </a:pPr>
            <a:r>
              <a:rPr lang="en-US" sz="1100"/>
              <a:t>Jääkiekko 217</a:t>
            </a:r>
          </a:p>
          <a:p>
            <a:pPr indent="-228600">
              <a:lnSpc>
                <a:spcPct val="90000"/>
              </a:lnSpc>
              <a:spcAft>
                <a:spcPts val="600"/>
              </a:spcAft>
              <a:buFont typeface="Arial" panose="020B0604020202020204" pitchFamily="34" charset="0"/>
              <a:buChar char="•"/>
            </a:pPr>
            <a:r>
              <a:rPr lang="en-US" sz="1100"/>
              <a:t>Koripallo 90</a:t>
            </a:r>
          </a:p>
          <a:p>
            <a:pPr indent="-228600">
              <a:lnSpc>
                <a:spcPct val="90000"/>
              </a:lnSpc>
              <a:spcAft>
                <a:spcPts val="600"/>
              </a:spcAft>
              <a:buFont typeface="Arial" panose="020B0604020202020204" pitchFamily="34" charset="0"/>
              <a:buChar char="•"/>
            </a:pPr>
            <a:r>
              <a:rPr lang="en-US" sz="1100"/>
              <a:t>Käsipallo 82</a:t>
            </a:r>
          </a:p>
          <a:p>
            <a:pPr indent="-228600">
              <a:lnSpc>
                <a:spcPct val="90000"/>
              </a:lnSpc>
              <a:spcAft>
                <a:spcPts val="600"/>
              </a:spcAft>
              <a:buFont typeface="Arial" panose="020B0604020202020204" pitchFamily="34" charset="0"/>
              <a:buChar char="•"/>
            </a:pPr>
            <a:r>
              <a:rPr lang="en-US" sz="1100"/>
              <a:t>Lentopallo 66</a:t>
            </a:r>
          </a:p>
          <a:p>
            <a:pPr indent="-228600">
              <a:lnSpc>
                <a:spcPct val="90000"/>
              </a:lnSpc>
              <a:spcAft>
                <a:spcPts val="600"/>
              </a:spcAft>
              <a:buFont typeface="Arial" panose="020B0604020202020204" pitchFamily="34" charset="0"/>
              <a:buChar char="•"/>
            </a:pPr>
            <a:r>
              <a:rPr lang="en-US" sz="1100"/>
              <a:t>Maantiepyöräily 37</a:t>
            </a:r>
          </a:p>
          <a:p>
            <a:pPr indent="-228600">
              <a:lnSpc>
                <a:spcPct val="90000"/>
              </a:lnSpc>
              <a:spcAft>
                <a:spcPts val="600"/>
              </a:spcAft>
              <a:buFont typeface="Arial" panose="020B0604020202020204" pitchFamily="34" charset="0"/>
              <a:buChar char="•"/>
            </a:pPr>
            <a:r>
              <a:rPr lang="en-US" sz="1100"/>
              <a:t>Maastohiihto 189</a:t>
            </a:r>
          </a:p>
          <a:p>
            <a:pPr indent="-228600">
              <a:lnSpc>
                <a:spcPct val="90000"/>
              </a:lnSpc>
              <a:spcAft>
                <a:spcPts val="600"/>
              </a:spcAft>
              <a:buFont typeface="Arial" panose="020B0604020202020204" pitchFamily="34" charset="0"/>
              <a:buChar char="•"/>
            </a:pPr>
            <a:r>
              <a:rPr lang="en-US" sz="1100"/>
              <a:t>Nyrkkeily 36</a:t>
            </a:r>
          </a:p>
          <a:p>
            <a:pPr indent="-228600">
              <a:lnSpc>
                <a:spcPct val="90000"/>
              </a:lnSpc>
              <a:spcAft>
                <a:spcPts val="600"/>
              </a:spcAft>
              <a:buFont typeface="Arial" panose="020B0604020202020204" pitchFamily="34" charset="0"/>
              <a:buChar char="•"/>
            </a:pPr>
            <a:r>
              <a:rPr lang="en-US" sz="1100"/>
              <a:t>Paini 70</a:t>
            </a:r>
          </a:p>
          <a:p>
            <a:pPr indent="-228600">
              <a:lnSpc>
                <a:spcPct val="90000"/>
              </a:lnSpc>
              <a:spcAft>
                <a:spcPts val="600"/>
              </a:spcAft>
              <a:buFont typeface="Arial" panose="020B0604020202020204" pitchFamily="34" charset="0"/>
              <a:buChar char="•"/>
            </a:pPr>
            <a:r>
              <a:rPr lang="en-US" sz="1100"/>
              <a:t>Painonnosto 67</a:t>
            </a:r>
          </a:p>
          <a:p>
            <a:pPr indent="-228600">
              <a:lnSpc>
                <a:spcPct val="90000"/>
              </a:lnSpc>
              <a:spcAft>
                <a:spcPts val="600"/>
              </a:spcAft>
              <a:buFont typeface="Arial" panose="020B0604020202020204" pitchFamily="34" charset="0"/>
              <a:buChar char="•"/>
            </a:pPr>
            <a:r>
              <a:rPr lang="en-US" sz="1100"/>
              <a:t>Pesäpallo 20</a:t>
            </a:r>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r>
              <a:rPr lang="en-US" sz="1100"/>
              <a:t>Ratamelonta 40</a:t>
            </a:r>
          </a:p>
          <a:p>
            <a:pPr indent="-228600">
              <a:lnSpc>
                <a:spcPct val="90000"/>
              </a:lnSpc>
              <a:spcAft>
                <a:spcPts val="600"/>
              </a:spcAft>
              <a:buFont typeface="Arial" panose="020B0604020202020204" pitchFamily="34" charset="0"/>
              <a:buChar char="•"/>
            </a:pPr>
            <a:r>
              <a:rPr lang="en-US" sz="1100"/>
              <a:t>Salibandy 79</a:t>
            </a:r>
          </a:p>
          <a:p>
            <a:pPr indent="-228600">
              <a:lnSpc>
                <a:spcPct val="90000"/>
              </a:lnSpc>
              <a:spcAft>
                <a:spcPts val="600"/>
              </a:spcAft>
              <a:buFont typeface="Arial" panose="020B0604020202020204" pitchFamily="34" charset="0"/>
              <a:buChar char="•"/>
            </a:pPr>
            <a:r>
              <a:rPr lang="en-US" sz="1100"/>
              <a:t>Soutu 40</a:t>
            </a:r>
          </a:p>
          <a:p>
            <a:pPr indent="-228600">
              <a:lnSpc>
                <a:spcPct val="90000"/>
              </a:lnSpc>
              <a:spcAft>
                <a:spcPts val="600"/>
              </a:spcAft>
              <a:buFont typeface="Arial" panose="020B0604020202020204" pitchFamily="34" charset="0"/>
              <a:buChar char="•"/>
            </a:pPr>
            <a:r>
              <a:rPr lang="en-US" sz="1100"/>
              <a:t>Suunnistus 34</a:t>
            </a:r>
          </a:p>
          <a:p>
            <a:pPr indent="-228600">
              <a:lnSpc>
                <a:spcPct val="90000"/>
              </a:lnSpc>
              <a:spcAft>
                <a:spcPts val="600"/>
              </a:spcAft>
              <a:buFont typeface="Arial" panose="020B0604020202020204" pitchFamily="34" charset="0"/>
              <a:buChar char="•"/>
            </a:pPr>
            <a:r>
              <a:rPr lang="en-US" sz="1100"/>
              <a:t>Telinevoimistelu 27</a:t>
            </a:r>
          </a:p>
          <a:p>
            <a:pPr indent="-228600">
              <a:lnSpc>
                <a:spcPct val="90000"/>
              </a:lnSpc>
              <a:spcAft>
                <a:spcPts val="600"/>
              </a:spcAft>
              <a:buFont typeface="Arial" panose="020B0604020202020204" pitchFamily="34" charset="0"/>
              <a:buChar char="•"/>
            </a:pPr>
            <a:r>
              <a:rPr lang="en-US" sz="1100"/>
              <a:t>Triathlon 26</a:t>
            </a:r>
          </a:p>
          <a:p>
            <a:pPr indent="-228600">
              <a:lnSpc>
                <a:spcPct val="90000"/>
              </a:lnSpc>
              <a:spcAft>
                <a:spcPts val="600"/>
              </a:spcAft>
              <a:buFont typeface="Arial" panose="020B0604020202020204" pitchFamily="34" charset="0"/>
              <a:buChar char="•"/>
            </a:pPr>
            <a:r>
              <a:rPr lang="en-US" sz="1100"/>
              <a:t>Uinti 61</a:t>
            </a:r>
          </a:p>
          <a:p>
            <a:pPr indent="-228600">
              <a:lnSpc>
                <a:spcPct val="90000"/>
              </a:lnSpc>
              <a:spcAft>
                <a:spcPts val="600"/>
              </a:spcAft>
              <a:buFont typeface="Arial" panose="020B0604020202020204" pitchFamily="34" charset="0"/>
              <a:buChar char="•"/>
            </a:pPr>
            <a:r>
              <a:rPr lang="en-US" sz="1100"/>
              <a:t>Vammaisurheilu 42</a:t>
            </a:r>
          </a:p>
          <a:p>
            <a:pPr indent="-228600">
              <a:lnSpc>
                <a:spcPct val="90000"/>
              </a:lnSpc>
              <a:spcAft>
                <a:spcPts val="600"/>
              </a:spcAft>
              <a:buFont typeface="Arial" panose="020B0604020202020204" pitchFamily="34" charset="0"/>
              <a:buChar char="•"/>
            </a:pPr>
            <a:r>
              <a:rPr lang="en-US" sz="1100"/>
              <a:t>Vapaaottelu 21</a:t>
            </a:r>
          </a:p>
          <a:p>
            <a:pPr indent="-228600">
              <a:lnSpc>
                <a:spcPct val="90000"/>
              </a:lnSpc>
              <a:spcAft>
                <a:spcPts val="600"/>
              </a:spcAft>
              <a:buFont typeface="Arial" panose="020B0604020202020204" pitchFamily="34" charset="0"/>
              <a:buChar char="•"/>
            </a:pPr>
            <a:r>
              <a:rPr lang="en-US" sz="1100"/>
              <a:t>Voimanosto 124</a:t>
            </a:r>
          </a:p>
          <a:p>
            <a:pPr indent="-228600">
              <a:lnSpc>
                <a:spcPct val="90000"/>
              </a:lnSpc>
              <a:spcAft>
                <a:spcPts val="600"/>
              </a:spcAft>
              <a:buFont typeface="Arial" panose="020B0604020202020204" pitchFamily="34" charset="0"/>
              <a:buChar char="•"/>
            </a:pPr>
            <a:r>
              <a:rPr lang="en-US" sz="1100"/>
              <a:t>Yhdistetty 37</a:t>
            </a:r>
          </a:p>
          <a:p>
            <a:pPr indent="-228600">
              <a:lnSpc>
                <a:spcPct val="90000"/>
              </a:lnSpc>
              <a:spcAft>
                <a:spcPts val="600"/>
              </a:spcAft>
              <a:buFont typeface="Arial" panose="020B0604020202020204" pitchFamily="34" charset="0"/>
              <a:buChar char="•"/>
            </a:pPr>
            <a:r>
              <a:rPr lang="en-US" sz="1100"/>
              <a:t>Yleisurheilu 298</a:t>
            </a:r>
          </a:p>
          <a:p>
            <a:pPr indent="-228600">
              <a:lnSpc>
                <a:spcPct val="90000"/>
              </a:lnSpc>
              <a:spcAft>
                <a:spcPts val="600"/>
              </a:spcAft>
              <a:buFont typeface="Arial" panose="020B0604020202020204" pitchFamily="34" charset="0"/>
              <a:buChar char="•"/>
            </a:pPr>
            <a:r>
              <a:rPr lang="en-US" sz="1100"/>
              <a:t>Yhteensä 2 250</a:t>
            </a:r>
          </a:p>
          <a:p>
            <a:pPr indent="-228600">
              <a:lnSpc>
                <a:spcPct val="90000"/>
              </a:lnSpc>
              <a:spcAft>
                <a:spcPts val="600"/>
              </a:spcAft>
              <a:buFont typeface="Arial" panose="020B0604020202020204" pitchFamily="34" charset="0"/>
              <a:buChar char="•"/>
            </a:pPr>
            <a:r>
              <a:rPr lang="en-US" sz="1100"/>
              <a:t>Muut lajit 396</a:t>
            </a:r>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r>
              <a:rPr lang="en-US" sz="1100"/>
              <a:t>Kaikki yhteensä 2 646</a:t>
            </a:r>
          </a:p>
        </p:txBody>
      </p:sp>
      <p:sp>
        <p:nvSpPr>
          <p:cNvPr id="5" name="Tekstiruutu 4">
            <a:extLst>
              <a:ext uri="{FF2B5EF4-FFF2-40B4-BE49-F238E27FC236}">
                <a16:creationId xmlns:a16="http://schemas.microsoft.com/office/drawing/2014/main" id="{3C953F90-FD9F-7B95-97D9-6194E341FE77}"/>
              </a:ext>
            </a:extLst>
          </p:cNvPr>
          <p:cNvSpPr txBox="1"/>
          <p:nvPr/>
        </p:nvSpPr>
        <p:spPr>
          <a:xfrm>
            <a:off x="714375" y="186037"/>
            <a:ext cx="6096000" cy="1000274"/>
          </a:xfrm>
          <a:prstGeom prst="rect">
            <a:avLst/>
          </a:prstGeom>
          <a:noFill/>
        </p:spPr>
        <p:txBody>
          <a:bodyPr wrap="square">
            <a:spAutoFit/>
          </a:bodyPr>
          <a:lstStyle/>
          <a:p>
            <a:pPr>
              <a:spcAft>
                <a:spcPts val="600"/>
              </a:spcAft>
            </a:pPr>
            <a:r>
              <a:rPr lang="fi-FI" dirty="0"/>
              <a:t>Suomen urheilun eettinen keskus SUEK ry:n kansallisen testausohjelman piirissä tekemät</a:t>
            </a:r>
            <a:endParaRPr lang="fi-FI"/>
          </a:p>
          <a:p>
            <a:pPr>
              <a:spcAft>
                <a:spcPts val="600"/>
              </a:spcAft>
            </a:pPr>
            <a:r>
              <a:rPr lang="fi-FI" dirty="0"/>
              <a:t>virtsa- ja veritestit vuonna 2022.</a:t>
            </a:r>
            <a:endParaRPr lang="fi-FI"/>
          </a:p>
        </p:txBody>
      </p:sp>
    </p:spTree>
    <p:extLst>
      <p:ext uri="{BB962C8B-B14F-4D97-AF65-F5344CB8AC3E}">
        <p14:creationId xmlns:p14="http://schemas.microsoft.com/office/powerpoint/2010/main" val="1684633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AC0A21-1B6A-7115-8F3E-B34A498A6304}"/>
              </a:ext>
            </a:extLst>
          </p:cNvPr>
          <p:cNvSpPr>
            <a:spLocks noGrp="1"/>
          </p:cNvSpPr>
          <p:nvPr>
            <p:ph type="title"/>
          </p:nvPr>
        </p:nvSpPr>
        <p:spPr/>
        <p:txBody>
          <a:bodyPr/>
          <a:lstStyle/>
          <a:p>
            <a:r>
              <a:rPr lang="fi-FI" dirty="0"/>
              <a:t>Historia</a:t>
            </a:r>
          </a:p>
        </p:txBody>
      </p:sp>
      <p:sp>
        <p:nvSpPr>
          <p:cNvPr id="3" name="Sisällön paikkamerkki 2">
            <a:extLst>
              <a:ext uri="{FF2B5EF4-FFF2-40B4-BE49-F238E27FC236}">
                <a16:creationId xmlns:a16="http://schemas.microsoft.com/office/drawing/2014/main" id="{25E840BB-D31C-7EF5-C0DB-B7F53DDDB2A9}"/>
              </a:ext>
            </a:extLst>
          </p:cNvPr>
          <p:cNvSpPr>
            <a:spLocks noGrp="1"/>
          </p:cNvSpPr>
          <p:nvPr>
            <p:ph idx="1"/>
          </p:nvPr>
        </p:nvSpPr>
        <p:spPr/>
        <p:txBody>
          <a:bodyPr>
            <a:normAutofit fontScale="70000" lnSpcReduction="20000"/>
          </a:bodyPr>
          <a:lstStyle/>
          <a:p>
            <a:r>
              <a:rPr lang="fi-FI" dirty="0"/>
              <a:t>Urheilussa on käytetty erilaisia nälkää, kipua ja väsymystä lieventäviä aineita jo antiikin ajoilta. Ensimmäisiä nykyaikaisessa urheilussa käytettyjä suoritusta parantavia aineita on dokumentoitu 1800-luvulta. 1900-luvun alussa tehtiin tiettävästi ensimmäinen dopingtesti kilpahevoselle. Sana ”doping” on peräisin luultavasti hollannin kielen sanasta ”</a:t>
            </a:r>
            <a:r>
              <a:rPr lang="fi-FI" dirty="0" err="1"/>
              <a:t>dop</a:t>
            </a:r>
            <a:r>
              <a:rPr lang="fi-FI" dirty="0"/>
              <a:t>”. Se oli alkoholipitoinen greipin kuorista tehty juoma, jota zulu-sotilaat joivat vahvistaakseen itseään sodassa. Juomaa käytettiin myös piristeenä eteläafrikkalaisissa tanssiseremonioissa.</a:t>
            </a:r>
          </a:p>
          <a:p>
            <a:r>
              <a:rPr lang="fi-FI" dirty="0"/>
              <a:t>Dopingvalvonta alkoi kansainvälisesti vuonna 1928, jolloin Kansainvälinen yleisurheiluliitto IAAF (nykyisin WA) laati listat suorituskykyä parantavista kielletyistä aineista. Pian muut kansainväliset lajiliitot seurasivat perässä. Varsinaisia dopingtestejä ei kuitenkaan tehty vielä neljäänkymmeneen vuoteen. Ensimmäisinä lajiliittoina MM-kisoissaan vuonna 1966 tekivät dopingtestejä Kansainvälinen pyöräilyliitto UCI, Kansainvälinen yleisurheiluliitto IAAF (WA) ja Kansainvälinen jalkapalloliitto FIFA. </a:t>
            </a:r>
          </a:p>
          <a:p>
            <a:r>
              <a:rPr lang="fi-FI" dirty="0"/>
              <a:t>Rooman olympialaisissa 1960 kuolleen tanskalaisen pyöräilijän elimistöstä löydettiin amfetamiinia. Vuonna 1967 menehtyi brittipyöräilijä Tour de Francen aikana ja hänenkin kuolemaansa yhdistettiin amfetamiini. Nämä kuolemantapaukset saivat Kansainvälisen olympiakomitean KOK:n julkaisemaan ensimmäistä kertaa listan kielletyistä aineista vuonna 1967. Seuraavana vuonna ensimmäiset olympialaisten dopingtestit tehtiin Grenoblen talvikisoissa sekä Meksikon kesäkisoissa. </a:t>
            </a:r>
          </a:p>
        </p:txBody>
      </p:sp>
    </p:spTree>
    <p:extLst>
      <p:ext uri="{BB962C8B-B14F-4D97-AF65-F5344CB8AC3E}">
        <p14:creationId xmlns:p14="http://schemas.microsoft.com/office/powerpoint/2010/main" val="2447554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EB5230-1C8A-58C2-FCE7-2C4C9AB94492}"/>
              </a:ext>
            </a:extLst>
          </p:cNvPr>
          <p:cNvSpPr>
            <a:spLocks noGrp="1"/>
          </p:cNvSpPr>
          <p:nvPr>
            <p:ph type="title"/>
          </p:nvPr>
        </p:nvSpPr>
        <p:spPr/>
        <p:txBody>
          <a:bodyPr/>
          <a:lstStyle/>
          <a:p>
            <a:r>
              <a:rPr lang="fi-FI" dirty="0"/>
              <a:t>Historia</a:t>
            </a:r>
          </a:p>
        </p:txBody>
      </p:sp>
      <p:sp>
        <p:nvSpPr>
          <p:cNvPr id="3" name="Sisällön paikkamerkki 2">
            <a:extLst>
              <a:ext uri="{FF2B5EF4-FFF2-40B4-BE49-F238E27FC236}">
                <a16:creationId xmlns:a16="http://schemas.microsoft.com/office/drawing/2014/main" id="{7CE9BBEA-4CD1-E0AC-FB46-256109FD8BEA}"/>
              </a:ext>
            </a:extLst>
          </p:cNvPr>
          <p:cNvSpPr>
            <a:spLocks noGrp="1"/>
          </p:cNvSpPr>
          <p:nvPr>
            <p:ph idx="1"/>
          </p:nvPr>
        </p:nvSpPr>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Anabolisten steroidien käytön yleistyttyä 1970-luvulla Kansainvälinen olympiakomitea KOK kielsi ne 1974.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Suomessa laadittiin ensimmäisiä dopingaineiden käyttöä koskevia kansallisia säännöksiä 1980-luvulla ja kilpailun ulkopuoliset testit alkoivat vuonna 1980. Kilpailun ulkopuolisia testejä tehtiin myös muissa maissa 1980-luvulta alkaen.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Maamme antidopingtoiminta terävöityi vuoden 1983 yleisurheilun MM-kilpailujen myötä, jolloin Kansainvälinen olympiakomitea hyväksyi Suomen ensimmäisen dopingtestauslaboratorion. Kansallinen dopingtoimikunta KDT perustettiin Suomeen seuraavana vuonna. Dopingvalvonta siirtyi Suomessa vuonna 1990 Liikuntalääketieteen ja testaustoiminnan edistämisyhdistys Liite </a:t>
            </a:r>
            <a:r>
              <a:rPr kumimoji="0" lang="fi-FI" sz="1400" b="0" i="0" u="none" strike="noStrike" kern="1200" cap="none" spc="0" normalizeH="0" baseline="0" noProof="0" dirty="0" err="1">
                <a:ln>
                  <a:noFill/>
                </a:ln>
                <a:solidFill>
                  <a:prstClr val="black"/>
                </a:solidFill>
                <a:effectLst/>
                <a:uLnTx/>
                <a:uFillTx/>
                <a:latin typeface="Calibri" panose="020F0502020204030204"/>
                <a:ea typeface="+mn-ea"/>
                <a:cs typeface="+mn-cs"/>
              </a:rPr>
              <a:t>r.y:n</a:t>
            </a: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 yhteydessä toimineelle Suomen Antidopingtoimikunnalle.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Aineista ja menetelmistä kiellettiin testosteroni 1984, veridoping 1986, peptidihormonit ja kasvuhormoni 1988–1989 ja </a:t>
            </a:r>
            <a:r>
              <a:rPr kumimoji="0" lang="fi-FI" sz="1400" b="0" i="0" u="none" strike="noStrike" kern="1200" cap="none" spc="0" normalizeH="0" baseline="0" noProof="0" dirty="0" err="1">
                <a:ln>
                  <a:noFill/>
                </a:ln>
                <a:solidFill>
                  <a:prstClr val="black"/>
                </a:solidFill>
                <a:effectLst/>
                <a:uLnTx/>
                <a:uFillTx/>
                <a:latin typeface="Calibri" panose="020F0502020204030204"/>
                <a:ea typeface="+mn-ea"/>
                <a:cs typeface="+mn-cs"/>
              </a:rPr>
              <a:t>erytropoietiini</a:t>
            </a: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 eli EPO 1990. Ensimmäinen luotettava EPO-testi esiteltiin 2000 ja se oli käytössä samana vuonna Sydneyn olympialaisissa.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Geenidoping kiellettiin vuonna 2003. Olinpaikkatietojärjestelmä ja näytteiden pitkäaikaissäilytys otettiin käyttöön. </a:t>
            </a:r>
            <a:r>
              <a:rPr kumimoji="0" lang="fi-FI" sz="1400" b="0" i="0" u="none" strike="noStrike" kern="1200" cap="none" spc="0" normalizeH="0" baseline="0" noProof="0" dirty="0" err="1">
                <a:ln>
                  <a:noFill/>
                </a:ln>
                <a:solidFill>
                  <a:prstClr val="black"/>
                </a:solidFill>
                <a:effectLst/>
                <a:uLnTx/>
                <a:uFillTx/>
                <a:latin typeface="Calibri" panose="020F0502020204030204"/>
                <a:ea typeface="+mn-ea"/>
                <a:cs typeface="+mn-cs"/>
              </a:rPr>
              <a:t>WADAn</a:t>
            </a: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 ensimmäinen kiellettyjen aineiden ja menetelmien luettelo julkaistiin 2004. Kasvuhormonitesti verestä kehitettiin samana vuonna.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Urheilijan biologisen passi (</a:t>
            </a:r>
            <a:r>
              <a:rPr kumimoji="0" lang="fi-FI" sz="1400" b="0" i="0" u="none" strike="noStrike" kern="1200" cap="none" spc="0" normalizeH="0" baseline="0" noProof="0" dirty="0" err="1">
                <a:ln>
                  <a:noFill/>
                </a:ln>
                <a:solidFill>
                  <a:prstClr val="black"/>
                </a:solidFill>
                <a:effectLst/>
                <a:uLnTx/>
                <a:uFillTx/>
                <a:latin typeface="Calibri" panose="020F0502020204030204"/>
                <a:ea typeface="+mn-ea"/>
                <a:cs typeface="+mn-cs"/>
              </a:rPr>
              <a:t>Athlete</a:t>
            </a: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fi-FI" sz="1400" b="0" i="0" u="none" strike="noStrike" kern="1200" cap="none" spc="0" normalizeH="0" baseline="0" noProof="0" dirty="0" err="1">
                <a:ln>
                  <a:noFill/>
                </a:ln>
                <a:solidFill>
                  <a:prstClr val="black"/>
                </a:solidFill>
                <a:effectLst/>
                <a:uLnTx/>
                <a:uFillTx/>
                <a:latin typeface="Calibri" panose="020F0502020204030204"/>
                <a:ea typeface="+mn-ea"/>
                <a:cs typeface="+mn-cs"/>
              </a:rPr>
              <a:t>Biological</a:t>
            </a: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 Passport) otettiin käyttöön 2009. Ensimmäisinä kansainvälisinä lajiliittoina biologisen passin ottivat käyttöön UCI ja Kansainvälinen hiihtoliitto FIS. Biologisessa passissa tiettyjä urheilijan biologisia muuttujia seurataan säännöllisesti koko hänen urheilu-uransa ajan ja muutokset urheilijan profiilissa voivat paljastaa dopingin käytön.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Calibri" panose="020F0502020204030204"/>
                <a:ea typeface="+mn-ea"/>
                <a:cs typeface="+mn-cs"/>
              </a:rPr>
              <a:t>2010-luvulla urheilun eettiset asiat nousivat esiin yhä enemmän. Opetus- ja kulttuuriministeriö selvitti uusien valtionsopimusten käytännön toimijaa ja päätti uuden organisaation perustamisesta. Suomen Antidopingtoimikunta ADT lakkautettiin ja Suomen urheilun eettinen keskus SUEK ry perustettiin 28.1.2016. </a:t>
            </a:r>
            <a:endParaRPr lang="fi-FI" dirty="0"/>
          </a:p>
        </p:txBody>
      </p:sp>
    </p:spTree>
    <p:extLst>
      <p:ext uri="{BB962C8B-B14F-4D97-AF65-F5344CB8AC3E}">
        <p14:creationId xmlns:p14="http://schemas.microsoft.com/office/powerpoint/2010/main" val="3954728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uva 2">
            <a:hlinkClick r:id="rId2"/>
            <a:extLst>
              <a:ext uri="{FF2B5EF4-FFF2-40B4-BE49-F238E27FC236}">
                <a16:creationId xmlns:a16="http://schemas.microsoft.com/office/drawing/2014/main" id="{7808FEB0-052D-4CF3-DF5E-C9C6C4FF051C}"/>
              </a:ext>
            </a:extLst>
          </p:cNvPr>
          <p:cNvPicPr>
            <a:picLocks noChangeAspect="1"/>
          </p:cNvPicPr>
          <p:nvPr/>
        </p:nvPicPr>
        <p:blipFill>
          <a:blip r:embed="rId3"/>
          <a:stretch>
            <a:fillRect/>
          </a:stretch>
        </p:blipFill>
        <p:spPr>
          <a:xfrm>
            <a:off x="1990724" y="408345"/>
            <a:ext cx="8324605" cy="6327957"/>
          </a:xfrm>
          <a:prstGeom prst="rect">
            <a:avLst/>
          </a:prstGeom>
        </p:spPr>
      </p:pic>
      <p:sp>
        <p:nvSpPr>
          <p:cNvPr id="4" name="Tekstiruutu 3">
            <a:extLst>
              <a:ext uri="{FF2B5EF4-FFF2-40B4-BE49-F238E27FC236}">
                <a16:creationId xmlns:a16="http://schemas.microsoft.com/office/drawing/2014/main" id="{803E7D66-D10D-D229-FDDC-5F8DFBC52928}"/>
              </a:ext>
            </a:extLst>
          </p:cNvPr>
          <p:cNvSpPr txBox="1"/>
          <p:nvPr/>
        </p:nvSpPr>
        <p:spPr>
          <a:xfrm>
            <a:off x="7610475" y="1491734"/>
            <a:ext cx="6096000" cy="369332"/>
          </a:xfrm>
          <a:prstGeom prst="rect">
            <a:avLst/>
          </a:prstGeom>
          <a:noFill/>
        </p:spPr>
        <p:txBody>
          <a:bodyPr wrap="square">
            <a:spAutoFit/>
          </a:bodyPr>
          <a:lstStyle/>
          <a:p>
            <a:r>
              <a:rPr lang="fi-FI" dirty="0"/>
              <a:t>https://kamu.suek.fi/fi/dopingaineet/</a:t>
            </a:r>
          </a:p>
        </p:txBody>
      </p:sp>
    </p:spTree>
    <p:extLst>
      <p:ext uri="{BB962C8B-B14F-4D97-AF65-F5344CB8AC3E}">
        <p14:creationId xmlns:p14="http://schemas.microsoft.com/office/powerpoint/2010/main" val="1860827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46F1F2C8-798B-4CCE-A851-94AFAF350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D450C43-CD69-5894-8B10-AEA59AE2F02C}"/>
              </a:ext>
            </a:extLst>
          </p:cNvPr>
          <p:cNvSpPr>
            <a:spLocks noGrp="1"/>
          </p:cNvSpPr>
          <p:nvPr>
            <p:ph type="title"/>
          </p:nvPr>
        </p:nvSpPr>
        <p:spPr>
          <a:xfrm>
            <a:off x="970908" y="1220919"/>
            <a:ext cx="6869375" cy="2387600"/>
          </a:xfrm>
        </p:spPr>
        <p:txBody>
          <a:bodyPr vert="horz" lIns="91440" tIns="45720" rIns="91440" bIns="45720" rtlCol="0" anchor="b">
            <a:normAutofit/>
          </a:bodyPr>
          <a:lstStyle/>
          <a:p>
            <a:r>
              <a:rPr lang="en-US" sz="6000" kern="1200" dirty="0">
                <a:solidFill>
                  <a:schemeClr val="tx1"/>
                </a:solidFill>
                <a:latin typeface="+mj-lt"/>
                <a:ea typeface="+mj-ea"/>
                <a:cs typeface="+mj-cs"/>
              </a:rPr>
              <a:t>Kamu- </a:t>
            </a:r>
            <a:r>
              <a:rPr lang="en-US" sz="6000" kern="1200" dirty="0" err="1">
                <a:solidFill>
                  <a:schemeClr val="tx1"/>
                </a:solidFill>
                <a:latin typeface="+mj-lt"/>
                <a:ea typeface="+mj-ea"/>
                <a:cs typeface="+mj-cs"/>
              </a:rPr>
              <a:t>lääkehaku</a:t>
            </a:r>
            <a:br>
              <a:rPr lang="en-US" sz="6000" kern="1200" dirty="0">
                <a:solidFill>
                  <a:schemeClr val="tx1"/>
                </a:solidFill>
                <a:latin typeface="+mj-lt"/>
                <a:ea typeface="+mj-ea"/>
                <a:cs typeface="+mj-cs"/>
              </a:rPr>
            </a:br>
            <a:r>
              <a:rPr lang="en-US" sz="6000" kern="1200" dirty="0">
                <a:solidFill>
                  <a:schemeClr val="tx1"/>
                </a:solidFill>
                <a:latin typeface="+mj-lt"/>
                <a:ea typeface="+mj-ea"/>
                <a:cs typeface="+mj-cs"/>
                <a:hlinkClick r:id="rId2"/>
              </a:rPr>
              <a:t>https://kamu.suek.fi/</a:t>
            </a:r>
            <a:endParaRPr lang="en-US" sz="6000" kern="1200" dirty="0">
              <a:solidFill>
                <a:schemeClr val="tx1"/>
              </a:solidFill>
              <a:latin typeface="+mj-lt"/>
              <a:ea typeface="+mj-ea"/>
              <a:cs typeface="+mj-cs"/>
            </a:endParaRPr>
          </a:p>
        </p:txBody>
      </p:sp>
      <p:sp>
        <p:nvSpPr>
          <p:cNvPr id="23"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Oval 11">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28" name="Straight Connector 17">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737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1B757E-5B3F-1705-48F6-988717D375D0}"/>
              </a:ext>
            </a:extLst>
          </p:cNvPr>
          <p:cNvSpPr>
            <a:spLocks noGrp="1"/>
          </p:cNvSpPr>
          <p:nvPr>
            <p:ph type="title"/>
          </p:nvPr>
        </p:nvSpPr>
        <p:spPr>
          <a:xfrm>
            <a:off x="956826" y="1112969"/>
            <a:ext cx="3937298" cy="4166010"/>
          </a:xfrm>
        </p:spPr>
        <p:txBody>
          <a:bodyPr>
            <a:normAutofit/>
          </a:bodyPr>
          <a:lstStyle/>
          <a:p>
            <a:r>
              <a:rPr lang="fi-FI">
                <a:solidFill>
                  <a:srgbClr val="FFFFFF"/>
                </a:solidFill>
              </a:rPr>
              <a:t>Erivapauden hakeminen </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9FCA4485-DA50-FA26-98A0-E019CFF513EE}"/>
              </a:ext>
            </a:extLst>
          </p:cNvPr>
          <p:cNvSpPr>
            <a:spLocks noGrp="1"/>
          </p:cNvSpPr>
          <p:nvPr>
            <p:ph idx="1"/>
          </p:nvPr>
        </p:nvSpPr>
        <p:spPr>
          <a:xfrm>
            <a:off x="6096000" y="820880"/>
            <a:ext cx="5257799" cy="4889350"/>
          </a:xfrm>
        </p:spPr>
        <p:txBody>
          <a:bodyPr anchor="t">
            <a:normAutofit/>
          </a:bodyPr>
          <a:lstStyle/>
          <a:p>
            <a:r>
              <a:rPr lang="fi-FI" sz="2400"/>
              <a:t>Mikäli urheilijan sairauden hoito vaatii jonkin urheilussa kielletyn lääkeaineen tai menetelmän käyttöä, hoidolle voidaan hakea erivapautta. </a:t>
            </a:r>
          </a:p>
          <a:p>
            <a:r>
              <a:rPr lang="fi-FI" sz="2400" err="1"/>
              <a:t>SUEKin</a:t>
            </a:r>
            <a:r>
              <a:rPr lang="fi-FI" sz="2400"/>
              <a:t> erivapauslautakunta voi urheilijan kirjallisesta hakemuksesta myöntää määräaikaisen erivapauden kielletyn aineen tai menetelmän käyttämiseen </a:t>
            </a:r>
            <a:r>
              <a:rPr lang="fi-FI" sz="2400" err="1"/>
              <a:t>WADAn</a:t>
            </a:r>
            <a:r>
              <a:rPr lang="fi-FI" sz="2400"/>
              <a:t> Kansainvälisen erivapausstandardin mukaisesti. </a:t>
            </a:r>
          </a:p>
          <a:p>
            <a:r>
              <a:rPr lang="fi-FI" sz="2400"/>
              <a:t>Kansallisen ja kansainvälisen tason urheilijoita koskevat erilaiset menettelytavat. </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600022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95AA4E7-ACFA-BC11-1E86-0058F51D691B}"/>
              </a:ext>
            </a:extLst>
          </p:cNvPr>
          <p:cNvSpPr>
            <a:spLocks noGrp="1"/>
          </p:cNvSpPr>
          <p:nvPr>
            <p:ph type="title"/>
          </p:nvPr>
        </p:nvSpPr>
        <p:spPr>
          <a:xfrm>
            <a:off x="686834" y="1153572"/>
            <a:ext cx="3200400" cy="4461163"/>
          </a:xfrm>
        </p:spPr>
        <p:txBody>
          <a:bodyPr>
            <a:normAutofit/>
          </a:bodyPr>
          <a:lstStyle/>
          <a:p>
            <a:r>
              <a:rPr lang="fi-FI" sz="4100">
                <a:solidFill>
                  <a:srgbClr val="FFFFFF"/>
                </a:solidFill>
              </a:rPr>
              <a:t>Erivapauden myöntäminen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4F698788-A07E-AA70-2008-6D9BA657CB68}"/>
              </a:ext>
            </a:extLst>
          </p:cNvPr>
          <p:cNvSpPr>
            <a:spLocks noGrp="1"/>
          </p:cNvSpPr>
          <p:nvPr>
            <p:ph idx="1"/>
          </p:nvPr>
        </p:nvSpPr>
        <p:spPr>
          <a:xfrm>
            <a:off x="4447308" y="591344"/>
            <a:ext cx="6906491" cy="5585619"/>
          </a:xfrm>
        </p:spPr>
        <p:txBody>
          <a:bodyPr anchor="ctr">
            <a:normAutofit/>
          </a:bodyPr>
          <a:lstStyle/>
          <a:p>
            <a:pPr marL="0" indent="0">
              <a:buNone/>
            </a:pPr>
            <a:r>
              <a:rPr lang="fi-FI" sz="2200"/>
              <a:t>Erivapaus voidaan myöntää mille tahansa </a:t>
            </a:r>
            <a:r>
              <a:rPr lang="fi-FI" sz="2200" err="1"/>
              <a:t>WADAn</a:t>
            </a:r>
            <a:r>
              <a:rPr lang="fi-FI" sz="2200"/>
              <a:t> Kiellettyjen aineiden ja menetelmien luettelossa mainitulle hoitomuodolle, mikäli jokainen seuraavista ehdoista täyttyy:</a:t>
            </a:r>
          </a:p>
          <a:p>
            <a:pPr>
              <a:buFont typeface="Arial" panose="020B0604020202020204" pitchFamily="34" charset="0"/>
              <a:buChar char="•"/>
            </a:pPr>
            <a:r>
              <a:rPr lang="fi-FI" sz="2200"/>
              <a:t>Urheilijalla on diagnosoitu sairaus, jota on hoidettava kielletyllä aineella tai menetelmällä.</a:t>
            </a:r>
          </a:p>
          <a:p>
            <a:pPr>
              <a:buFont typeface="Arial" panose="020B0604020202020204" pitchFamily="34" charset="0"/>
              <a:buChar char="•"/>
            </a:pPr>
            <a:r>
              <a:rPr lang="fi-FI" sz="2200"/>
              <a:t>Aineen käyttö lääkkeenä ei paranna urheilijan suoritusta merkittävästi urheilijan tavanomaiseen terveydentilaan verrattuna.</a:t>
            </a:r>
          </a:p>
          <a:p>
            <a:pPr>
              <a:buFont typeface="Arial" panose="020B0604020202020204" pitchFamily="34" charset="0"/>
              <a:buChar char="•"/>
            </a:pPr>
            <a:r>
              <a:rPr lang="fi-FI" sz="2200"/>
              <a:t>Kielletyn aineen tai kielletyn menetelmän käytölle ei ole muuta perusteltua lääkinnällistä hoitovaihtoehtoa.</a:t>
            </a:r>
          </a:p>
          <a:p>
            <a:pPr>
              <a:buFont typeface="Arial" panose="020B0604020202020204" pitchFamily="34" charset="0"/>
              <a:buChar char="•"/>
            </a:pPr>
            <a:r>
              <a:rPr lang="fi-FI" sz="2200"/>
              <a:t>Kyseisen aineen tai menetelmän käytön syy ei ole seurausta aiemmasta jonkin aineen tai menetelmän käytöstä (ilman erivapautta), jonka käyttö on tuolloin ollut kielletty.</a:t>
            </a:r>
          </a:p>
          <a:p>
            <a:endParaRPr lang="fi-FI" sz="2200"/>
          </a:p>
        </p:txBody>
      </p:sp>
    </p:spTree>
    <p:extLst>
      <p:ext uri="{BB962C8B-B14F-4D97-AF65-F5344CB8AC3E}">
        <p14:creationId xmlns:p14="http://schemas.microsoft.com/office/powerpoint/2010/main" val="1279264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3775FB1-011B-E539-9E4F-EB064419F0F7}"/>
              </a:ext>
            </a:extLst>
          </p:cNvPr>
          <p:cNvSpPr>
            <a:spLocks noGrp="1"/>
          </p:cNvSpPr>
          <p:nvPr>
            <p:ph type="title"/>
          </p:nvPr>
        </p:nvSpPr>
        <p:spPr>
          <a:xfrm>
            <a:off x="686834" y="1153572"/>
            <a:ext cx="3200400" cy="4461163"/>
          </a:xfrm>
        </p:spPr>
        <p:txBody>
          <a:bodyPr>
            <a:normAutofit/>
          </a:bodyPr>
          <a:lstStyle/>
          <a:p>
            <a:r>
              <a:rPr lang="fi-FI">
                <a:solidFill>
                  <a:srgbClr val="FFFFFF"/>
                </a:solidFill>
              </a:rPr>
              <a:t>Testit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2FBA64F1-0EAD-4AE7-4C08-E614C53798DC}"/>
              </a:ext>
            </a:extLst>
          </p:cNvPr>
          <p:cNvSpPr>
            <a:spLocks noGrp="1"/>
          </p:cNvSpPr>
          <p:nvPr>
            <p:ph idx="1"/>
          </p:nvPr>
        </p:nvSpPr>
        <p:spPr>
          <a:xfrm>
            <a:off x="4447308" y="591344"/>
            <a:ext cx="6906491" cy="5585619"/>
          </a:xfrm>
        </p:spPr>
        <p:txBody>
          <a:bodyPr anchor="ctr">
            <a:normAutofit/>
          </a:bodyPr>
          <a:lstStyle/>
          <a:p>
            <a:r>
              <a:rPr lang="fi-FI" dirty="0">
                <a:hlinkClick r:id="rId2"/>
              </a:rPr>
              <a:t>https://suek.fi/wp-content/uploads/2022/03/virtsatestiohje.pdf</a:t>
            </a:r>
            <a:endParaRPr lang="fi-FI" dirty="0"/>
          </a:p>
          <a:p>
            <a:r>
              <a:rPr lang="fi-FI" dirty="0">
                <a:hlinkClick r:id="rId3"/>
              </a:rPr>
              <a:t>https://suek.fi/wp-content/uploads/2021/02/Veritestiohje.pdf</a:t>
            </a:r>
            <a:r>
              <a:rPr lang="fi-FI" dirty="0"/>
              <a:t> </a:t>
            </a:r>
          </a:p>
        </p:txBody>
      </p:sp>
    </p:spTree>
    <p:extLst>
      <p:ext uri="{BB962C8B-B14F-4D97-AF65-F5344CB8AC3E}">
        <p14:creationId xmlns:p14="http://schemas.microsoft.com/office/powerpoint/2010/main" val="522201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D7FB3AF-159E-3CD1-3A1F-41A898976274}"/>
              </a:ext>
            </a:extLst>
          </p:cNvPr>
          <p:cNvSpPr>
            <a:spLocks noGrp="1"/>
          </p:cNvSpPr>
          <p:nvPr>
            <p:ph type="title"/>
          </p:nvPr>
        </p:nvSpPr>
        <p:spPr>
          <a:xfrm>
            <a:off x="686834" y="1153572"/>
            <a:ext cx="3200400" cy="4461163"/>
          </a:xfrm>
        </p:spPr>
        <p:txBody>
          <a:bodyPr>
            <a:normAutofit/>
          </a:bodyPr>
          <a:lstStyle/>
          <a:p>
            <a:r>
              <a:rPr lang="fi-FI">
                <a:solidFill>
                  <a:srgbClr val="FFFFFF"/>
                </a:solidFill>
              </a:rPr>
              <a:t>Muutakin kuin positiivinen testitulos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6D36B865-9A73-C775-4576-5CC0CF9E6C54}"/>
              </a:ext>
            </a:extLst>
          </p:cNvPr>
          <p:cNvSpPr>
            <a:spLocks noGrp="1"/>
          </p:cNvSpPr>
          <p:nvPr>
            <p:ph idx="1"/>
          </p:nvPr>
        </p:nvSpPr>
        <p:spPr>
          <a:xfrm>
            <a:off x="4447308" y="591344"/>
            <a:ext cx="6906491" cy="5585619"/>
          </a:xfrm>
        </p:spPr>
        <p:txBody>
          <a:bodyPr numCol="2" anchor="ctr">
            <a:normAutofit/>
          </a:bodyPr>
          <a:lstStyle/>
          <a:p>
            <a:r>
              <a:rPr lang="fi-FI" sz="2600"/>
              <a:t>Kielletty aine tai näyttö kielletyn menetelmän käytöstä urheilijan elimistöstä otetussa näytteessä</a:t>
            </a:r>
          </a:p>
          <a:p>
            <a:pPr marL="0" indent="0">
              <a:buNone/>
            </a:pPr>
            <a:r>
              <a:rPr lang="fi-FI" sz="2600"/>
              <a:t>• Kielletyn aineen tai menetelmän käyttö tai yritys</a:t>
            </a:r>
          </a:p>
          <a:p>
            <a:pPr marL="0" indent="0">
              <a:buNone/>
            </a:pPr>
            <a:r>
              <a:rPr lang="fi-FI" sz="2600"/>
              <a:t>• Kieltäytyminen dopingtestistä tai dopingtestin välttely</a:t>
            </a:r>
          </a:p>
          <a:p>
            <a:pPr marL="0" indent="0">
              <a:buNone/>
            </a:pPr>
            <a:r>
              <a:rPr lang="fi-FI" sz="2600"/>
              <a:t>• Olinpaikkatietomääräysten laiminlyönti </a:t>
            </a:r>
          </a:p>
          <a:p>
            <a:r>
              <a:rPr lang="fi-FI" sz="2600"/>
              <a:t>Dopingvalvonnan tai –testin manipulointi</a:t>
            </a:r>
          </a:p>
          <a:p>
            <a:pPr marL="0" indent="0">
              <a:buNone/>
            </a:pPr>
            <a:r>
              <a:rPr lang="fi-FI" sz="2600"/>
              <a:t>• Dopingaineiden hallussapito</a:t>
            </a:r>
          </a:p>
          <a:p>
            <a:pPr marL="0" indent="0">
              <a:buNone/>
            </a:pPr>
            <a:r>
              <a:rPr lang="fi-FI" sz="2600"/>
              <a:t>• Dopingaineiden ja –menetelmien levittäminen</a:t>
            </a:r>
          </a:p>
          <a:p>
            <a:pPr marL="0" indent="0">
              <a:buNone/>
            </a:pPr>
            <a:r>
              <a:rPr lang="fi-FI" sz="2600"/>
              <a:t>• Dopingin edistäminen</a:t>
            </a:r>
          </a:p>
          <a:p>
            <a:pPr marL="0" indent="0">
              <a:buNone/>
            </a:pPr>
            <a:r>
              <a:rPr lang="fi-FI" sz="2600"/>
              <a:t>• Osasyyllisyys</a:t>
            </a:r>
          </a:p>
          <a:p>
            <a:pPr marL="0" indent="0">
              <a:buNone/>
            </a:pPr>
            <a:r>
              <a:rPr lang="fi-FI" sz="2600"/>
              <a:t>• Kielletty yhteistoiminta</a:t>
            </a:r>
          </a:p>
          <a:p>
            <a:pPr marL="0" indent="0">
              <a:buNone/>
            </a:pPr>
            <a:r>
              <a:rPr lang="fi-FI" sz="2600"/>
              <a:t>• Ilmoituksen tekijän pelottelu tai kostotoimet ilmoittajaa kohtaan</a:t>
            </a:r>
          </a:p>
        </p:txBody>
      </p:sp>
    </p:spTree>
    <p:extLst>
      <p:ext uri="{BB962C8B-B14F-4D97-AF65-F5344CB8AC3E}">
        <p14:creationId xmlns:p14="http://schemas.microsoft.com/office/powerpoint/2010/main" val="885428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3E5F5CF-458E-4E69-36D5-DA2E90A9AF7C}"/>
              </a:ext>
            </a:extLst>
          </p:cNvPr>
          <p:cNvSpPr>
            <a:spLocks noGrp="1"/>
          </p:cNvSpPr>
          <p:nvPr>
            <p:ph type="title"/>
          </p:nvPr>
        </p:nvSpPr>
        <p:spPr>
          <a:xfrm>
            <a:off x="686834" y="1153572"/>
            <a:ext cx="3200400" cy="4461163"/>
          </a:xfrm>
        </p:spPr>
        <p:txBody>
          <a:bodyPr>
            <a:normAutofit/>
          </a:bodyPr>
          <a:lstStyle/>
          <a:p>
            <a:r>
              <a:rPr lang="fi-FI">
                <a:solidFill>
                  <a:srgbClr val="FFFFFF"/>
                </a:solidFill>
              </a:rPr>
              <a:t>Ravintolisä</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E2061737-B366-02EC-D7AF-FE0915567ED4}"/>
              </a:ext>
            </a:extLst>
          </p:cNvPr>
          <p:cNvSpPr>
            <a:spLocks noGrp="1"/>
          </p:cNvSpPr>
          <p:nvPr>
            <p:ph idx="1"/>
          </p:nvPr>
        </p:nvSpPr>
        <p:spPr>
          <a:xfrm>
            <a:off x="4447308" y="591344"/>
            <a:ext cx="6906491" cy="5585619"/>
          </a:xfrm>
        </p:spPr>
        <p:txBody>
          <a:bodyPr anchor="ctr">
            <a:normAutofit/>
          </a:bodyPr>
          <a:lstStyle/>
          <a:p>
            <a:r>
              <a:rPr lang="fi-FI" dirty="0"/>
              <a:t>Elintarvikkeita, joiden tarkoituksena on täydentää terveen ihmisen ruokavaliota</a:t>
            </a:r>
          </a:p>
          <a:p>
            <a:pPr marL="0" indent="0">
              <a:buNone/>
            </a:pPr>
            <a:r>
              <a:rPr lang="fi-FI" dirty="0"/>
              <a:t>• Puhtaat ravintolisät eivät yleensä paranna suoritusta tai nopeuta palautumista paremmin kuin elintarvikkeet</a:t>
            </a:r>
          </a:p>
          <a:p>
            <a:pPr marL="0" indent="0">
              <a:buNone/>
            </a:pPr>
            <a:r>
              <a:rPr lang="fi-FI" dirty="0"/>
              <a:t>• Arvioi ravintolisän käytön tarpeellisuutta – mieti kannattaako ottaa riski</a:t>
            </a:r>
          </a:p>
          <a:p>
            <a:pPr marL="0" indent="0">
              <a:buNone/>
            </a:pPr>
            <a:r>
              <a:rPr lang="fi-FI" dirty="0"/>
              <a:t>• Ravintolisien käytössä dopingrikkomuksen riski</a:t>
            </a:r>
          </a:p>
          <a:p>
            <a:pPr marL="0" indent="0">
              <a:buNone/>
            </a:pPr>
            <a:r>
              <a:rPr lang="fi-FI" dirty="0"/>
              <a:t>• Voivat sisältää̈ urheilussa kiellettyjä̈ aineita</a:t>
            </a:r>
          </a:p>
          <a:p>
            <a:pPr marL="0" indent="0">
              <a:buNone/>
            </a:pPr>
            <a:r>
              <a:rPr lang="fi-FI" dirty="0"/>
              <a:t>• Ovat aiheuttaneet dopingrikkomuksia</a:t>
            </a:r>
          </a:p>
        </p:txBody>
      </p:sp>
    </p:spTree>
    <p:extLst>
      <p:ext uri="{BB962C8B-B14F-4D97-AF65-F5344CB8AC3E}">
        <p14:creationId xmlns:p14="http://schemas.microsoft.com/office/powerpoint/2010/main" val="126667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Otsikko 1">
            <a:extLst>
              <a:ext uri="{FF2B5EF4-FFF2-40B4-BE49-F238E27FC236}">
                <a16:creationId xmlns:a16="http://schemas.microsoft.com/office/drawing/2014/main" id="{DB16163F-2199-93F0-6630-314951F5818F}"/>
              </a:ext>
            </a:extLst>
          </p:cNvPr>
          <p:cNvSpPr>
            <a:spLocks noGrp="1"/>
          </p:cNvSpPr>
          <p:nvPr>
            <p:ph type="title"/>
          </p:nvPr>
        </p:nvSpPr>
        <p:spPr>
          <a:xfrm>
            <a:off x="838200" y="365125"/>
            <a:ext cx="5393361" cy="1325563"/>
          </a:xfrm>
        </p:spPr>
        <p:txBody>
          <a:bodyPr>
            <a:normAutofit/>
          </a:bodyPr>
          <a:lstStyle/>
          <a:p>
            <a:r>
              <a:rPr lang="fi-FI" dirty="0"/>
              <a:t>Dopingtestaus</a:t>
            </a:r>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F424E3BA-CBB6-1FDE-9516-6DEC367AC6DF}"/>
              </a:ext>
            </a:extLst>
          </p:cNvPr>
          <p:cNvSpPr>
            <a:spLocks noGrp="1"/>
          </p:cNvSpPr>
          <p:nvPr>
            <p:ph idx="1"/>
          </p:nvPr>
        </p:nvSpPr>
        <p:spPr>
          <a:xfrm>
            <a:off x="838200" y="1825625"/>
            <a:ext cx="5393361" cy="4351338"/>
          </a:xfrm>
        </p:spPr>
        <p:txBody>
          <a:bodyPr>
            <a:normAutofit/>
          </a:bodyPr>
          <a:lstStyle/>
          <a:p>
            <a:r>
              <a:rPr lang="fi-FI" dirty="0"/>
              <a:t>Dopingtestejä tekevät urheilijoille Suomessa SUEK, Maailman antidopingtoimisto WADA ja kansainväliset lajiliitot. </a:t>
            </a:r>
          </a:p>
          <a:p>
            <a:r>
              <a:rPr lang="fi-FI" dirty="0"/>
              <a:t>Myös kansalliset lajiliitot voivat tilata dopingtestejä </a:t>
            </a:r>
            <a:r>
              <a:rPr lang="fi-FI" dirty="0" err="1"/>
              <a:t>SUEK:ilta</a:t>
            </a:r>
            <a:r>
              <a:rPr lang="fi-FI" dirty="0"/>
              <a:t>. </a:t>
            </a:r>
          </a:p>
          <a:p>
            <a:r>
              <a:rPr lang="fi-FI" dirty="0"/>
              <a:t>Suomalaisia urheilijoita voi ulkomailla testata lisäksi kyseisen maan kansallinen antidopingorganisaatio.</a:t>
            </a:r>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Lumihiutale">
            <a:extLst>
              <a:ext uri="{FF2B5EF4-FFF2-40B4-BE49-F238E27FC236}">
                <a16:creationId xmlns:a16="http://schemas.microsoft.com/office/drawing/2014/main" id="{56ED8ADF-8D0F-1B2A-715A-E216DD0A5FE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691421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3087F07-72B9-D259-015B-2BFAEAF1DC0F}"/>
              </a:ext>
            </a:extLst>
          </p:cNvPr>
          <p:cNvSpPr>
            <a:spLocks noGrp="1"/>
          </p:cNvSpPr>
          <p:nvPr>
            <p:ph type="title"/>
          </p:nvPr>
        </p:nvSpPr>
        <p:spPr>
          <a:xfrm>
            <a:off x="686834" y="1153572"/>
            <a:ext cx="3200400" cy="4461163"/>
          </a:xfrm>
        </p:spPr>
        <p:txBody>
          <a:bodyPr>
            <a:normAutofit/>
          </a:bodyPr>
          <a:lstStyle/>
          <a:p>
            <a:r>
              <a:rPr lang="fi-FI">
                <a:solidFill>
                  <a:srgbClr val="FFFFFF"/>
                </a:solidFill>
              </a:rPr>
              <a:t>Ravintolisät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2A16F120-A52C-02F1-9A6E-D2E6A1762C4A}"/>
              </a:ext>
            </a:extLst>
          </p:cNvPr>
          <p:cNvSpPr>
            <a:spLocks noGrp="1"/>
          </p:cNvSpPr>
          <p:nvPr>
            <p:ph idx="1"/>
          </p:nvPr>
        </p:nvSpPr>
        <p:spPr>
          <a:xfrm>
            <a:off x="4447308" y="591344"/>
            <a:ext cx="6906491" cy="5585619"/>
          </a:xfrm>
        </p:spPr>
        <p:txBody>
          <a:bodyPr anchor="ctr">
            <a:normAutofit/>
          </a:bodyPr>
          <a:lstStyle/>
          <a:p>
            <a:pPr marL="0" indent="0">
              <a:buNone/>
            </a:pPr>
            <a:r>
              <a:rPr lang="fi-FI" sz="2400"/>
              <a:t>Ravintolisiä käytettäessä huomioi, että:</a:t>
            </a:r>
          </a:p>
          <a:p>
            <a:pPr marL="0" indent="0">
              <a:buNone/>
            </a:pPr>
            <a:r>
              <a:rPr lang="fi-FI" sz="2400"/>
              <a:t>• kiellettyjä aineita voidaan mainita valmisteen tuoteselosteessa</a:t>
            </a:r>
          </a:p>
          <a:p>
            <a:pPr marL="0" indent="0">
              <a:buNone/>
            </a:pPr>
            <a:r>
              <a:rPr lang="fi-FI" sz="2400"/>
              <a:t>• valmiste saattaa sisältää kiellettyjä aineita, joita ei mainita</a:t>
            </a:r>
          </a:p>
          <a:p>
            <a:pPr marL="0" indent="0">
              <a:buNone/>
            </a:pPr>
            <a:r>
              <a:rPr lang="fi-FI" sz="2400"/>
              <a:t>tuoteselosteessa</a:t>
            </a:r>
          </a:p>
          <a:p>
            <a:pPr marL="0" indent="0">
              <a:buNone/>
            </a:pPr>
            <a:r>
              <a:rPr lang="fi-FI" sz="2400"/>
              <a:t>• valmisteet saattavat sisältää kiellettyjä aineita epäpuhtauksina</a:t>
            </a:r>
          </a:p>
          <a:p>
            <a:r>
              <a:rPr lang="fi-FI" sz="2400"/>
              <a:t>kasviuutteita sisältävien valmisteiden ainesosista vain pieni osa</a:t>
            </a:r>
          </a:p>
          <a:p>
            <a:pPr marL="0" indent="0">
              <a:buNone/>
            </a:pPr>
            <a:r>
              <a:rPr lang="fi-FI" sz="2400"/>
              <a:t>tunnetaan</a:t>
            </a:r>
          </a:p>
          <a:p>
            <a:r>
              <a:rPr lang="fi-FI" sz="2400"/>
              <a:t>SUEK ei luokittele ravintolisiä kielletyiksi tai sallituiksi.</a:t>
            </a:r>
          </a:p>
        </p:txBody>
      </p:sp>
    </p:spTree>
    <p:extLst>
      <p:ext uri="{BB962C8B-B14F-4D97-AF65-F5344CB8AC3E}">
        <p14:creationId xmlns:p14="http://schemas.microsoft.com/office/powerpoint/2010/main" val="21014959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2EE084F-D466-CD44-0D03-2870162ADC2B}"/>
              </a:ext>
            </a:extLst>
          </p:cNvPr>
          <p:cNvSpPr>
            <a:spLocks noGrp="1"/>
          </p:cNvSpPr>
          <p:nvPr>
            <p:ph type="title"/>
          </p:nvPr>
        </p:nvSpPr>
        <p:spPr>
          <a:xfrm>
            <a:off x="686834" y="1153572"/>
            <a:ext cx="3200400" cy="4461163"/>
          </a:xfrm>
        </p:spPr>
        <p:txBody>
          <a:bodyPr>
            <a:normAutofit/>
          </a:bodyPr>
          <a:lstStyle/>
          <a:p>
            <a:r>
              <a:rPr lang="fi-FI">
                <a:solidFill>
                  <a:srgbClr val="FFFFFF"/>
                </a:solidFill>
              </a:rPr>
              <a:t>Ravintolisät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57E7C6B4-787F-8C29-5FD9-F53050C56AB5}"/>
              </a:ext>
            </a:extLst>
          </p:cNvPr>
          <p:cNvSpPr>
            <a:spLocks noGrp="1"/>
          </p:cNvSpPr>
          <p:nvPr>
            <p:ph idx="1"/>
          </p:nvPr>
        </p:nvSpPr>
        <p:spPr>
          <a:xfrm>
            <a:off x="4447308" y="591344"/>
            <a:ext cx="6906491" cy="5585619"/>
          </a:xfrm>
        </p:spPr>
        <p:txBody>
          <a:bodyPr anchor="ctr">
            <a:normAutofit/>
          </a:bodyPr>
          <a:lstStyle/>
          <a:p>
            <a:pPr marL="0" indent="0">
              <a:buNone/>
            </a:pPr>
            <a:r>
              <a:rPr lang="fi-FI" sz="1800"/>
              <a:t>Ole erityisen tarkkana, jos ravintolisän</a:t>
            </a:r>
          </a:p>
          <a:p>
            <a:pPr marL="0" indent="0">
              <a:buNone/>
            </a:pPr>
            <a:r>
              <a:rPr lang="fi-FI" sz="1800"/>
              <a:t>• mainostetaan parantavan suoritusta, lisäävän lihasvoimaa tai harjoitusten tehoa,</a:t>
            </a:r>
          </a:p>
          <a:p>
            <a:r>
              <a:rPr lang="fi-FI" sz="1800"/>
              <a:t>nopeuttavan palautumista tai edistävän rasvojen palamista</a:t>
            </a:r>
          </a:p>
          <a:p>
            <a:pPr marL="0" indent="0">
              <a:buNone/>
            </a:pPr>
            <a:r>
              <a:rPr lang="fi-FI" sz="1800"/>
              <a:t>• hankinta tapahtuu ulkomailta internetin kautta tai koostumus on huonosti tunnettu.</a:t>
            </a:r>
          </a:p>
          <a:p>
            <a:pPr marL="0" indent="0">
              <a:buNone/>
            </a:pPr>
            <a:endParaRPr lang="fi-FI" sz="1800"/>
          </a:p>
          <a:p>
            <a:pPr marL="0" indent="0">
              <a:buNone/>
            </a:pPr>
            <a:r>
              <a:rPr lang="fi-FI" sz="1800"/>
              <a:t>Urheilija on aina itse vastuussa positiivisesta testituloksesta.</a:t>
            </a:r>
          </a:p>
          <a:p>
            <a:pPr marL="0" indent="0">
              <a:buNone/>
            </a:pPr>
            <a:endParaRPr lang="fi-FI" sz="1800"/>
          </a:p>
          <a:p>
            <a:pPr marL="0" indent="0">
              <a:buNone/>
            </a:pPr>
            <a:r>
              <a:rPr lang="fi-FI" sz="1800"/>
              <a:t>Mikäli tarvitset vitamiini- tai hivenainevalmisteita täydentämään ruokavaliota, käytä apteekista hankittuja kotimaisen, luotettavan valmistajan tuotteita</a:t>
            </a:r>
          </a:p>
          <a:p>
            <a:pPr marL="0" indent="0">
              <a:buNone/>
            </a:pPr>
            <a:r>
              <a:rPr lang="fi-FI" sz="1800"/>
              <a:t>Turvallisinta olisi käyttää lääkevalmisteena myytäviä valmisteita, silloin kun niitä on saatavilla.</a:t>
            </a:r>
          </a:p>
          <a:p>
            <a:pPr marL="0" indent="0">
              <a:buNone/>
            </a:pPr>
            <a:r>
              <a:rPr lang="fi-FI" sz="1800"/>
              <a:t>Lääkevalmisteena myytävät valmisteet voit myös tarkistaa KAMU-lääkehausta.</a:t>
            </a:r>
          </a:p>
        </p:txBody>
      </p:sp>
    </p:spTree>
    <p:extLst>
      <p:ext uri="{BB962C8B-B14F-4D97-AF65-F5344CB8AC3E}">
        <p14:creationId xmlns:p14="http://schemas.microsoft.com/office/powerpoint/2010/main" val="3454015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Otsikko 1">
            <a:extLst>
              <a:ext uri="{FF2B5EF4-FFF2-40B4-BE49-F238E27FC236}">
                <a16:creationId xmlns:a16="http://schemas.microsoft.com/office/drawing/2014/main" id="{9D2F23D6-B5CF-0C43-B1B9-A8280ABCE108}"/>
              </a:ext>
            </a:extLst>
          </p:cNvPr>
          <p:cNvSpPr>
            <a:spLocks noGrp="1"/>
          </p:cNvSpPr>
          <p:nvPr>
            <p:ph type="title"/>
          </p:nvPr>
        </p:nvSpPr>
        <p:spPr>
          <a:xfrm>
            <a:off x="838200" y="365125"/>
            <a:ext cx="5393361" cy="1325563"/>
          </a:xfrm>
        </p:spPr>
        <p:txBody>
          <a:bodyPr>
            <a:normAutofit/>
          </a:bodyPr>
          <a:lstStyle/>
          <a:p>
            <a:r>
              <a:rPr lang="fi-FI" dirty="0"/>
              <a:t>Dopingtestityypit</a:t>
            </a:r>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3C26E457-4041-25EC-1D5F-EA9E84F1BB86}"/>
              </a:ext>
            </a:extLst>
          </p:cNvPr>
          <p:cNvSpPr>
            <a:spLocks noGrp="1"/>
          </p:cNvSpPr>
          <p:nvPr>
            <p:ph idx="1"/>
          </p:nvPr>
        </p:nvSpPr>
        <p:spPr>
          <a:xfrm>
            <a:off x="838200" y="1825625"/>
            <a:ext cx="5393361" cy="4351338"/>
          </a:xfrm>
        </p:spPr>
        <p:txBody>
          <a:bodyPr>
            <a:normAutofit/>
          </a:bodyPr>
          <a:lstStyle/>
          <a:p>
            <a:r>
              <a:rPr lang="fi-FI" dirty="0"/>
              <a:t>Dopingtestejä on kahdenlaisia: kilpailutestejä ja kilpailujen ulkopuolisia testejä. </a:t>
            </a:r>
          </a:p>
          <a:p>
            <a:r>
              <a:rPr lang="fi-FI" dirty="0"/>
              <a:t>Urheilija voidaan kutsua testiin milloin tahansa ja missä tahansa, kotimaassa tai ulkomailla. Kutsu esitetään urheilijalle henkilökohtaisesti. </a:t>
            </a:r>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No sign">
            <a:extLst>
              <a:ext uri="{FF2B5EF4-FFF2-40B4-BE49-F238E27FC236}">
                <a16:creationId xmlns:a16="http://schemas.microsoft.com/office/drawing/2014/main" id="{7EE742C9-72F3-9C4F-A62F-0A6EBAF6D9E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353827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5822C086-B486-5F07-7B7F-9EB442F0DA5A}"/>
              </a:ext>
            </a:extLst>
          </p:cNvPr>
          <p:cNvSpPr>
            <a:spLocks noGrp="1"/>
          </p:cNvSpPr>
          <p:nvPr>
            <p:ph type="title"/>
          </p:nvPr>
        </p:nvSpPr>
        <p:spPr>
          <a:xfrm>
            <a:off x="956826" y="1112969"/>
            <a:ext cx="3937298" cy="4166010"/>
          </a:xfrm>
        </p:spPr>
        <p:txBody>
          <a:bodyPr>
            <a:normAutofit/>
          </a:bodyPr>
          <a:lstStyle/>
          <a:p>
            <a:r>
              <a:rPr lang="fi-FI">
                <a:solidFill>
                  <a:srgbClr val="FFFFFF"/>
                </a:solidFill>
              </a:rPr>
              <a:t>Kilpailutestit</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73CA0A2E-A767-BD50-0F47-B0835E528E0A}"/>
              </a:ext>
            </a:extLst>
          </p:cNvPr>
          <p:cNvSpPr>
            <a:spLocks noGrp="1"/>
          </p:cNvSpPr>
          <p:nvPr>
            <p:ph idx="1"/>
          </p:nvPr>
        </p:nvSpPr>
        <p:spPr>
          <a:xfrm>
            <a:off x="6096000" y="820880"/>
            <a:ext cx="5257799" cy="4889350"/>
          </a:xfrm>
        </p:spPr>
        <p:txBody>
          <a:bodyPr anchor="t">
            <a:normAutofit/>
          </a:bodyPr>
          <a:lstStyle/>
          <a:p>
            <a:r>
              <a:rPr lang="fi-FI" sz="2200" dirty="0"/>
              <a:t>Kilpailutesteillä tarkoitetaan kilpailutapahtuman yhteydessä suoritettavia dopingtestejä. </a:t>
            </a:r>
          </a:p>
          <a:p>
            <a:r>
              <a:rPr lang="fi-FI" sz="2200" dirty="0"/>
              <a:t>Kilpailun yhteydessä otetuista näytteistä tutkitaan kaikki tunnetut dopingaineet ja menetelmät sekä mahdollinen näytteen manipulointi.</a:t>
            </a:r>
          </a:p>
          <a:p>
            <a:r>
              <a:rPr lang="fi-FI" sz="2200" dirty="0"/>
              <a:t>Urheilijat arvotaan tai määrätään testiin esimerkiksi sijoituksen perusteella tai heidät valitaan siihen lajin kilpailusääntöjen määräämällä tavalla. </a:t>
            </a:r>
          </a:p>
          <a:p>
            <a:r>
              <a:rPr lang="fi-FI" sz="2200" dirty="0"/>
              <a:t>Urheilijat voidaan määrätä testiin nimellä myös kilpailutesteissä.</a:t>
            </a:r>
          </a:p>
          <a:p>
            <a:endParaRPr lang="fi-FI" sz="2200"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591630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80CD8AA5-DAA7-9E54-FECD-12AD197AEBA9}"/>
              </a:ext>
            </a:extLst>
          </p:cNvPr>
          <p:cNvSpPr>
            <a:spLocks noGrp="1"/>
          </p:cNvSpPr>
          <p:nvPr>
            <p:ph type="title"/>
          </p:nvPr>
        </p:nvSpPr>
        <p:spPr>
          <a:xfrm>
            <a:off x="1171074" y="1396686"/>
            <a:ext cx="3240506" cy="4064628"/>
          </a:xfrm>
        </p:spPr>
        <p:txBody>
          <a:bodyPr>
            <a:normAutofit/>
          </a:bodyPr>
          <a:lstStyle/>
          <a:p>
            <a:r>
              <a:rPr lang="fi-FI" dirty="0">
                <a:solidFill>
                  <a:srgbClr val="FFFFFF"/>
                </a:solidFill>
              </a:rPr>
              <a:t>Kilpailujen ulkopuoliset testit</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546BD2FD-5195-4379-FC22-159B0DEC1553}"/>
              </a:ext>
            </a:extLst>
          </p:cNvPr>
          <p:cNvSpPr>
            <a:spLocks noGrp="1"/>
          </p:cNvSpPr>
          <p:nvPr>
            <p:ph idx="1"/>
          </p:nvPr>
        </p:nvSpPr>
        <p:spPr>
          <a:xfrm>
            <a:off x="5370153" y="1526033"/>
            <a:ext cx="5536397" cy="3935281"/>
          </a:xfrm>
        </p:spPr>
        <p:txBody>
          <a:bodyPr>
            <a:normAutofit/>
          </a:bodyPr>
          <a:lstStyle/>
          <a:p>
            <a:r>
              <a:rPr lang="fi-FI" sz="2200" dirty="0"/>
              <a:t>Kilpailujen ulkopuolella otetuista näytteistä tutkitaan anaboliset aineet, peptidihormonit, kasvutekijät ja vastaavat yhdisteet, β</a:t>
            </a:r>
            <a:r>
              <a:rPr lang="fi-FI" sz="2200" baseline="-25000" dirty="0"/>
              <a:t>2</a:t>
            </a:r>
            <a:r>
              <a:rPr lang="fi-FI" sz="2200" dirty="0"/>
              <a:t>-agonistit, hormoneihin ja aineenvaihduntaan vaikuttavat modulaattorit, diureetit ja muut peiteaineet sekä kaikki kielletyt menetelmät.</a:t>
            </a:r>
          </a:p>
          <a:p>
            <a:r>
              <a:rPr lang="fi-FI" sz="2200" dirty="0"/>
              <a:t>Kansainvälisillä lajiliitoilla saattaa olla omia sääntöjään tutkittavista aineista. Urheilijan velvollisuus on olla selvillä häntä koskevista säännöistä.</a:t>
            </a:r>
          </a:p>
          <a:p>
            <a:endParaRPr lang="fi-FI" sz="2200" dirty="0"/>
          </a:p>
        </p:txBody>
      </p:sp>
    </p:spTree>
    <p:extLst>
      <p:ext uri="{BB962C8B-B14F-4D97-AF65-F5344CB8AC3E}">
        <p14:creationId xmlns:p14="http://schemas.microsoft.com/office/powerpoint/2010/main" val="2978197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9888AF0-0116-F3EC-6A05-2FCD96EED54A}"/>
              </a:ext>
            </a:extLst>
          </p:cNvPr>
          <p:cNvSpPr>
            <a:spLocks noGrp="1"/>
          </p:cNvSpPr>
          <p:nvPr>
            <p:ph type="title"/>
          </p:nvPr>
        </p:nvSpPr>
        <p:spPr>
          <a:xfrm>
            <a:off x="1171074" y="1396686"/>
            <a:ext cx="3240506" cy="4064628"/>
          </a:xfrm>
        </p:spPr>
        <p:txBody>
          <a:bodyPr>
            <a:normAutofit/>
          </a:bodyPr>
          <a:lstStyle/>
          <a:p>
            <a:r>
              <a:rPr lang="fi-FI">
                <a:solidFill>
                  <a:srgbClr val="FFFFFF"/>
                </a:solidFill>
              </a:rPr>
              <a:t>Testiin valinta</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9C0167C3-7A0E-8548-56F7-09B35463996E}"/>
              </a:ext>
            </a:extLst>
          </p:cNvPr>
          <p:cNvSpPr>
            <a:spLocks noGrp="1"/>
          </p:cNvSpPr>
          <p:nvPr>
            <p:ph idx="1"/>
          </p:nvPr>
        </p:nvSpPr>
        <p:spPr>
          <a:xfrm>
            <a:off x="5370153" y="1526033"/>
            <a:ext cx="5536397" cy="3935281"/>
          </a:xfrm>
        </p:spPr>
        <p:txBody>
          <a:bodyPr>
            <a:normAutofit/>
          </a:bodyPr>
          <a:lstStyle/>
          <a:p>
            <a:r>
              <a:rPr lang="fi-FI" sz="2000" dirty="0"/>
              <a:t>Urheilijat valitaan kilpailujen ulkopuolisiin dopingtesteihin kohdennetusti tai arpomalla testattavat esimerkiksi tietyn ryhmän harjoituksissa tai leirillä olevista urheilijoista. </a:t>
            </a:r>
          </a:p>
          <a:p>
            <a:r>
              <a:rPr lang="fi-FI" sz="2000" dirty="0"/>
              <a:t>Kohdennetuissa dopingtesteissä SUEK tai muu testin tilannut antidopingorganisaatio on nimennyt urheilijan etukäteen dopingtestiin. </a:t>
            </a:r>
          </a:p>
          <a:p>
            <a:r>
              <a:rPr lang="fi-FI" sz="2000" dirty="0"/>
              <a:t>Kohdennettuja dopingtestejä tehdään pääasiassa testauspooli- ja maajoukkueurheilijoille. SUEK voi kuitenkin testata kohdennetusti sekä kilpailuissa että kilpailujen ulkopuolella ketä tahansa antidopingsäännöstön piiriin kuuluvaa urheilijaa.</a:t>
            </a:r>
          </a:p>
          <a:p>
            <a:endParaRPr lang="fi-FI" sz="2000" dirty="0"/>
          </a:p>
        </p:txBody>
      </p:sp>
    </p:spTree>
    <p:extLst>
      <p:ext uri="{BB962C8B-B14F-4D97-AF65-F5344CB8AC3E}">
        <p14:creationId xmlns:p14="http://schemas.microsoft.com/office/powerpoint/2010/main" val="490921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C28852B-AD76-7CA3-B7A2-6B77B01B67C9}"/>
              </a:ext>
            </a:extLst>
          </p:cNvPr>
          <p:cNvSpPr>
            <a:spLocks noGrp="1"/>
          </p:cNvSpPr>
          <p:nvPr>
            <p:ph type="title"/>
          </p:nvPr>
        </p:nvSpPr>
        <p:spPr>
          <a:xfrm>
            <a:off x="686834" y="1153572"/>
            <a:ext cx="3200400" cy="4461163"/>
          </a:xfrm>
        </p:spPr>
        <p:txBody>
          <a:bodyPr>
            <a:normAutofit/>
          </a:bodyPr>
          <a:lstStyle/>
          <a:p>
            <a:r>
              <a:rPr lang="fi-FI">
                <a:solidFill>
                  <a:srgbClr val="FFFFFF"/>
                </a:solidFill>
              </a:rPr>
              <a:t>Näytetyypit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24FB5F05-BF33-8057-D3C2-FC6B4516AA45}"/>
              </a:ext>
            </a:extLst>
          </p:cNvPr>
          <p:cNvSpPr>
            <a:spLocks noGrp="1"/>
          </p:cNvSpPr>
          <p:nvPr>
            <p:ph idx="1"/>
          </p:nvPr>
        </p:nvSpPr>
        <p:spPr>
          <a:xfrm>
            <a:off x="4447308" y="591344"/>
            <a:ext cx="6906491" cy="5585619"/>
          </a:xfrm>
        </p:spPr>
        <p:txBody>
          <a:bodyPr anchor="ctr">
            <a:normAutofit/>
          </a:bodyPr>
          <a:lstStyle/>
          <a:p>
            <a:r>
              <a:rPr lang="fi-FI" sz="1800" dirty="0"/>
              <a:t>Dopingtesteissä otetaan joko virtsa- tai verinäyte tai molemmat. </a:t>
            </a:r>
          </a:p>
          <a:p>
            <a:r>
              <a:rPr lang="fi-FI" sz="1800" dirty="0"/>
              <a:t>Suurin osa dopingtesteistä tehdään virtsasta, josta analysoidaan kiellettyjen aineiden ja menetelmien käyttöä. Veritesti ei korvaa virtsatestiä, koska siinä pääasiassa tutkitaan eri aineita ja eri menetelmiä.</a:t>
            </a:r>
          </a:p>
          <a:p>
            <a:r>
              <a:rPr lang="fi-FI" sz="1800" dirty="0"/>
              <a:t>Verinäytteitä voidaan ottaa kiellettyjen aineiden ja menetelmien tunnistamiseksi, seulontaa varten tai pitkäaikaisseurantana urheilijan yksilöllisen profiilin luomiseksi.</a:t>
            </a:r>
          </a:p>
          <a:p>
            <a:r>
              <a:rPr lang="fi-FI" sz="1800" dirty="0"/>
              <a:t>Verinäytteet otetaan Kansainvälisen testaus- ja tutkintastandardin ohjeiden mukaan. Ne ottaa henkilö, jolla on </a:t>
            </a:r>
            <a:r>
              <a:rPr lang="fi-FI" sz="1800" dirty="0" err="1"/>
              <a:t>SUEKin</a:t>
            </a:r>
            <a:r>
              <a:rPr lang="fi-FI" sz="1800" dirty="0"/>
              <a:t> antaman koulutuksen ja valtuutuksen lisäksi terveydenhuollon ammatillinen koulutus ja pätevyys verinäytteiden ottoon. </a:t>
            </a:r>
          </a:p>
          <a:p>
            <a:r>
              <a:rPr lang="fi-FI" sz="1800" dirty="0"/>
              <a:t>Veritestejä tehdään esimerkiksi kasvuhormonin ja erilaisten keinotekoisten veren manipulointiin liittyvien aineiden ja menetelmien löytämiseksi.</a:t>
            </a:r>
          </a:p>
          <a:p>
            <a:r>
              <a:rPr lang="fi-FI" sz="1800" dirty="0"/>
              <a:t>Dopingnäytteet analysoidaan </a:t>
            </a:r>
            <a:r>
              <a:rPr lang="fi-FI" sz="1800" dirty="0" err="1"/>
              <a:t>WADA:n</a:t>
            </a:r>
            <a:r>
              <a:rPr lang="fi-FI" sz="1800" dirty="0"/>
              <a:t> akkreditoimissa ja valvomissa laboratorioissa.</a:t>
            </a:r>
          </a:p>
          <a:p>
            <a:endParaRPr lang="fi-FI" sz="1800" dirty="0"/>
          </a:p>
        </p:txBody>
      </p:sp>
    </p:spTree>
    <p:extLst>
      <p:ext uri="{BB962C8B-B14F-4D97-AF65-F5344CB8AC3E}">
        <p14:creationId xmlns:p14="http://schemas.microsoft.com/office/powerpoint/2010/main" val="1353666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7DA44A-A312-FE56-6BD5-85C37632BBC2}"/>
              </a:ext>
            </a:extLst>
          </p:cNvPr>
          <p:cNvSpPr>
            <a:spLocks noGrp="1"/>
          </p:cNvSpPr>
          <p:nvPr>
            <p:ph type="title"/>
          </p:nvPr>
        </p:nvSpPr>
        <p:spPr/>
        <p:txBody>
          <a:bodyPr/>
          <a:lstStyle/>
          <a:p>
            <a:r>
              <a:rPr lang="fi-FI" dirty="0"/>
              <a:t>Urheilijan biologinen passi</a:t>
            </a:r>
          </a:p>
        </p:txBody>
      </p:sp>
      <p:sp>
        <p:nvSpPr>
          <p:cNvPr id="3" name="Sisällön paikkamerkki 2">
            <a:extLst>
              <a:ext uri="{FF2B5EF4-FFF2-40B4-BE49-F238E27FC236}">
                <a16:creationId xmlns:a16="http://schemas.microsoft.com/office/drawing/2014/main" id="{2E13778C-9129-58FA-3CE3-C98D90FFBC1E}"/>
              </a:ext>
            </a:extLst>
          </p:cNvPr>
          <p:cNvSpPr>
            <a:spLocks noGrp="1"/>
          </p:cNvSpPr>
          <p:nvPr>
            <p:ph idx="1"/>
          </p:nvPr>
        </p:nvSpPr>
        <p:spPr/>
        <p:txBody>
          <a:bodyPr>
            <a:normAutofit fontScale="92500" lnSpcReduction="20000"/>
          </a:bodyPr>
          <a:lstStyle/>
          <a:p>
            <a:r>
              <a:rPr lang="fi-FI" dirty="0"/>
              <a:t>Urheilijan biologinen passi -järjestelmässä seurataan urheilijan tiettyjä biologisia muuttujia koko hänen urheilu-uransa ajan. Muutokset urheilijan profiilissa voivat paljastaa dopingin käytön.</a:t>
            </a:r>
          </a:p>
          <a:p>
            <a:r>
              <a:rPr lang="fi-FI" dirty="0"/>
              <a:t>Urheilijan biologisessa passijärjestelmässä seurataan valittuja biologisia muuttujia pitkällä aikavälillä. Esimerkiksi hematologisessa profiilissa seurataan hemoglobiinia ja </a:t>
            </a:r>
            <a:r>
              <a:rPr lang="fi-FI" dirty="0" err="1"/>
              <a:t>hematokriittia</a:t>
            </a:r>
            <a:r>
              <a:rPr lang="fi-FI" dirty="0"/>
              <a:t> ja steroidiprofiilissa testosteronia sekä </a:t>
            </a:r>
            <a:r>
              <a:rPr lang="fi-FI" dirty="0" err="1"/>
              <a:t>epitestosteronia</a:t>
            </a:r>
            <a:r>
              <a:rPr lang="fi-FI" dirty="0"/>
              <a:t>. Saatujen tulosten perusteella määritetään profiili, joka toimii urheilijan henkilökohtaisena viitearvoalueena, aiemmin käytettyjen väestöpohjaisten viitearvojen sijaan.</a:t>
            </a:r>
          </a:p>
          <a:p>
            <a:r>
              <a:rPr lang="fi-FI" dirty="0"/>
              <a:t>Urheilijan biologista passijärjestelmää voidaan käyttää testauksen kohdentamisen ja ajoittamisen työvälineenä. Sitä voidaan käyttää myös osoittamaan epäsuorasti mahdollinen dopingaineiden tai -menetelmien käyttö ja siten antidopingsäännöstön mukainen dopingrikkomus.</a:t>
            </a:r>
          </a:p>
          <a:p>
            <a:endParaRPr lang="fi-FI" dirty="0"/>
          </a:p>
        </p:txBody>
      </p:sp>
    </p:spTree>
    <p:extLst>
      <p:ext uri="{BB962C8B-B14F-4D97-AF65-F5344CB8AC3E}">
        <p14:creationId xmlns:p14="http://schemas.microsoft.com/office/powerpoint/2010/main" val="2499747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C3F6025-DD3A-3DE5-8FA7-AB537C8A7C97}"/>
              </a:ext>
            </a:extLst>
          </p:cNvPr>
          <p:cNvSpPr>
            <a:spLocks noGrp="1"/>
          </p:cNvSpPr>
          <p:nvPr>
            <p:ph type="title"/>
          </p:nvPr>
        </p:nvSpPr>
        <p:spPr>
          <a:xfrm>
            <a:off x="686834" y="1153572"/>
            <a:ext cx="3200400" cy="4461163"/>
          </a:xfrm>
        </p:spPr>
        <p:txBody>
          <a:bodyPr>
            <a:normAutofit/>
          </a:bodyPr>
          <a:lstStyle/>
          <a:p>
            <a:r>
              <a:rPr lang="fi-FI" dirty="0">
                <a:solidFill>
                  <a:srgbClr val="FFFFFF"/>
                </a:solidFill>
              </a:rPr>
              <a:t>Testauspooli</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E1BC1561-4B9A-79B0-06F3-A5A180245E8C}"/>
              </a:ext>
            </a:extLst>
          </p:cNvPr>
          <p:cNvSpPr>
            <a:spLocks noGrp="1"/>
          </p:cNvSpPr>
          <p:nvPr>
            <p:ph idx="1"/>
          </p:nvPr>
        </p:nvSpPr>
        <p:spPr>
          <a:xfrm>
            <a:off x="4447308" y="591344"/>
            <a:ext cx="6906491" cy="5585619"/>
          </a:xfrm>
        </p:spPr>
        <p:txBody>
          <a:bodyPr anchor="ctr">
            <a:normAutofit/>
          </a:bodyPr>
          <a:lstStyle/>
          <a:p>
            <a:r>
              <a:rPr lang="fi-FI" dirty="0"/>
              <a:t>Testauspooli on antidopingorganisaation nimeämä ryhmä huippu-urheilijoita, joihin dopingtestaus erityisesti kohdentuu ja joilla on olinpaikkatietojen ilmoitusvelvollisuus. </a:t>
            </a:r>
          </a:p>
          <a:p>
            <a:r>
              <a:rPr lang="fi-FI" dirty="0"/>
              <a:t>Testauspoolin tarkoituksena on varmistaa, että siihen kuuluvien huippu-urheilijoiden ajantasaiset yhteys- ja olinpaikkatiedot ovat antidopingorganisaation tiedossa. Tämä tekee mahdolliseksi tehokkaan ja tarkkaan ajoitetun dopingtestauksen ilman ennakkoilmoitusta.</a:t>
            </a:r>
          </a:p>
        </p:txBody>
      </p:sp>
    </p:spTree>
    <p:extLst>
      <p:ext uri="{BB962C8B-B14F-4D97-AF65-F5344CB8AC3E}">
        <p14:creationId xmlns:p14="http://schemas.microsoft.com/office/powerpoint/2010/main" val="71627989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7B747B5CDBE89E4AA6C9364478447115" ma:contentTypeVersion="20" ma:contentTypeDescription="Luo uusi asiakirja." ma:contentTypeScope="" ma:versionID="28250e71be03f7e71b2e1cab49a8a845">
  <xsd:schema xmlns:xsd="http://www.w3.org/2001/XMLSchema" xmlns:xs="http://www.w3.org/2001/XMLSchema" xmlns:p="http://schemas.microsoft.com/office/2006/metadata/properties" xmlns:ns3="0855b9ac-afde-4a0a-87fc-086b95bb48da" xmlns:ns4="0b7538d4-5f0f-4f05-b161-50c954bbf44f" targetNamespace="http://schemas.microsoft.com/office/2006/metadata/properties" ma:root="true" ma:fieldsID="243ac72d16a429bb199f9e3ae25aa12e" ns3:_="" ns4:_="">
    <xsd:import namespace="0855b9ac-afde-4a0a-87fc-086b95bb48da"/>
    <xsd:import namespace="0b7538d4-5f0f-4f05-b161-50c954bbf44f"/>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MediaServiceMetadata" minOccurs="0"/>
                <xsd:element ref="ns4:MediaServiceFastMetadata" minOccurs="0"/>
                <xsd:element ref="ns4:MediaServiceSearchProperties" minOccurs="0"/>
                <xsd:element ref="ns4:_activity"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55b9ac-afde-4a0a-87fc-086b95bb48da"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description="" ma:internalName="SharedWithDetails" ma:readOnly="true">
      <xsd:simpleType>
        <xsd:restriction base="dms:Note">
          <xsd:maxLength value="255"/>
        </xsd:restriction>
      </xsd:simpleType>
    </xsd:element>
    <xsd:element name="SharingHintHash" ma:index="10" nillable="true" ma:displayName="Jakamisvihjeen hajautus" ma:description=""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7538d4-5f0f-4f05-b161-50c954bbf44f"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AppVersion" ma:index="15" nillable="true" ma:displayName="App Version" ma:internalName="AppVersion">
      <xsd:simpleType>
        <xsd:restriction base="dms:Text"/>
      </xsd:simpleType>
    </xsd:element>
    <xsd:element name="Teachers" ma:index="16"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7"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8"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19" nillable="true" ma:displayName="Invited Teachers" ma:internalName="Invited_Teachers">
      <xsd:simpleType>
        <xsd:restriction base="dms:Note">
          <xsd:maxLength value="255"/>
        </xsd:restriction>
      </xsd:simpleType>
    </xsd:element>
    <xsd:element name="Invited_Students" ma:index="20" nillable="true" ma:displayName="Invited Students" ma:internalName="Invited_Students">
      <xsd:simpleType>
        <xsd:restriction base="dms:Note">
          <xsd:maxLength value="255"/>
        </xsd:restriction>
      </xsd:simpleType>
    </xsd:element>
    <xsd:element name="Self_Registration_Enabled" ma:index="21" nillable="true" ma:displayName="Self_Registration_Enabled" ma:internalName="Self_Registration_Enabled">
      <xsd:simpleType>
        <xsd:restriction base="dms:Boolean"/>
      </xsd:simpleType>
    </xsd:element>
    <xsd:element name="Has_Teacher_Only_SectionGroup" ma:index="22" nillable="true" ma:displayName="Has Teacher Only SectionGroup" ma:internalName="Has_Teacher_Only_SectionGroup">
      <xsd:simpleType>
        <xsd:restriction base="dms:Boolean"/>
      </xsd:simpleType>
    </xsd:element>
    <xsd:element name="MediaServiceMetadata" ma:index="23" nillable="true" ma:displayName="MediaServiceMetadata" ma:description="" ma:hidden="true" ma:internalName="MediaServiceMetadata" ma:readOnly="true">
      <xsd:simpleType>
        <xsd:restriction base="dms:Note"/>
      </xsd:simpleType>
    </xsd:element>
    <xsd:element name="MediaServiceFastMetadata" ma:index="24" nillable="true" ma:displayName="MediaServiceFastMetadata" ma:description="" ma:hidden="true" ma:internalName="MediaServiceFastMetadata"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_activity" ma:index="26" nillable="true" ma:displayName="_activity" ma:hidden="true" ma:internalName="_activity">
      <xsd:simpleType>
        <xsd:restriction base="dms:Note"/>
      </xsd:simple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vited_Teachers xmlns="0b7538d4-5f0f-4f05-b161-50c954bbf44f" xsi:nil="true"/>
    <DefaultSectionNames xmlns="0b7538d4-5f0f-4f05-b161-50c954bbf44f" xsi:nil="true"/>
    <NotebookType xmlns="0b7538d4-5f0f-4f05-b161-50c954bbf44f" xsi:nil="true"/>
    <Teachers xmlns="0b7538d4-5f0f-4f05-b161-50c954bbf44f">
      <UserInfo>
        <DisplayName/>
        <AccountId xsi:nil="true"/>
        <AccountType/>
      </UserInfo>
    </Teachers>
    <Student_Groups xmlns="0b7538d4-5f0f-4f05-b161-50c954bbf44f">
      <UserInfo>
        <DisplayName/>
        <AccountId xsi:nil="true"/>
        <AccountType/>
      </UserInfo>
    </Student_Groups>
    <Invited_Students xmlns="0b7538d4-5f0f-4f05-b161-50c954bbf44f" xsi:nil="true"/>
    <Students xmlns="0b7538d4-5f0f-4f05-b161-50c954bbf44f">
      <UserInfo>
        <DisplayName/>
        <AccountId xsi:nil="true"/>
        <AccountType/>
      </UserInfo>
    </Students>
    <AppVersion xmlns="0b7538d4-5f0f-4f05-b161-50c954bbf44f" xsi:nil="true"/>
    <_activity xmlns="0b7538d4-5f0f-4f05-b161-50c954bbf44f" xsi:nil="true"/>
    <Self_Registration_Enabled xmlns="0b7538d4-5f0f-4f05-b161-50c954bbf44f" xsi:nil="true"/>
    <Has_Teacher_Only_SectionGroup xmlns="0b7538d4-5f0f-4f05-b161-50c954bbf44f" xsi:nil="true"/>
    <FolderType xmlns="0b7538d4-5f0f-4f05-b161-50c954bbf44f" xsi:nil="true"/>
    <Owner xmlns="0b7538d4-5f0f-4f05-b161-50c954bbf44f">
      <UserInfo>
        <DisplayName/>
        <AccountId xsi:nil="true"/>
        <AccountType/>
      </UserInfo>
    </Owner>
  </documentManagement>
</p:properties>
</file>

<file path=customXml/itemProps1.xml><?xml version="1.0" encoding="utf-8"?>
<ds:datastoreItem xmlns:ds="http://schemas.openxmlformats.org/officeDocument/2006/customXml" ds:itemID="{F756A47A-913E-4F7C-8160-6D3CA67F53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55b9ac-afde-4a0a-87fc-086b95bb48da"/>
    <ds:schemaRef ds:uri="0b7538d4-5f0f-4f05-b161-50c954bbf4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8C48F8B-EDDC-4EF3-9B7F-A8D72ED88E3E}">
  <ds:schemaRefs>
    <ds:schemaRef ds:uri="http://schemas.microsoft.com/sharepoint/v3/contenttype/forms"/>
  </ds:schemaRefs>
</ds:datastoreItem>
</file>

<file path=customXml/itemProps3.xml><?xml version="1.0" encoding="utf-8"?>
<ds:datastoreItem xmlns:ds="http://schemas.openxmlformats.org/officeDocument/2006/customXml" ds:itemID="{5D0D765A-6107-492C-8CF6-20739AAA98E8}">
  <ds:schemaRefs>
    <ds:schemaRef ds:uri="http://schemas.microsoft.com/office/2006/documentManagement/types"/>
    <ds:schemaRef ds:uri="http://purl.org/dc/dcmitype/"/>
    <ds:schemaRef ds:uri="http://schemas.microsoft.com/office/2006/metadata/properties"/>
    <ds:schemaRef ds:uri="http://purl.org/dc/elements/1.1/"/>
    <ds:schemaRef ds:uri="0855b9ac-afde-4a0a-87fc-086b95bb48da"/>
    <ds:schemaRef ds:uri="http://purl.org/dc/terms/"/>
    <ds:schemaRef ds:uri="http://schemas.microsoft.com/office/infopath/2007/PartnerControls"/>
    <ds:schemaRef ds:uri="http://schemas.openxmlformats.org/package/2006/metadata/core-properties"/>
    <ds:schemaRef ds:uri="0b7538d4-5f0f-4f05-b161-50c954bbf44f"/>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163</TotalTime>
  <Words>1410</Words>
  <Application>Microsoft Office PowerPoint</Application>
  <PresentationFormat>Laajakuva</PresentationFormat>
  <Paragraphs>141</Paragraphs>
  <Slides>21</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21</vt:i4>
      </vt:variant>
    </vt:vector>
  </HeadingPairs>
  <TitlesOfParts>
    <vt:vector size="25" baseType="lpstr">
      <vt:lpstr>Arial</vt:lpstr>
      <vt:lpstr>Calibri</vt:lpstr>
      <vt:lpstr>Calibri Light</vt:lpstr>
      <vt:lpstr>Office-teema</vt:lpstr>
      <vt:lpstr>Antidoping</vt:lpstr>
      <vt:lpstr>Dopingtestaus</vt:lpstr>
      <vt:lpstr>Dopingtestityypit</vt:lpstr>
      <vt:lpstr>Kilpailutestit</vt:lpstr>
      <vt:lpstr>Kilpailujen ulkopuoliset testit</vt:lpstr>
      <vt:lpstr>Testiin valinta</vt:lpstr>
      <vt:lpstr>Näytetyypit</vt:lpstr>
      <vt:lpstr>Urheilijan biologinen passi</vt:lpstr>
      <vt:lpstr>Testauspooli</vt:lpstr>
      <vt:lpstr>PowerPoint-esitys</vt:lpstr>
      <vt:lpstr>Historia</vt:lpstr>
      <vt:lpstr>Historia</vt:lpstr>
      <vt:lpstr>PowerPoint-esitys</vt:lpstr>
      <vt:lpstr>Kamu- lääkehaku https://kamu.suek.fi/</vt:lpstr>
      <vt:lpstr>Erivapauden hakeminen </vt:lpstr>
      <vt:lpstr>Erivapauden myöntäminen</vt:lpstr>
      <vt:lpstr>Testit</vt:lpstr>
      <vt:lpstr>Muutakin kuin positiivinen testitulos</vt:lpstr>
      <vt:lpstr>Ravintolisä</vt:lpstr>
      <vt:lpstr>Ravintolisät</vt:lpstr>
      <vt:lpstr>Ravintolisät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Antidoping</dc:title>
  <dc:creator>Siltovuori Kati</dc:creator>
  <cp:lastModifiedBy>Siltovuori Kati</cp:lastModifiedBy>
  <cp:revision>2</cp:revision>
  <dcterms:created xsi:type="dcterms:W3CDTF">2023-10-19T06:02:50Z</dcterms:created>
  <dcterms:modified xsi:type="dcterms:W3CDTF">2023-10-29T21:01:56Z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0x0101007B747B5CDBE89E4AA6C9364478447115</vt:lpwstr>
  </property>
</Properties>
</file>