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6" r:id="rId1"/>
    <p:sldMasterId id="2147484109" r:id="rId2"/>
    <p:sldMasterId id="2147484241" r:id="rId3"/>
    <p:sldMasterId id="2147484265" r:id="rId4"/>
    <p:sldMasterId id="2147484541" r:id="rId5"/>
  </p:sldMasterIdLst>
  <p:notesMasterIdLst>
    <p:notesMasterId r:id="rId14"/>
  </p:notesMasterIdLst>
  <p:sldIdLst>
    <p:sldId id="256" r:id="rId6"/>
    <p:sldId id="273" r:id="rId7"/>
    <p:sldId id="263" r:id="rId8"/>
    <p:sldId id="268" r:id="rId9"/>
    <p:sldId id="265" r:id="rId10"/>
    <p:sldId id="269" r:id="rId11"/>
    <p:sldId id="272" r:id="rId12"/>
    <p:sldId id="27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>
      <p:cViewPr>
        <p:scale>
          <a:sx n="120" d="100"/>
          <a:sy n="120" d="100"/>
        </p:scale>
        <p:origin x="-137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266759-5A12-4880-BA0D-CC5215EDD1DF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82388-BDD2-49FF-959E-5CBE885E7AA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5486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7611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8481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69698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6437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47536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5744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12722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001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2460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72380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7596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1529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26128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18482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5244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00863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89871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72030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82779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1784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4516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9147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70445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26567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78246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97349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20385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62027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037183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776188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95415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47076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086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589622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010016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614300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73909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32072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180311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27984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503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9439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6918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9277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5819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1552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0" r:id="rId1"/>
    <p:sldLayoutId id="2147484111" r:id="rId2"/>
    <p:sldLayoutId id="2147484112" r:id="rId3"/>
    <p:sldLayoutId id="2147484113" r:id="rId4"/>
    <p:sldLayoutId id="2147484114" r:id="rId5"/>
    <p:sldLayoutId id="2147484115" r:id="rId6"/>
    <p:sldLayoutId id="2147484116" r:id="rId7"/>
    <p:sldLayoutId id="2147484117" r:id="rId8"/>
    <p:sldLayoutId id="2147484118" r:id="rId9"/>
    <p:sldLayoutId id="2147484119" r:id="rId10"/>
    <p:sldLayoutId id="214748412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867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42" r:id="rId1"/>
    <p:sldLayoutId id="2147484243" r:id="rId2"/>
    <p:sldLayoutId id="2147484244" r:id="rId3"/>
    <p:sldLayoutId id="2147484245" r:id="rId4"/>
    <p:sldLayoutId id="2147484246" r:id="rId5"/>
    <p:sldLayoutId id="2147484247" r:id="rId6"/>
    <p:sldLayoutId id="2147484248" r:id="rId7"/>
    <p:sldLayoutId id="2147484249" r:id="rId8"/>
    <p:sldLayoutId id="2147484250" r:id="rId9"/>
    <p:sldLayoutId id="2147484251" r:id="rId10"/>
    <p:sldLayoutId id="214748425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6814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6" r:id="rId1"/>
    <p:sldLayoutId id="2147484267" r:id="rId2"/>
    <p:sldLayoutId id="2147484268" r:id="rId3"/>
    <p:sldLayoutId id="2147484269" r:id="rId4"/>
    <p:sldLayoutId id="2147484270" r:id="rId5"/>
    <p:sldLayoutId id="2147484271" r:id="rId6"/>
    <p:sldLayoutId id="2147484272" r:id="rId7"/>
    <p:sldLayoutId id="2147484273" r:id="rId8"/>
    <p:sldLayoutId id="2147484274" r:id="rId9"/>
    <p:sldLayoutId id="2147484275" r:id="rId10"/>
    <p:sldLayoutId id="214748427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33FAC3F-A329-4267-B249-2F358F3D4F8A}" type="datetimeFigureOut">
              <a:rPr lang="fi-FI" smtClean="0"/>
              <a:pPr/>
              <a:t>26.8.2016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0433134-DD00-44F3-BBBF-C350AEE715D7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42" r:id="rId1"/>
    <p:sldLayoutId id="2147484543" r:id="rId2"/>
    <p:sldLayoutId id="2147484544" r:id="rId3"/>
    <p:sldLayoutId id="2147484545" r:id="rId4"/>
    <p:sldLayoutId id="2147484546" r:id="rId5"/>
    <p:sldLayoutId id="2147484547" r:id="rId6"/>
    <p:sldLayoutId id="2147484548" r:id="rId7"/>
    <p:sldLayoutId id="2147484549" r:id="rId8"/>
    <p:sldLayoutId id="2147484550" r:id="rId9"/>
    <p:sldLayoutId id="2147484551" r:id="rId10"/>
    <p:sldLayoutId id="2147484552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jyu/normaalikoulu/ops/luku12/tjkvnl/14-4-12-k%C3%A4sity%C3%B6/l2" TargetMode="External"/><Relationship Id="rId1" Type="http://schemas.openxmlformats.org/officeDocument/2006/relationships/slideLayout" Target="../slideLayouts/slideLayout5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luma.fi/tamatoimii" TargetMode="External"/><Relationship Id="rId2" Type="http://schemas.openxmlformats.org/officeDocument/2006/relationships/hyperlink" Target="http://www.pikkuyrittajat.fi/etusivu" TargetMode="External"/><Relationship Id="rId1" Type="http://schemas.openxmlformats.org/officeDocument/2006/relationships/slideLayout" Target="../slideLayouts/slideLayout4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punomo.npn.fi/teeitse/revontulet-teemainen-opetuskokonaisuus/" TargetMode="External"/><Relationship Id="rId2" Type="http://schemas.openxmlformats.org/officeDocument/2006/relationships/hyperlink" Target="http://punomo.npn.fi/" TargetMode="External"/><Relationship Id="rId1" Type="http://schemas.openxmlformats.org/officeDocument/2006/relationships/slideLayout" Target="../slideLayouts/slideLayout51.xml"/><Relationship Id="rId6" Type="http://schemas.openxmlformats.org/officeDocument/2006/relationships/hyperlink" Target="http://punomo.npn.fi/teeitse/tuotemerkit-ja-brandit-opetuskokonaisuus/" TargetMode="External"/><Relationship Id="rId5" Type="http://schemas.openxmlformats.org/officeDocument/2006/relationships/hyperlink" Target="http://punomo.npn.fi/teeitse/valot-varit-ja-koti-opetuskokonaisuus/" TargetMode="External"/><Relationship Id="rId4" Type="http://schemas.openxmlformats.org/officeDocument/2006/relationships/hyperlink" Target="http://punomo.npn.fi/teeitse/tuulen-aani-opetuskokonaisuu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solidFill>
                  <a:schemeClr val="accent5">
                    <a:lumMod val="75000"/>
                  </a:schemeClr>
                </a:solidFill>
              </a:rPr>
              <a:t>Käsityö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94460" y="4077072"/>
            <a:ext cx="6400800" cy="1905744"/>
          </a:xfrm>
        </p:spPr>
        <p:txBody>
          <a:bodyPr>
            <a:normAutofit lnSpcReduction="10000"/>
          </a:bodyPr>
          <a:lstStyle/>
          <a:p>
            <a:r>
              <a:rPr lang="fi-FI" dirty="0"/>
              <a:t/>
            </a:r>
            <a:br>
              <a:rPr lang="fi-FI" dirty="0"/>
            </a:br>
            <a:r>
              <a:rPr lang="fi-FI" dirty="0"/>
              <a:t/>
            </a:r>
            <a:br>
              <a:rPr lang="fi-FI" dirty="0"/>
            </a:br>
            <a:r>
              <a:rPr lang="fi-FI" dirty="0"/>
              <a:t>Käsitä käsin</a:t>
            </a:r>
          </a:p>
          <a:p>
            <a:endParaRPr lang="fi-FI" dirty="0"/>
          </a:p>
          <a:p>
            <a:r>
              <a:rPr lang="fi-FI" dirty="0" smtClean="0"/>
              <a:t>Käsityönopetus </a:t>
            </a:r>
            <a:r>
              <a:rPr lang="fi-FI" dirty="0"/>
              <a:t>Jyväskylän </a:t>
            </a:r>
            <a:r>
              <a:rPr lang="fi-FI" dirty="0" smtClean="0"/>
              <a:t>norssissa</a:t>
            </a:r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107504" y="6426951"/>
            <a:ext cx="17363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dirty="0">
                <a:solidFill>
                  <a:schemeClr val="accent5">
                    <a:lumMod val="50000"/>
                  </a:schemeClr>
                </a:solidFill>
              </a:rPr>
              <a:t>Riitta Huovila 2016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Kokonainen käsityö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822959" y="1772816"/>
            <a:ext cx="7543801" cy="453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fi-FI" sz="17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Kokonainen käsityö</a:t>
            </a:r>
            <a:r>
              <a:rPr kumimoji="0" lang="fi-FI" sz="17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i-FI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tarkoittaa prosessia, johon kuuluu käsityön kaikki vaiheet: ideointi, suunnittelu, tuotteen valmistaminen</a:t>
            </a:r>
            <a:r>
              <a:rPr kumimoji="0" lang="fi-FI" sz="17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ja </a:t>
            </a:r>
            <a:r>
              <a:rPr kumimoji="0" lang="fi-FI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sekä tuotteen että prosessin arviointi. Ideoinnin lähtökohdat ja suunnittelutehtävän laajuus ovat riippuvaisia oppilaan osaamisen tasosta. </a:t>
            </a:r>
            <a:r>
              <a:rPr lang="fi-FI" sz="1700" dirty="0">
                <a:ea typeface="Times New Roman" pitchFamily="18" charset="0"/>
                <a:cs typeface="Arial" pitchFamily="34" charset="0"/>
              </a:rPr>
              <a:t>S</a:t>
            </a:r>
            <a:r>
              <a:rPr kumimoji="0" lang="fi-FI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uunnittelun vaihtoehtojen laajuus kasvaa taidon karttumisen myötä, mutta jo ensimmäisissä töissä tulee olla tilaa oppilaan yksilöllisille ratkaisuille.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fi-FI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fi-FI" sz="1700" b="0" i="0" u="none" strike="noStrike" cap="none" normalizeH="0" baseline="0" dirty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opettaja oppilas suunnittelee </a:t>
            </a:r>
            <a:r>
              <a:rPr kumimoji="0" lang="fi-FI" sz="1700" b="0" i="0" u="none" strike="noStrike" cap="none" normalizeH="0" baseline="0" dirty="0">
                <a:ln>
                  <a:noFill/>
                </a:ln>
                <a:effectLst/>
                <a:ea typeface="Times New Roman" pitchFamily="18" charset="0"/>
                <a:cs typeface="Arial" pitchFamily="34" charset="0"/>
                <a:sym typeface="Wingdings" pitchFamily="2" charset="2"/>
              </a:rPr>
              <a:t></a:t>
            </a:r>
            <a:r>
              <a:rPr kumimoji="0" lang="fi-FI" sz="1700" b="0" i="0" u="none" strike="noStrike" cap="none" normalizeH="0" baseline="0" dirty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oppilas toteuttaa </a:t>
            </a:r>
            <a:r>
              <a:rPr kumimoji="0" lang="fi-FI" sz="1700" b="0" i="0" u="none" strike="noStrike" cap="none" normalizeH="0" baseline="0" dirty="0">
                <a:ln>
                  <a:noFill/>
                </a:ln>
                <a:effectLst/>
                <a:ea typeface="Times New Roman" pitchFamily="18" charset="0"/>
                <a:cs typeface="Arial" pitchFamily="34" charset="0"/>
                <a:sym typeface="Wingdings" pitchFamily="2" charset="2"/>
              </a:rPr>
              <a:t></a:t>
            </a:r>
            <a:r>
              <a:rPr kumimoji="0" lang="fi-FI" sz="1700" b="0" i="0" u="none" strike="noStrike" cap="none" normalizeH="0" baseline="0" dirty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opettaja oppilas arvioi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fi-FI" sz="1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fi-FI" sz="1700" b="1" dirty="0">
                <a:solidFill>
                  <a:schemeClr val="accent5">
                    <a:lumMod val="75000"/>
                  </a:schemeClr>
                </a:solidFill>
                <a:ea typeface="Times New Roman" pitchFamily="18" charset="0"/>
                <a:cs typeface="Arial" pitchFamily="34" charset="0"/>
              </a:rPr>
              <a:t>E</a:t>
            </a:r>
            <a:r>
              <a:rPr kumimoji="0" lang="fi-FI" sz="17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riyttäminen ja yksilöiminen</a:t>
            </a:r>
            <a:r>
              <a:rPr kumimoji="0" lang="fi-FI" sz="17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i-FI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toteutuu luontevasti kokonaisen käsityönprosessin sisällä. Opettajalta tämä vaatii monipuolista tietotaitoa, oppilaiden yksilöllisyyden tiedostamista sekä tavoitteiden ja suunnittelun keskeisen merkityksen ymmärtämistä.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fi-FI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fi-FI" sz="1700" dirty="0">
                <a:solidFill>
                  <a:schemeClr val="tx1"/>
                </a:solidFill>
              </a:rPr>
              <a:t>Uuteen tekniikkaan tai uusiin materiaaleihin tutustumisen vaiheessa on välillä mielekästä antaa oppilaalle rajatumpia suunnittelun vaihtoehtoja ja painottaa enemmän taitoon harjaantumista </a:t>
            </a:r>
            <a:r>
              <a:rPr lang="fi-FI" sz="1700" dirty="0"/>
              <a:t>(</a:t>
            </a:r>
            <a:r>
              <a:rPr lang="fi-FI" sz="1700" b="1" dirty="0">
                <a:solidFill>
                  <a:schemeClr val="accent5">
                    <a:lumMod val="75000"/>
                  </a:schemeClr>
                </a:solidFill>
              </a:rPr>
              <a:t>ositettu käsityö</a:t>
            </a:r>
            <a:r>
              <a:rPr lang="fi-FI" sz="1700" dirty="0"/>
              <a:t>).</a:t>
            </a:r>
            <a:endParaRPr kumimoji="0" lang="fi-FI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cxnSp>
        <p:nvCxnSpPr>
          <p:cNvPr id="5" name="Suora yhdysviiva 4"/>
          <p:cNvCxnSpPr/>
          <p:nvPr/>
        </p:nvCxnSpPr>
        <p:spPr>
          <a:xfrm>
            <a:off x="893169" y="3789040"/>
            <a:ext cx="79208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uora yhdysviiva 5"/>
          <p:cNvCxnSpPr/>
          <p:nvPr/>
        </p:nvCxnSpPr>
        <p:spPr>
          <a:xfrm>
            <a:off x="5940152" y="3789040"/>
            <a:ext cx="72008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orakulmio 2"/>
          <p:cNvSpPr/>
          <p:nvPr/>
        </p:nvSpPr>
        <p:spPr>
          <a:xfrm>
            <a:off x="179512" y="6453336"/>
            <a:ext cx="7136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1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RH 2016</a:t>
            </a:r>
          </a:p>
        </p:txBody>
      </p:sp>
    </p:spTree>
    <p:extLst>
      <p:ext uri="{BB962C8B-B14F-4D97-AF65-F5344CB8AC3E}">
        <p14:creationId xmlns:p14="http://schemas.microsoft.com/office/powerpoint/2010/main" val="34413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 </a:t>
            </a:r>
            <a:r>
              <a:rPr lang="fi-FI" sz="4400" dirty="0"/>
              <a:t>Opetuksen painopisteet</a:t>
            </a:r>
          </a:p>
        </p:txBody>
      </p:sp>
      <p:sp>
        <p:nvSpPr>
          <p:cNvPr id="3" name="Suorakulmio 2"/>
          <p:cNvSpPr/>
          <p:nvPr/>
        </p:nvSpPr>
        <p:spPr>
          <a:xfrm>
            <a:off x="822960" y="1988840"/>
            <a:ext cx="77814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/>
              <a:t>Käsityö on oppiaine, jossa tuottaminen on riippumatonta käytettävistä materiaaleista, työskentelyvälineistä ja toteuttamistavoista. Käsityö kattaa kaikki tuotteen suunnittelussa ja valmistuksessa käytettävät materiaalit.</a:t>
            </a:r>
          </a:p>
          <a:p>
            <a:endParaRPr lang="fi-FI" dirty="0"/>
          </a:p>
          <a:p>
            <a:r>
              <a:rPr lang="fi-FI" dirty="0"/>
              <a:t>Keskeistä on laaja-alainen, eri </a:t>
            </a:r>
            <a:r>
              <a:rPr lang="fi-FI" b="1" dirty="0">
                <a:solidFill>
                  <a:schemeClr val="accent5">
                    <a:lumMod val="75000"/>
                  </a:schemeClr>
                </a:solidFill>
              </a:rPr>
              <a:t>oppiaineisin integroituva suunnittelu</a:t>
            </a:r>
            <a:r>
              <a:rPr lang="fi-FI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dirty="0"/>
              <a:t>ja </a:t>
            </a:r>
            <a:r>
              <a:rPr lang="fi-FI" b="1" dirty="0">
                <a:solidFill>
                  <a:schemeClr val="accent5">
                    <a:lumMod val="75000"/>
                  </a:schemeClr>
                </a:solidFill>
              </a:rPr>
              <a:t>aktiivinen työskentelyprosessi</a:t>
            </a:r>
            <a:r>
              <a:rPr lang="fi-FI" dirty="0"/>
              <a:t>. </a:t>
            </a:r>
          </a:p>
          <a:p>
            <a:endParaRPr lang="fi-FI" dirty="0"/>
          </a:p>
          <a:p>
            <a:r>
              <a:rPr lang="fi-FI" dirty="0"/>
              <a:t>Toiminnassa ja toiminnanohjauksessa on keskeistä </a:t>
            </a:r>
            <a:br>
              <a:rPr lang="fi-FI" dirty="0"/>
            </a:br>
            <a:r>
              <a:rPr lang="fi-FI" b="1" dirty="0">
                <a:solidFill>
                  <a:schemeClr val="accent5">
                    <a:lumMod val="75000"/>
                  </a:schemeClr>
                </a:solidFill>
              </a:rPr>
              <a:t>ongelmanratkaisu,</a:t>
            </a:r>
            <a:r>
              <a:rPr lang="fi-FI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r>
              <a:rPr lang="fi-FI" b="1" dirty="0">
                <a:solidFill>
                  <a:schemeClr val="accent5">
                    <a:lumMod val="75000"/>
                  </a:schemeClr>
                </a:solidFill>
              </a:rPr>
              <a:t>tiedon ja taidon soveltaminen</a:t>
            </a:r>
            <a:r>
              <a:rPr lang="fi-FI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dirty="0"/>
              <a:t>sekä </a:t>
            </a:r>
          </a:p>
          <a:p>
            <a:r>
              <a:rPr lang="fi-FI" b="1" dirty="0">
                <a:solidFill>
                  <a:schemeClr val="accent5">
                    <a:lumMod val="75000"/>
                  </a:schemeClr>
                </a:solidFill>
              </a:rPr>
              <a:t>itsenäinen tiedonhankinta</a:t>
            </a:r>
            <a:r>
              <a:rPr lang="fi-FI" dirty="0">
                <a:solidFill>
                  <a:schemeClr val="accent5">
                    <a:lumMod val="75000"/>
                  </a:schemeClr>
                </a:solidFill>
              </a:rPr>
              <a:t>. </a:t>
            </a:r>
          </a:p>
          <a:p>
            <a:endParaRPr lang="fi-FI" dirty="0"/>
          </a:p>
          <a:p>
            <a:r>
              <a:rPr lang="fi-FI" dirty="0"/>
              <a:t>Oppilaslähtöinen, kehittyvä suunnitteluprosessi edellyttää myös </a:t>
            </a:r>
            <a:br>
              <a:rPr lang="fi-FI" dirty="0"/>
            </a:br>
            <a:r>
              <a:rPr lang="fi-FI" b="1" dirty="0">
                <a:solidFill>
                  <a:schemeClr val="accent5">
                    <a:lumMod val="75000"/>
                  </a:schemeClr>
                </a:solidFill>
              </a:rPr>
              <a:t>hyvää aineenhallinnallista osaamista</a:t>
            </a:r>
            <a:r>
              <a:rPr lang="fi-FI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4" name="Suorakulmio 3"/>
          <p:cNvSpPr/>
          <p:nvPr/>
        </p:nvSpPr>
        <p:spPr>
          <a:xfrm>
            <a:off x="184205" y="6453336"/>
            <a:ext cx="78739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1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RH 2016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Opetuksen järjestäminen</a:t>
            </a:r>
          </a:p>
        </p:txBody>
      </p:sp>
      <p:sp>
        <p:nvSpPr>
          <p:cNvPr id="3" name="Suorakulmio 2"/>
          <p:cNvSpPr/>
          <p:nvPr/>
        </p:nvSpPr>
        <p:spPr>
          <a:xfrm>
            <a:off x="822960" y="1988840"/>
            <a:ext cx="77768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/>
              <a:t>Opetus muodostuu 3. ja 4. luokilla kahdesta jaksosta, joista toinen painottuu tekstiilityöhön, toinen tekniseen työhön. </a:t>
            </a:r>
            <a:br>
              <a:rPr lang="fi-FI" dirty="0"/>
            </a:br>
            <a:r>
              <a:rPr lang="fi-FI" dirty="0"/>
              <a:t/>
            </a:r>
            <a:br>
              <a:rPr lang="fi-FI" dirty="0"/>
            </a:br>
            <a:r>
              <a:rPr lang="fi-FI" dirty="0"/>
              <a:t>Käsitöissä </a:t>
            </a:r>
            <a:r>
              <a:rPr lang="fi-FI" b="1" dirty="0">
                <a:solidFill>
                  <a:schemeClr val="accent5">
                    <a:lumMod val="75000"/>
                  </a:schemeClr>
                </a:solidFill>
              </a:rPr>
              <a:t>valinnaisuutta toteutetaan </a:t>
            </a:r>
            <a:r>
              <a:rPr lang="fi-FI" dirty="0"/>
              <a:t>siten, että luokilla 5-7 oppilas voi painottaa jompaakumpaa sisältöaluetta. </a:t>
            </a:r>
          </a:p>
          <a:p>
            <a:endParaRPr lang="fi-FI" dirty="0"/>
          </a:p>
          <a:p>
            <a:r>
              <a:rPr lang="fi-FI" dirty="0"/>
              <a:t>Painotusmahdollisuudella pyritään takaamaan </a:t>
            </a:r>
            <a:r>
              <a:rPr lang="fi-FI" b="1" dirty="0">
                <a:solidFill>
                  <a:schemeClr val="accent5">
                    <a:lumMod val="75000"/>
                  </a:schemeClr>
                </a:solidFill>
              </a:rPr>
              <a:t>vankempi käsityöllinen tieto-taitotaso oppilasta kiinnostavammalla osa-alueella, myös taidollisen jatkumon turvaaminen voidaan suunnitella paremmin. </a:t>
            </a:r>
          </a:p>
          <a:p>
            <a:endParaRPr lang="fi-FI" dirty="0"/>
          </a:p>
          <a:p>
            <a:r>
              <a:rPr lang="fi-FI" dirty="0"/>
              <a:t>Oppilaan valintamahdollisuus </a:t>
            </a:r>
            <a:r>
              <a:rPr lang="fi-FI" b="1" dirty="0">
                <a:solidFill>
                  <a:schemeClr val="accent5">
                    <a:lumMod val="75000"/>
                  </a:schemeClr>
                </a:solidFill>
              </a:rPr>
              <a:t>vahvistaa yksilöllistämistä </a:t>
            </a:r>
            <a:r>
              <a:rPr lang="fi-FI" dirty="0"/>
              <a:t>ja </a:t>
            </a:r>
            <a:r>
              <a:rPr lang="fi-FI" b="1" dirty="0">
                <a:solidFill>
                  <a:schemeClr val="accent5">
                    <a:lumMod val="75000"/>
                  </a:schemeClr>
                </a:solidFill>
              </a:rPr>
              <a:t>korottaa motivaatiota </a:t>
            </a:r>
            <a:r>
              <a:rPr lang="fi-FI" dirty="0"/>
              <a:t>omaa opiskelua kohtaan.</a:t>
            </a:r>
          </a:p>
        </p:txBody>
      </p:sp>
      <p:sp>
        <p:nvSpPr>
          <p:cNvPr id="4" name="Suorakulmio 3"/>
          <p:cNvSpPr/>
          <p:nvPr/>
        </p:nvSpPr>
        <p:spPr>
          <a:xfrm>
            <a:off x="184205" y="6464369"/>
            <a:ext cx="78739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1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RH 2016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Opetuksen samansisältöisyys</a:t>
            </a:r>
          </a:p>
        </p:txBody>
      </p:sp>
      <p:sp>
        <p:nvSpPr>
          <p:cNvPr id="3" name="Suorakulmio 2"/>
          <p:cNvSpPr/>
          <p:nvPr/>
        </p:nvSpPr>
        <p:spPr>
          <a:xfrm>
            <a:off x="824664" y="1772816"/>
            <a:ext cx="79255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/>
              <a:t>Käsityönopetuksen </a:t>
            </a:r>
            <a:r>
              <a:rPr lang="fi-FI" b="1" dirty="0">
                <a:solidFill>
                  <a:schemeClr val="accent5">
                    <a:lumMod val="75000"/>
                  </a:schemeClr>
                </a:solidFill>
              </a:rPr>
              <a:t>samansisältöisyys</a:t>
            </a:r>
            <a:r>
              <a:rPr lang="fi-FI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fi-FI" b="1" dirty="0">
                <a:solidFill>
                  <a:schemeClr val="accent5">
                    <a:lumMod val="75000"/>
                  </a:schemeClr>
                </a:solidFill>
              </a:rPr>
              <a:t>teemalähtöisyys</a:t>
            </a:r>
            <a:r>
              <a:rPr lang="fi-FI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dirty="0"/>
              <a:t>sekä </a:t>
            </a:r>
            <a:r>
              <a:rPr lang="fi-FI" b="1" dirty="0">
                <a:solidFill>
                  <a:schemeClr val="accent5">
                    <a:lumMod val="75000"/>
                  </a:schemeClr>
                </a:solidFill>
              </a:rPr>
              <a:t>laaja-alaisiin opetuskokonaisuuksiin sitominen</a:t>
            </a:r>
            <a:r>
              <a:rPr lang="fi-FI" dirty="0"/>
              <a:t> toteutuu vuosittaisten projektien kautta. </a:t>
            </a:r>
          </a:p>
          <a:p>
            <a:endParaRPr lang="fi-FI" dirty="0"/>
          </a:p>
          <a:p>
            <a:r>
              <a:rPr lang="fi-FI" dirty="0"/>
              <a:t>Projektit nousevat </a:t>
            </a:r>
            <a:r>
              <a:rPr lang="fi-FI" b="1" dirty="0">
                <a:solidFill>
                  <a:schemeClr val="accent5">
                    <a:lumMod val="75000"/>
                  </a:schemeClr>
                </a:solidFill>
              </a:rPr>
              <a:t>laaja-alaisista oppimiskokonaisuuksista</a:t>
            </a:r>
            <a:r>
              <a:rPr lang="fi-FI" dirty="0"/>
              <a:t>, ja niiden suunnittelussa hyödynnetään ja konkretisoidaan eri oppiaineiden ilmiöitä ja sisältöjä. </a:t>
            </a:r>
          </a:p>
          <a:p>
            <a:endParaRPr lang="fi-FI" dirty="0"/>
          </a:p>
          <a:p>
            <a:r>
              <a:rPr lang="fi-FI" dirty="0"/>
              <a:t>Sekä projekteissa että painotusalueen työskentelyssä korostuu käsityönopetuksen</a:t>
            </a:r>
            <a:r>
              <a:rPr lang="fi-FI" b="1" dirty="0"/>
              <a:t> </a:t>
            </a:r>
            <a:r>
              <a:rPr lang="fi-FI" b="1" dirty="0" err="1">
                <a:solidFill>
                  <a:schemeClr val="accent5">
                    <a:lumMod val="75000"/>
                  </a:schemeClr>
                </a:solidFill>
              </a:rPr>
              <a:t>monimateriaalisuus</a:t>
            </a:r>
            <a:r>
              <a:rPr lang="fi-FI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fi-FI" dirty="0"/>
              <a:t>sillä töissä käytettään laajasti käsityön materiaaleja, tekniikoita ja työvälineitä. </a:t>
            </a:r>
          </a:p>
          <a:p>
            <a:endParaRPr lang="fi-FI" dirty="0"/>
          </a:p>
          <a:p>
            <a:r>
              <a:rPr lang="fi-FI" dirty="0"/>
              <a:t>Projekteissa painottuu </a:t>
            </a:r>
            <a:r>
              <a:rPr lang="fi-FI" b="1" dirty="0">
                <a:solidFill>
                  <a:schemeClr val="accent5">
                    <a:lumMod val="75000"/>
                  </a:schemeClr>
                </a:solidFill>
              </a:rPr>
              <a:t>aktiivinen ja monipuolinen suunnittelu</a:t>
            </a:r>
            <a:r>
              <a:rPr lang="fi-FI" dirty="0"/>
              <a:t>, jota tukee vuoden muun työskentelyn aikana hankittu tiedollinen ja taidollinen osaaminen.</a:t>
            </a:r>
          </a:p>
          <a:p>
            <a:endParaRPr lang="fi-FI" dirty="0"/>
          </a:p>
          <a:p>
            <a:r>
              <a:rPr lang="fi-FI" dirty="0"/>
              <a:t>Laajemmin käsityönopetuksesta Norssin </a:t>
            </a:r>
            <a:r>
              <a:rPr lang="fi-FI" dirty="0">
                <a:solidFill>
                  <a:schemeClr val="accent5">
                    <a:lumMod val="75000"/>
                  </a:schemeClr>
                </a:solidFill>
                <a:hlinkClick r:id="rId2"/>
              </a:rPr>
              <a:t>käsityön lukuvuosisuunnitelmassa</a:t>
            </a:r>
            <a:endParaRPr lang="fi-FI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Suorakulmio 3"/>
          <p:cNvSpPr/>
          <p:nvPr/>
        </p:nvSpPr>
        <p:spPr>
          <a:xfrm>
            <a:off x="184205" y="6525344"/>
            <a:ext cx="78739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1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RH 2016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764704"/>
            <a:ext cx="8135937" cy="706090"/>
          </a:xfrm>
        </p:spPr>
        <p:txBody>
          <a:bodyPr>
            <a:noAutofit/>
          </a:bodyPr>
          <a:lstStyle/>
          <a:p>
            <a:r>
              <a:rPr lang="fi-FI" dirty="0"/>
              <a:t>Käsityön nelikenttä</a:t>
            </a:r>
            <a:endParaRPr lang="fi-FI" i="1" dirty="0">
              <a:solidFill>
                <a:srgbClr val="333333"/>
              </a:solidFill>
              <a:latin typeface="Palatino Linotype" pitchFamily="18" charset="0"/>
            </a:endParaRPr>
          </a:p>
        </p:txBody>
      </p:sp>
      <p:sp>
        <p:nvSpPr>
          <p:cNvPr id="87043" name="Rectangle 3"/>
          <p:cNvSpPr>
            <a:spLocks noChangeArrowheads="1"/>
          </p:cNvSpPr>
          <p:nvPr/>
        </p:nvSpPr>
        <p:spPr bwMode="auto">
          <a:xfrm>
            <a:off x="621050" y="1731914"/>
            <a:ext cx="7776666" cy="4536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Palatino Linotype" pitchFamily="18" charset="0"/>
            </a:endParaRPr>
          </a:p>
        </p:txBody>
      </p:sp>
      <p:sp>
        <p:nvSpPr>
          <p:cNvPr id="87044" name="Line 4"/>
          <p:cNvSpPr>
            <a:spLocks noChangeShapeType="1"/>
          </p:cNvSpPr>
          <p:nvPr/>
        </p:nvSpPr>
        <p:spPr bwMode="auto">
          <a:xfrm>
            <a:off x="4572000" y="1771749"/>
            <a:ext cx="0" cy="4536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87045" name="Line 5"/>
          <p:cNvSpPr>
            <a:spLocks noChangeShapeType="1"/>
          </p:cNvSpPr>
          <p:nvPr/>
        </p:nvSpPr>
        <p:spPr bwMode="auto">
          <a:xfrm>
            <a:off x="504031" y="4040237"/>
            <a:ext cx="8064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87046" name="Line 6"/>
          <p:cNvSpPr>
            <a:spLocks noChangeShapeType="1"/>
          </p:cNvSpPr>
          <p:nvPr/>
        </p:nvSpPr>
        <p:spPr bwMode="auto">
          <a:xfrm flipH="1">
            <a:off x="1116013" y="1771749"/>
            <a:ext cx="9024" cy="45369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87047" name="Line 7"/>
          <p:cNvSpPr>
            <a:spLocks noChangeShapeType="1"/>
          </p:cNvSpPr>
          <p:nvPr/>
        </p:nvSpPr>
        <p:spPr bwMode="auto">
          <a:xfrm>
            <a:off x="8009799" y="1771749"/>
            <a:ext cx="18189" cy="45369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87048" name="Line 8"/>
          <p:cNvSpPr>
            <a:spLocks noChangeShapeType="1"/>
          </p:cNvSpPr>
          <p:nvPr/>
        </p:nvSpPr>
        <p:spPr bwMode="auto">
          <a:xfrm>
            <a:off x="611188" y="2124686"/>
            <a:ext cx="7786528" cy="503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87049" name="Line 9"/>
          <p:cNvSpPr>
            <a:spLocks noChangeShapeType="1"/>
          </p:cNvSpPr>
          <p:nvPr/>
        </p:nvSpPr>
        <p:spPr bwMode="auto">
          <a:xfrm flipV="1">
            <a:off x="634612" y="5864020"/>
            <a:ext cx="7745753" cy="23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87051" name="Text Box 11"/>
          <p:cNvSpPr txBox="1">
            <a:spLocks noChangeArrowheads="1"/>
          </p:cNvSpPr>
          <p:nvPr/>
        </p:nvSpPr>
        <p:spPr bwMode="auto">
          <a:xfrm>
            <a:off x="4860032" y="2348880"/>
            <a:ext cx="290036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fi-FI" sz="1600" b="1" dirty="0">
                <a:solidFill>
                  <a:srgbClr val="333333"/>
                </a:solidFill>
                <a:latin typeface="Palatino Linotype" pitchFamily="18" charset="0"/>
              </a:rPr>
              <a:t>Suunnittelun taidot</a:t>
            </a:r>
            <a:br>
              <a:rPr lang="fi-FI" sz="1600" b="1" dirty="0">
                <a:solidFill>
                  <a:srgbClr val="333333"/>
                </a:solidFill>
                <a:latin typeface="Palatino Linotype" pitchFamily="18" charset="0"/>
              </a:rPr>
            </a:br>
            <a:endParaRPr lang="fi-FI" sz="1600" b="1" dirty="0">
              <a:solidFill>
                <a:srgbClr val="333333"/>
              </a:solidFill>
              <a:latin typeface="Palatino Linotype" pitchFamily="18" charset="0"/>
            </a:endParaRPr>
          </a:p>
          <a:p>
            <a:pPr algn="ctr"/>
            <a:r>
              <a:rPr lang="fi-FI" sz="1600" dirty="0">
                <a:solidFill>
                  <a:srgbClr val="333333"/>
                </a:solidFill>
                <a:latin typeface="Palatino Linotype" pitchFamily="18" charset="0"/>
              </a:rPr>
              <a:t>Esteettinen suunnittelu</a:t>
            </a:r>
          </a:p>
          <a:p>
            <a:pPr algn="ctr"/>
            <a:r>
              <a:rPr lang="fi-FI" sz="1600" dirty="0">
                <a:solidFill>
                  <a:srgbClr val="333333"/>
                </a:solidFill>
                <a:latin typeface="Palatino Linotype" pitchFamily="18" charset="0"/>
              </a:rPr>
              <a:t>Tekninen suunnittelu</a:t>
            </a:r>
            <a:endParaRPr lang="fi-FI" sz="1600" b="1" dirty="0">
              <a:solidFill>
                <a:srgbClr val="333333"/>
              </a:solidFill>
              <a:latin typeface="Palatino Linotype" pitchFamily="18" charset="0"/>
            </a:endParaRPr>
          </a:p>
          <a:p>
            <a:pPr algn="ctr"/>
            <a:endParaRPr lang="fi-FI" sz="2000" dirty="0">
              <a:solidFill>
                <a:srgbClr val="333333"/>
              </a:solidFill>
              <a:latin typeface="Palatino Linotype" pitchFamily="18" charset="0"/>
            </a:endParaRPr>
          </a:p>
        </p:txBody>
      </p:sp>
      <p:sp>
        <p:nvSpPr>
          <p:cNvPr id="87052" name="Text Box 12"/>
          <p:cNvSpPr txBox="1">
            <a:spLocks noChangeArrowheads="1"/>
          </p:cNvSpPr>
          <p:nvPr/>
        </p:nvSpPr>
        <p:spPr bwMode="auto">
          <a:xfrm>
            <a:off x="1547664" y="4193793"/>
            <a:ext cx="251915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i-FI" sz="1600" b="1" dirty="0">
                <a:solidFill>
                  <a:srgbClr val="333333"/>
                </a:solidFill>
                <a:latin typeface="Palatino Linotype" pitchFamily="18" charset="0"/>
              </a:rPr>
              <a:t>Työskentelyn taidot</a:t>
            </a:r>
            <a:br>
              <a:rPr lang="fi-FI" sz="1600" b="1" dirty="0">
                <a:solidFill>
                  <a:srgbClr val="333333"/>
                </a:solidFill>
                <a:latin typeface="Palatino Linotype" pitchFamily="18" charset="0"/>
              </a:rPr>
            </a:br>
            <a:endParaRPr lang="fi-FI" sz="1600" b="1" dirty="0">
              <a:solidFill>
                <a:srgbClr val="333333"/>
              </a:solidFill>
              <a:latin typeface="Palatino Linotype" pitchFamily="18" charset="0"/>
            </a:endParaRPr>
          </a:p>
          <a:p>
            <a:pPr algn="ctr"/>
            <a:r>
              <a:rPr lang="fi-FI" sz="1600" dirty="0">
                <a:solidFill>
                  <a:srgbClr val="333333"/>
                </a:solidFill>
                <a:latin typeface="Palatino Linotype" pitchFamily="18" charset="0"/>
              </a:rPr>
              <a:t>Työn tekeminen </a:t>
            </a:r>
          </a:p>
          <a:p>
            <a:pPr algn="ctr"/>
            <a:r>
              <a:rPr lang="fi-FI" sz="1600" dirty="0">
                <a:solidFill>
                  <a:srgbClr val="333333"/>
                </a:solidFill>
                <a:latin typeface="Palatino Linotype" pitchFamily="18" charset="0"/>
              </a:rPr>
              <a:t>Vastuu</a:t>
            </a:r>
          </a:p>
          <a:p>
            <a:pPr algn="ctr"/>
            <a:r>
              <a:rPr lang="fi-FI" sz="1600" dirty="0">
                <a:solidFill>
                  <a:srgbClr val="333333"/>
                </a:solidFill>
                <a:latin typeface="Palatino Linotype" pitchFamily="18" charset="0"/>
              </a:rPr>
              <a:t>Arviointi</a:t>
            </a:r>
          </a:p>
        </p:txBody>
      </p:sp>
      <p:sp>
        <p:nvSpPr>
          <p:cNvPr id="87053" name="Text Box 13"/>
          <p:cNvSpPr txBox="1">
            <a:spLocks noChangeArrowheads="1"/>
          </p:cNvSpPr>
          <p:nvPr/>
        </p:nvSpPr>
        <p:spPr bwMode="auto">
          <a:xfrm>
            <a:off x="5148064" y="4235604"/>
            <a:ext cx="2353529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i-FI" sz="1600" b="1" dirty="0">
                <a:solidFill>
                  <a:srgbClr val="333333"/>
                </a:solidFill>
                <a:latin typeface="Palatino Linotype" pitchFamily="18" charset="0"/>
              </a:rPr>
              <a:t>Kasvamisen taidot</a:t>
            </a:r>
            <a:br>
              <a:rPr lang="fi-FI" sz="1600" b="1" dirty="0">
                <a:solidFill>
                  <a:srgbClr val="333333"/>
                </a:solidFill>
                <a:latin typeface="Palatino Linotype" pitchFamily="18" charset="0"/>
              </a:rPr>
            </a:br>
            <a:r>
              <a:rPr lang="fi-FI" sz="1600" b="1" dirty="0">
                <a:solidFill>
                  <a:srgbClr val="333333"/>
                </a:solidFill>
                <a:latin typeface="Palatino Linotype" pitchFamily="18" charset="0"/>
              </a:rPr>
              <a:t/>
            </a:r>
            <a:br>
              <a:rPr lang="fi-FI" sz="1600" b="1" dirty="0">
                <a:solidFill>
                  <a:srgbClr val="333333"/>
                </a:solidFill>
                <a:latin typeface="Palatino Linotype" pitchFamily="18" charset="0"/>
              </a:rPr>
            </a:br>
            <a:r>
              <a:rPr lang="fi-FI" sz="1600" dirty="0">
                <a:solidFill>
                  <a:srgbClr val="333333"/>
                </a:solidFill>
                <a:latin typeface="Palatino Linotype" pitchFamily="18" charset="0"/>
              </a:rPr>
              <a:t>Itsetunto</a:t>
            </a:r>
          </a:p>
          <a:p>
            <a:pPr algn="ctr"/>
            <a:r>
              <a:rPr lang="fi-FI" sz="1600" dirty="0">
                <a:solidFill>
                  <a:srgbClr val="333333"/>
                </a:solidFill>
                <a:latin typeface="Palatino Linotype" pitchFamily="18" charset="0"/>
              </a:rPr>
              <a:t>Kriittisyys</a:t>
            </a:r>
          </a:p>
          <a:p>
            <a:pPr algn="ctr"/>
            <a:r>
              <a:rPr lang="fi-FI" sz="1600" dirty="0">
                <a:solidFill>
                  <a:srgbClr val="333333"/>
                </a:solidFill>
                <a:latin typeface="Palatino Linotype" pitchFamily="18" charset="0"/>
              </a:rPr>
              <a:t>Kulttuuri</a:t>
            </a:r>
          </a:p>
          <a:p>
            <a:pPr algn="ctr"/>
            <a:r>
              <a:rPr lang="fi-FI" sz="1600" dirty="0">
                <a:solidFill>
                  <a:srgbClr val="333333"/>
                </a:solidFill>
                <a:latin typeface="Palatino Linotype" pitchFamily="18" charset="0"/>
              </a:rPr>
              <a:t>Kestävä kehitys</a:t>
            </a:r>
          </a:p>
        </p:txBody>
      </p:sp>
      <p:sp>
        <p:nvSpPr>
          <p:cNvPr id="87054" name="Text Box 14"/>
          <p:cNvSpPr txBox="1">
            <a:spLocks noChangeArrowheads="1"/>
          </p:cNvSpPr>
          <p:nvPr/>
        </p:nvSpPr>
        <p:spPr bwMode="auto">
          <a:xfrm>
            <a:off x="2077243" y="1731914"/>
            <a:ext cx="118962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fi-FI" dirty="0">
                <a:solidFill>
                  <a:srgbClr val="333333"/>
                </a:solidFill>
                <a:latin typeface="Palatino Linotype" pitchFamily="18" charset="0"/>
              </a:rPr>
              <a:t>Tavoitteet</a:t>
            </a:r>
          </a:p>
        </p:txBody>
      </p:sp>
      <p:sp>
        <p:nvSpPr>
          <p:cNvPr id="87055" name="Text Box 15"/>
          <p:cNvSpPr txBox="1">
            <a:spLocks noChangeArrowheads="1"/>
          </p:cNvSpPr>
          <p:nvPr/>
        </p:nvSpPr>
        <p:spPr bwMode="auto">
          <a:xfrm>
            <a:off x="5571039" y="1723719"/>
            <a:ext cx="118962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fi-FI" dirty="0">
                <a:solidFill>
                  <a:srgbClr val="333333"/>
                </a:solidFill>
                <a:latin typeface="Palatino Linotype" pitchFamily="18" charset="0"/>
              </a:rPr>
              <a:t>Tavoitteet</a:t>
            </a:r>
          </a:p>
        </p:txBody>
      </p:sp>
      <p:sp>
        <p:nvSpPr>
          <p:cNvPr id="87056" name="Text Box 16"/>
          <p:cNvSpPr txBox="1">
            <a:spLocks noChangeArrowheads="1"/>
          </p:cNvSpPr>
          <p:nvPr/>
        </p:nvSpPr>
        <p:spPr bwMode="auto">
          <a:xfrm>
            <a:off x="2124075" y="5840413"/>
            <a:ext cx="119763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fi-FI" dirty="0">
                <a:solidFill>
                  <a:srgbClr val="333333"/>
                </a:solidFill>
                <a:latin typeface="Palatino Linotype" pitchFamily="18" charset="0"/>
              </a:rPr>
              <a:t>Tavoittee</a:t>
            </a:r>
            <a:r>
              <a:rPr lang="fi-FI" sz="2000" dirty="0">
                <a:solidFill>
                  <a:srgbClr val="333333"/>
                </a:solidFill>
                <a:latin typeface="Palatino Linotype" pitchFamily="18" charset="0"/>
              </a:rPr>
              <a:t>t</a:t>
            </a:r>
          </a:p>
        </p:txBody>
      </p:sp>
      <p:sp>
        <p:nvSpPr>
          <p:cNvPr id="87057" name="Text Box 17"/>
          <p:cNvSpPr txBox="1">
            <a:spLocks noChangeArrowheads="1"/>
          </p:cNvSpPr>
          <p:nvPr/>
        </p:nvSpPr>
        <p:spPr bwMode="auto">
          <a:xfrm>
            <a:off x="5830651" y="5840413"/>
            <a:ext cx="118962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fi-FI" dirty="0">
                <a:solidFill>
                  <a:srgbClr val="333333"/>
                </a:solidFill>
                <a:latin typeface="Palatino Linotype" pitchFamily="18" charset="0"/>
              </a:rPr>
              <a:t>Tavoitteet</a:t>
            </a:r>
          </a:p>
        </p:txBody>
      </p:sp>
      <p:sp>
        <p:nvSpPr>
          <p:cNvPr id="87058" name="Text Box 18"/>
          <p:cNvSpPr txBox="1">
            <a:spLocks noChangeArrowheads="1"/>
          </p:cNvSpPr>
          <p:nvPr/>
        </p:nvSpPr>
        <p:spPr bwMode="auto">
          <a:xfrm rot="16200000">
            <a:off x="170657" y="2909201"/>
            <a:ext cx="12779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fi-FI" dirty="0">
                <a:solidFill>
                  <a:srgbClr val="333333"/>
                </a:solidFill>
                <a:latin typeface="Palatino Linotype" pitchFamily="18" charset="0"/>
              </a:rPr>
              <a:t>Arvioint</a:t>
            </a:r>
            <a:r>
              <a:rPr lang="fi-FI" sz="2000" dirty="0">
                <a:solidFill>
                  <a:srgbClr val="333333"/>
                </a:solidFill>
                <a:latin typeface="Palatino Linotype" pitchFamily="18" charset="0"/>
              </a:rPr>
              <a:t>i</a:t>
            </a:r>
          </a:p>
        </p:txBody>
      </p:sp>
      <p:sp>
        <p:nvSpPr>
          <p:cNvPr id="87059" name="Text Box 19"/>
          <p:cNvSpPr txBox="1">
            <a:spLocks noChangeArrowheads="1"/>
          </p:cNvSpPr>
          <p:nvPr/>
        </p:nvSpPr>
        <p:spPr bwMode="auto">
          <a:xfrm rot="16200000">
            <a:off x="265324" y="4764628"/>
            <a:ext cx="11240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fi-FI" dirty="0">
                <a:solidFill>
                  <a:srgbClr val="333333"/>
                </a:solidFill>
                <a:latin typeface="Palatino Linotype" pitchFamily="18" charset="0"/>
              </a:rPr>
              <a:t>Arviointi</a:t>
            </a:r>
          </a:p>
        </p:txBody>
      </p:sp>
      <p:sp>
        <p:nvSpPr>
          <p:cNvPr id="87060" name="Text Box 20"/>
          <p:cNvSpPr txBox="1">
            <a:spLocks noChangeArrowheads="1"/>
          </p:cNvSpPr>
          <p:nvPr/>
        </p:nvSpPr>
        <p:spPr bwMode="auto">
          <a:xfrm rot="5400000">
            <a:off x="7651037" y="2898345"/>
            <a:ext cx="11240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fi-FI" dirty="0">
                <a:solidFill>
                  <a:srgbClr val="333333"/>
                </a:solidFill>
                <a:latin typeface="Palatino Linotype" pitchFamily="18" charset="0"/>
              </a:rPr>
              <a:t>Arviointi</a:t>
            </a:r>
          </a:p>
        </p:txBody>
      </p:sp>
      <p:sp>
        <p:nvSpPr>
          <p:cNvPr id="87061" name="Text Box 21"/>
          <p:cNvSpPr txBox="1">
            <a:spLocks noChangeArrowheads="1"/>
          </p:cNvSpPr>
          <p:nvPr/>
        </p:nvSpPr>
        <p:spPr bwMode="auto">
          <a:xfrm rot="5400000">
            <a:off x="7641744" y="4770553"/>
            <a:ext cx="11240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fi-FI" dirty="0">
                <a:solidFill>
                  <a:srgbClr val="333333"/>
                </a:solidFill>
                <a:latin typeface="Palatino Linotype" pitchFamily="18" charset="0"/>
              </a:rPr>
              <a:t>Arviointi</a:t>
            </a:r>
          </a:p>
        </p:txBody>
      </p:sp>
      <p:sp>
        <p:nvSpPr>
          <p:cNvPr id="23" name="Suorakulmio 22"/>
          <p:cNvSpPr/>
          <p:nvPr/>
        </p:nvSpPr>
        <p:spPr>
          <a:xfrm>
            <a:off x="1547665" y="2321585"/>
            <a:ext cx="266429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1600" b="1" dirty="0">
                <a:solidFill>
                  <a:srgbClr val="333333"/>
                </a:solidFill>
                <a:latin typeface="Palatino Linotype" pitchFamily="18" charset="0"/>
              </a:rPr>
              <a:t>Tiedot ja taidot</a:t>
            </a:r>
            <a:br>
              <a:rPr lang="fi-FI" sz="1600" b="1" dirty="0">
                <a:solidFill>
                  <a:srgbClr val="333333"/>
                </a:solidFill>
                <a:latin typeface="Palatino Linotype" pitchFamily="18" charset="0"/>
              </a:rPr>
            </a:br>
            <a:endParaRPr lang="fi-FI" sz="1600" b="1" dirty="0">
              <a:solidFill>
                <a:srgbClr val="333333"/>
              </a:solidFill>
              <a:latin typeface="Palatino Linotype" pitchFamily="18" charset="0"/>
            </a:endParaRPr>
          </a:p>
          <a:p>
            <a:pPr algn="ctr"/>
            <a:r>
              <a:rPr lang="fi-FI" sz="1600" dirty="0">
                <a:solidFill>
                  <a:srgbClr val="333333"/>
                </a:solidFill>
                <a:latin typeface="Palatino Linotype" pitchFamily="18" charset="0"/>
              </a:rPr>
              <a:t>Materiaalit</a:t>
            </a:r>
          </a:p>
          <a:p>
            <a:pPr algn="ctr"/>
            <a:r>
              <a:rPr lang="fi-FI" sz="1600" dirty="0">
                <a:solidFill>
                  <a:srgbClr val="333333"/>
                </a:solidFill>
                <a:latin typeface="Palatino Linotype" pitchFamily="18" charset="0"/>
              </a:rPr>
              <a:t>Tekniikat</a:t>
            </a:r>
          </a:p>
          <a:p>
            <a:pPr algn="ctr"/>
            <a:r>
              <a:rPr lang="fi-FI" sz="1600" dirty="0">
                <a:solidFill>
                  <a:srgbClr val="333333"/>
                </a:solidFill>
                <a:latin typeface="Palatino Linotype" pitchFamily="18" charset="0"/>
              </a:rPr>
              <a:t>Työvälineet</a:t>
            </a:r>
            <a:endParaRPr lang="fi-FI" sz="1600" b="1" dirty="0">
              <a:solidFill>
                <a:srgbClr val="333333"/>
              </a:solidFill>
              <a:latin typeface="Palatino Linotype" pitchFamily="18" charset="0"/>
            </a:endParaRPr>
          </a:p>
        </p:txBody>
      </p:sp>
      <p:sp>
        <p:nvSpPr>
          <p:cNvPr id="2" name="Suorakulmio 1"/>
          <p:cNvSpPr/>
          <p:nvPr/>
        </p:nvSpPr>
        <p:spPr>
          <a:xfrm>
            <a:off x="179512" y="6464369"/>
            <a:ext cx="78739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1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RH 2016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19971" y="260648"/>
            <a:ext cx="7543800" cy="1450757"/>
          </a:xfrm>
        </p:spPr>
        <p:txBody>
          <a:bodyPr>
            <a:normAutofit/>
          </a:bodyPr>
          <a:lstStyle/>
          <a:p>
            <a:r>
              <a:rPr lang="fi-FI" sz="3600" dirty="0"/>
              <a:t>Esimerkkejä projektien lähtökohdista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3568" y="1938455"/>
            <a:ext cx="3744416" cy="4718304"/>
          </a:xfrm>
        </p:spPr>
        <p:txBody>
          <a:bodyPr>
            <a:normAutofit fontScale="92500"/>
          </a:bodyPr>
          <a:lstStyle/>
          <a:p>
            <a:r>
              <a:rPr lang="fi-FI" sz="2200" dirty="0" smtClean="0"/>
              <a:t>Eri </a:t>
            </a:r>
            <a:r>
              <a:rPr lang="fi-FI" sz="2200" dirty="0"/>
              <a:t>oppiaineiden sisällöt</a:t>
            </a:r>
          </a:p>
          <a:p>
            <a:r>
              <a:rPr lang="fi-FI" sz="2200" dirty="0"/>
              <a:t>Monikulttuurisuus</a:t>
            </a:r>
          </a:p>
          <a:p>
            <a:r>
              <a:rPr lang="fi-FI" sz="2200" dirty="0"/>
              <a:t>Kestävä kehitys</a:t>
            </a:r>
          </a:p>
          <a:p>
            <a:r>
              <a:rPr lang="fi-FI" sz="2200" dirty="0" smtClean="0"/>
              <a:t>Elämys</a:t>
            </a:r>
            <a:r>
              <a:rPr lang="fi-FI" sz="2200" dirty="0"/>
              <a:t>, kokemus</a:t>
            </a:r>
          </a:p>
          <a:p>
            <a:r>
              <a:rPr lang="fi-FI" sz="2200" dirty="0"/>
              <a:t>Juhlat ja karnevaalit</a:t>
            </a:r>
          </a:p>
          <a:p>
            <a:r>
              <a:rPr lang="fi-FI" sz="2200" dirty="0"/>
              <a:t>Pelit ja leikit</a:t>
            </a:r>
          </a:p>
          <a:p>
            <a:r>
              <a:rPr lang="fi-FI" sz="2200" dirty="0"/>
              <a:t>Turvallisuus</a:t>
            </a:r>
            <a:r>
              <a:rPr lang="fi-FI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</a:p>
          <a:p>
            <a:r>
              <a:rPr lang="fi-FI" sz="2200" dirty="0"/>
              <a:t>Työtapa</a:t>
            </a:r>
          </a:p>
          <a:p>
            <a:r>
              <a:rPr lang="fi-FI" sz="2200" dirty="0" smtClean="0"/>
              <a:t>Työväline </a:t>
            </a:r>
          </a:p>
          <a:p>
            <a:r>
              <a:rPr lang="fi-FI" sz="2200" dirty="0" smtClean="0"/>
              <a:t>Esineen </a:t>
            </a:r>
            <a:r>
              <a:rPr lang="fi-FI" sz="2200" dirty="0"/>
              <a:t>tai työn käyttötarve</a:t>
            </a:r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355976" y="1916832"/>
            <a:ext cx="4229040" cy="4023360"/>
          </a:xfrm>
        </p:spPr>
        <p:txBody>
          <a:bodyPr>
            <a:normAutofit fontScale="92500"/>
          </a:bodyPr>
          <a:lstStyle/>
          <a:p>
            <a:r>
              <a:rPr lang="fi-FI" sz="2200" dirty="0" smtClean="0"/>
              <a:t>Yrittäjyys </a:t>
            </a:r>
            <a:r>
              <a:rPr lang="fi-FI" sz="1700" dirty="0" smtClean="0"/>
              <a:t>(</a:t>
            </a:r>
            <a:r>
              <a:rPr lang="fi-FI" sz="1700" dirty="0" smtClean="0">
                <a:hlinkClick r:id="rId2"/>
              </a:rPr>
              <a:t>Pikku yrittäjä</a:t>
            </a:r>
            <a:r>
              <a:rPr lang="fi-FI" sz="1700" dirty="0" smtClean="0"/>
              <a:t>)</a:t>
            </a:r>
            <a:r>
              <a:rPr lang="fi-FI" sz="1700" dirty="0"/>
              <a:t> </a:t>
            </a:r>
            <a:endParaRPr lang="fi-FI" sz="1700" dirty="0" smtClean="0"/>
          </a:p>
          <a:p>
            <a:r>
              <a:rPr lang="fi-FI" sz="2200" dirty="0" smtClean="0"/>
              <a:t>Ammatit</a:t>
            </a:r>
          </a:p>
          <a:p>
            <a:r>
              <a:rPr lang="fi-FI" sz="2200" dirty="0" smtClean="0"/>
              <a:t>Tämä </a:t>
            </a:r>
            <a:r>
              <a:rPr lang="fi-FI" sz="2200" dirty="0"/>
              <a:t>toimii –kilpailu </a:t>
            </a:r>
            <a:r>
              <a:rPr lang="fi-FI" sz="1700" dirty="0">
                <a:hlinkClick r:id="rId3"/>
              </a:rPr>
              <a:t>http://luma.fi/tamatoimii</a:t>
            </a:r>
            <a:endParaRPr lang="fi-FI" sz="1700" dirty="0" smtClean="0"/>
          </a:p>
          <a:p>
            <a:r>
              <a:rPr lang="fi-FI" sz="2200" dirty="0" smtClean="0"/>
              <a:t>Ajankohtainen </a:t>
            </a:r>
            <a:r>
              <a:rPr lang="fi-FI" sz="2200" dirty="0"/>
              <a:t>asia tai ongelma</a:t>
            </a:r>
          </a:p>
          <a:p>
            <a:r>
              <a:rPr lang="fi-FI" sz="2200" dirty="0" smtClean="0"/>
              <a:t>Kummitoiminta</a:t>
            </a:r>
            <a:endParaRPr lang="fi-FI" sz="2200" dirty="0"/>
          </a:p>
          <a:p>
            <a:r>
              <a:rPr lang="fi-FI" sz="2200" dirty="0"/>
              <a:t>Hyväntekeväisyys</a:t>
            </a:r>
          </a:p>
          <a:p>
            <a:r>
              <a:rPr lang="fi-FI" sz="2200" dirty="0"/>
              <a:t>Sarjatyönä toteutettavat tuotteet </a:t>
            </a:r>
          </a:p>
          <a:p>
            <a:r>
              <a:rPr lang="fi-FI" sz="2200" dirty="0" smtClean="0"/>
              <a:t>Tuotekokonaisuudet</a:t>
            </a:r>
          </a:p>
          <a:p>
            <a:r>
              <a:rPr lang="fi-FI" sz="2200" dirty="0" smtClean="0"/>
              <a:t>Yhteiseen käyttöön tulevat välineet</a:t>
            </a:r>
            <a:endParaRPr lang="fi-FI" sz="2200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5" name="Suorakulmio 4"/>
          <p:cNvSpPr/>
          <p:nvPr/>
        </p:nvSpPr>
        <p:spPr>
          <a:xfrm>
            <a:off x="179512" y="6464369"/>
            <a:ext cx="78739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1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RH 2016</a:t>
            </a:r>
          </a:p>
        </p:txBody>
      </p:sp>
    </p:spTree>
    <p:extLst>
      <p:ext uri="{BB962C8B-B14F-4D97-AF65-F5344CB8AC3E}">
        <p14:creationId xmlns:p14="http://schemas.microsoft.com/office/powerpoint/2010/main" val="104308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512921" y="548680"/>
            <a:ext cx="8136904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/>
              <a:t>PUNOMON (</a:t>
            </a:r>
            <a:r>
              <a:rPr lang="fi-FI" u="sng" dirty="0">
                <a:hlinkClick r:id="rId2"/>
              </a:rPr>
              <a:t>HTTP://PUNOMO.NPN.FI/</a:t>
            </a:r>
            <a:r>
              <a:rPr lang="fi-FI" dirty="0"/>
              <a:t>)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b="1" dirty="0" smtClean="0"/>
              <a:t>sivuilta poimittuja esimerkkejä ilmiölähtöisistä kokonaisuuksista</a:t>
            </a:r>
            <a:r>
              <a:rPr lang="fi-FI" dirty="0" smtClean="0"/>
              <a:t>: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  <a:p>
            <a:endParaRPr lang="fi-FI" dirty="0"/>
          </a:p>
          <a:p>
            <a:r>
              <a:rPr lang="fi-FI" b="1" dirty="0">
                <a:hlinkClick r:id="rId3"/>
              </a:rPr>
              <a:t>Revontulet –</a:t>
            </a:r>
            <a:r>
              <a:rPr lang="fi-FI" b="1" dirty="0" err="1">
                <a:hlinkClick r:id="rId3"/>
              </a:rPr>
              <a:t>teemainen</a:t>
            </a:r>
            <a:r>
              <a:rPr lang="fi-FI" b="1" dirty="0">
                <a:hlinkClick r:id="rId3"/>
              </a:rPr>
              <a:t> opetuskokonaisuus</a:t>
            </a:r>
            <a:r>
              <a:rPr lang="fi-FI" dirty="0">
                <a:hlinkClick r:id="rId3"/>
              </a:rPr>
              <a:t> 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Suunniteltu 1.-2. luokille, mutta muokattavissa myös muille luokka-asteille</a:t>
            </a:r>
          </a:p>
          <a:p>
            <a:r>
              <a:rPr lang="fi-FI" dirty="0"/>
              <a:t> </a:t>
            </a:r>
          </a:p>
          <a:p>
            <a:r>
              <a:rPr lang="fi-FI" b="1" dirty="0">
                <a:hlinkClick r:id="rId4"/>
              </a:rPr>
              <a:t>Tuulen ääni –opetuskokonaisuus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Suunniteltu 3.-4. luokille, mutta muokattavissa myös muille luokka-asteille. Sisältää integraatioideoita ympäristöoppiin, kuvataiteeseen, musiikkiin ja äidinkieleen</a:t>
            </a:r>
          </a:p>
          <a:p>
            <a:endParaRPr lang="fi-FI" dirty="0"/>
          </a:p>
          <a:p>
            <a:r>
              <a:rPr lang="fi-FI" b="1" dirty="0">
                <a:hlinkClick r:id="rId5"/>
              </a:rPr>
              <a:t>Valot, värit ja koti –opetuskokonaisuus</a:t>
            </a:r>
            <a:r>
              <a:rPr lang="fi-FI" dirty="0">
                <a:hlinkClick r:id="rId5"/>
              </a:rPr>
              <a:t> 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Suunniteltu 3.-4. luokille, mutta muokattavissa myös muille luokka-asteille</a:t>
            </a:r>
          </a:p>
          <a:p>
            <a:endParaRPr lang="fi-FI" b="1" dirty="0"/>
          </a:p>
          <a:p>
            <a:r>
              <a:rPr lang="fi-FI" b="1" dirty="0">
                <a:hlinkClick r:id="rId6"/>
              </a:rPr>
              <a:t>Tuotemerkit ja </a:t>
            </a:r>
            <a:r>
              <a:rPr lang="fi-FI" b="1" dirty="0" err="1">
                <a:hlinkClick r:id="rId6"/>
              </a:rPr>
              <a:t>brändit</a:t>
            </a:r>
            <a:r>
              <a:rPr lang="fi-FI" b="1" dirty="0">
                <a:hlinkClick r:id="rId6"/>
              </a:rPr>
              <a:t> –opetuskokonaisuus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Suunniteltu 5.-6. luokille, mutta muokattavissa myös muille luokka-asteille</a:t>
            </a:r>
          </a:p>
          <a:p>
            <a:endParaRPr lang="fi-FI" u="sng" dirty="0"/>
          </a:p>
          <a:p>
            <a:endParaRPr lang="fi-FI" dirty="0"/>
          </a:p>
        </p:txBody>
      </p:sp>
      <p:sp>
        <p:nvSpPr>
          <p:cNvPr id="3" name="Suorakulmio 2"/>
          <p:cNvSpPr/>
          <p:nvPr/>
        </p:nvSpPr>
        <p:spPr>
          <a:xfrm>
            <a:off x="179511" y="6464369"/>
            <a:ext cx="78739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12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RH 2016</a:t>
            </a:r>
          </a:p>
        </p:txBody>
      </p:sp>
    </p:spTree>
    <p:extLst>
      <p:ext uri="{BB962C8B-B14F-4D97-AF65-F5344CB8AC3E}">
        <p14:creationId xmlns:p14="http://schemas.microsoft.com/office/powerpoint/2010/main" val="396240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Kirkkaus">
  <a:themeElements>
    <a:clrScheme name="Kirkkaus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, klassinen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irkkau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TM02900688[[fn=Pinta]]</Template>
  <TotalTime>204</TotalTime>
  <Words>343</Words>
  <Application>Microsoft Office PowerPoint</Application>
  <PresentationFormat>Näytössä katseltava diaesitys (4:3)</PresentationFormat>
  <Paragraphs>101</Paragraphs>
  <Slides>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5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HDOfficeLightV0</vt:lpstr>
      <vt:lpstr>1_HDOfficeLightV0</vt:lpstr>
      <vt:lpstr>2_HDOfficeLightV0</vt:lpstr>
      <vt:lpstr>3_HDOfficeLightV0</vt:lpstr>
      <vt:lpstr>Kirkkaus</vt:lpstr>
      <vt:lpstr>Käsityö</vt:lpstr>
      <vt:lpstr>Kokonainen käsityö</vt:lpstr>
      <vt:lpstr> Opetuksen painopisteet</vt:lpstr>
      <vt:lpstr>Opetuksen järjestäminen</vt:lpstr>
      <vt:lpstr>Opetuksen samansisältöisyys</vt:lpstr>
      <vt:lpstr>Käsityön nelikenttä</vt:lpstr>
      <vt:lpstr>Esimerkkejä projektien lähtökohdista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Käsityö</dc:title>
  <dc:creator>Riitta</dc:creator>
  <cp:lastModifiedBy>Ikonen Tuomas</cp:lastModifiedBy>
  <cp:revision>56</cp:revision>
  <dcterms:created xsi:type="dcterms:W3CDTF">2016-08-06T09:23:10Z</dcterms:created>
  <dcterms:modified xsi:type="dcterms:W3CDTF">2016-08-26T10:07:43Z</dcterms:modified>
</cp:coreProperties>
</file>