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8"/>
  </p:notesMasterIdLst>
  <p:sldIdLst>
    <p:sldId id="276" r:id="rId2"/>
    <p:sldId id="270" r:id="rId3"/>
    <p:sldId id="268" r:id="rId4"/>
    <p:sldId id="271" r:id="rId5"/>
    <p:sldId id="272" r:id="rId6"/>
    <p:sldId id="274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assoon Infant Rg" panose="02000503030000020003" charset="0"/>
      <p:regular r:id="rId13"/>
      <p:bold r:id="rId14"/>
    </p:embeddedFont>
    <p:embeddedFont>
      <p:font typeface="Clear Sans" panose="020B0604020202020204" charset="0"/>
      <p:regular r:id="rId15"/>
      <p:bold r:id="rId16"/>
      <p:italic r:id="rId17"/>
      <p:boldItalic r:id="rId18"/>
    </p:embeddedFont>
    <p:embeddedFont>
      <p:font typeface="Clear Sans Light" panose="020B0604020202020204" charset="0"/>
      <p:regular r:id="rId19"/>
    </p:embeddedFont>
    <p:embeddedFont>
      <p:font typeface="Twinkl Light" charset="0"/>
      <p:regular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lgram, Jeffrey" initials="PJ" lastIdx="0" clrIdx="0">
    <p:extLst>
      <p:ext uri="{19B8F6BF-5375-455C-9EA6-DF929625EA0E}">
        <p15:presenceInfo xmlns:p15="http://schemas.microsoft.com/office/powerpoint/2012/main" userId="Pilgram, Jeffr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D31"/>
    <a:srgbClr val="E74E15"/>
    <a:srgbClr val="C84212"/>
    <a:srgbClr val="4D533B"/>
    <a:srgbClr val="4095A3"/>
    <a:srgbClr val="B2D30B"/>
    <a:srgbClr val="639FCE"/>
    <a:srgbClr val="65B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0B9B2E-7751-4DF8-A839-C0DEF5CA1370}" type="datetimeFigureOut">
              <a:rPr lang="en-GB"/>
              <a:pPr>
                <a:defRPr/>
              </a:pPr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E40C7B-7847-4178-AE3F-4D669756AC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5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79425" y="728663"/>
            <a:ext cx="8196263" cy="17875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 userDrawn="1"/>
        </p:nvSpPr>
        <p:spPr bwMode="auto">
          <a:xfrm>
            <a:off x="479425" y="2806700"/>
            <a:ext cx="8196263" cy="33242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86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92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68313" y="457200"/>
            <a:ext cx="8207375" cy="5940425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61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37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1" r:id="rId3"/>
    <p:sldLayoutId id="2147483694" r:id="rId4"/>
    <p:sldLayoutId id="2147483695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6F818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92" y="1384662"/>
            <a:ext cx="704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 smtClean="0">
                <a:latin typeface="+mn-lt"/>
              </a:rPr>
              <a:t>Wednesday</a:t>
            </a:r>
            <a:r>
              <a:rPr lang="fi-FI" sz="2000" dirty="0" smtClean="0">
                <a:latin typeface="+mn-lt"/>
              </a:rPr>
              <a:t> Group 2 </a:t>
            </a:r>
            <a:r>
              <a:rPr lang="fi-FI" sz="2000" dirty="0" err="1" smtClean="0">
                <a:latin typeface="+mn-lt"/>
              </a:rPr>
              <a:t>The</a:t>
            </a:r>
            <a:r>
              <a:rPr lang="fi-FI" sz="2000" dirty="0" smtClean="0">
                <a:latin typeface="+mn-lt"/>
              </a:rPr>
              <a:t> </a:t>
            </a:r>
            <a:r>
              <a:rPr lang="fi-FI" sz="2000" dirty="0" err="1" smtClean="0">
                <a:latin typeface="+mn-lt"/>
              </a:rPr>
              <a:t>Hunger</a:t>
            </a:r>
            <a:r>
              <a:rPr lang="fi-FI" sz="2000" dirty="0" smtClean="0">
                <a:latin typeface="+mn-lt"/>
              </a:rPr>
              <a:t> </a:t>
            </a:r>
            <a:r>
              <a:rPr lang="fi-FI" sz="2000" dirty="0" err="1" smtClean="0">
                <a:latin typeface="+mn-lt"/>
              </a:rPr>
              <a:t>Games</a:t>
            </a:r>
            <a:endParaRPr lang="fi-FI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9166" y="3709851"/>
            <a:ext cx="6348548" cy="9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1C1C1C"/>
                </a:solidFill>
              </a:rPr>
              <a:t>To develop an understanding of the difference between a Utopia and a Dystopia</a:t>
            </a:r>
            <a:r>
              <a:rPr lang="en-GB" altLang="en-US" dirty="0" smtClean="0">
                <a:solidFill>
                  <a:srgbClr val="1C1C1C"/>
                </a:solidFill>
              </a:rPr>
              <a:t>.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rgbClr val="1C1C1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9166" y="2978331"/>
            <a:ext cx="590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latin typeface="+mn-lt"/>
              </a:rPr>
              <a:t>Lesson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objective</a:t>
            </a:r>
            <a:r>
              <a:rPr lang="fi-FI" dirty="0" smtClean="0">
                <a:latin typeface="+mn-lt"/>
              </a:rPr>
              <a:t>:</a:t>
            </a: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67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4513"/>
            <a:ext cx="7775575" cy="771525"/>
          </a:xfrm>
          <a:prstGeom prst="rect">
            <a:avLst/>
          </a:prstGeom>
        </p:spPr>
        <p:txBody>
          <a:bodyPr lIns="0" tIns="108000" rIns="0" bIns="10800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E74E15"/>
                </a:solidFill>
                <a:latin typeface="+mj-lt"/>
                <a:cs typeface="Clear Sans Light" panose="020B0303030202020304" pitchFamily="34" charset="0"/>
              </a:rPr>
              <a:t>Starter Task</a:t>
            </a: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54451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684213" y="1316038"/>
            <a:ext cx="7775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GB" altLang="en-US" dirty="0"/>
              <a:t>Look at the statements you have been </a:t>
            </a:r>
            <a:r>
              <a:rPr lang="en-GB" altLang="en-US" dirty="0" smtClean="0"/>
              <a:t>given</a:t>
            </a:r>
            <a:r>
              <a:rPr lang="en-GB" altLang="en-US" dirty="0"/>
              <a:t> </a:t>
            </a:r>
            <a:r>
              <a:rPr lang="en-GB" altLang="en-US" dirty="0" smtClean="0"/>
              <a:t>on the sheet Agree or Disagree</a:t>
            </a:r>
            <a:endParaRPr lang="en-GB" altLang="en-US" dirty="0"/>
          </a:p>
          <a:p>
            <a:pPr eaLnBrk="1" hangingPunct="1">
              <a:spcAft>
                <a:spcPts val="1200"/>
              </a:spcAft>
            </a:pPr>
            <a:r>
              <a:rPr lang="en-GB" altLang="en-US" dirty="0"/>
              <a:t>For each statement, decide with </a:t>
            </a:r>
            <a:r>
              <a:rPr lang="en-GB" altLang="en-US" dirty="0" smtClean="0"/>
              <a:t>someone you can talk to at home</a:t>
            </a:r>
            <a:r>
              <a:rPr lang="en-GB" altLang="en-US" dirty="0" smtClean="0"/>
              <a:t> </a:t>
            </a:r>
            <a:r>
              <a:rPr lang="en-GB" altLang="en-US" dirty="0"/>
              <a:t>whether you agree or </a:t>
            </a:r>
            <a:r>
              <a:rPr lang="en-GB" altLang="en-US" dirty="0" smtClean="0"/>
              <a:t>disagree</a:t>
            </a:r>
            <a:endParaRPr lang="en-GB" altLang="en-US" dirty="0"/>
          </a:p>
        </p:txBody>
      </p:sp>
      <p:pic>
        <p:nvPicPr>
          <p:cNvPr id="81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24163"/>
            <a:ext cx="598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4513"/>
            <a:ext cx="7775575" cy="771525"/>
          </a:xfrm>
          <a:prstGeom prst="rect">
            <a:avLst/>
          </a:prstGeom>
        </p:spPr>
        <p:txBody>
          <a:bodyPr lIns="0" tIns="108000" rIns="0" bIns="10800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E74E15"/>
                </a:solidFill>
                <a:latin typeface="+mj-lt"/>
                <a:cs typeface="Clear Sans Light" panose="020B0303030202020304" pitchFamily="34" charset="0"/>
              </a:rPr>
              <a:t>What Is a Dystopia?</a:t>
            </a: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b="14632"/>
          <a:stretch>
            <a:fillRect/>
          </a:stretch>
        </p:blipFill>
        <p:spPr bwMode="auto">
          <a:xfrm>
            <a:off x="4459288" y="4086225"/>
            <a:ext cx="3933825" cy="2159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8" b="12390"/>
          <a:stretch>
            <a:fillRect/>
          </a:stretch>
        </p:blipFill>
        <p:spPr bwMode="auto">
          <a:xfrm>
            <a:off x="4459288" y="1390650"/>
            <a:ext cx="3933825" cy="26209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18188" r="12332" b="23586"/>
          <a:stretch>
            <a:fillRect/>
          </a:stretch>
        </p:blipFill>
        <p:spPr bwMode="auto">
          <a:xfrm>
            <a:off x="763588" y="2349500"/>
            <a:ext cx="3529012" cy="38957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4451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2150" y="1263650"/>
            <a:ext cx="3549650" cy="100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latin typeface="+mn-lt"/>
              </a:rPr>
              <a:t>Using the images below, what do you think a dystopia might be?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latin typeface="+mj-lt"/>
              </a:rPr>
              <a:t>Note down your ideas.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4513"/>
            <a:ext cx="7775575" cy="771525"/>
          </a:xfrm>
          <a:prstGeom prst="rect">
            <a:avLst/>
          </a:prstGeom>
        </p:spPr>
        <p:txBody>
          <a:bodyPr lIns="0" tIns="108000" rIns="0" bIns="10800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E74E15"/>
                </a:solidFill>
                <a:latin typeface="+mj-lt"/>
                <a:cs typeface="Clear Sans Light" panose="020B0303030202020304" pitchFamily="34" charset="0"/>
              </a:rPr>
              <a:t>What Is a Utopia?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6379"/>
          <a:stretch>
            <a:fillRect/>
          </a:stretch>
        </p:blipFill>
        <p:spPr bwMode="auto">
          <a:xfrm>
            <a:off x="5494338" y="1316038"/>
            <a:ext cx="2965450" cy="18557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150" y="1395413"/>
            <a:ext cx="4621213" cy="100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latin typeface="+mn-lt"/>
              </a:rPr>
              <a:t>Using the images below, what do you think a utopia might be?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latin typeface="+mj-lt"/>
              </a:rPr>
              <a:t>Note down your ideas. </a:t>
            </a:r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6" r="8942"/>
          <a:stretch>
            <a:fillRect/>
          </a:stretch>
        </p:blipFill>
        <p:spPr bwMode="auto">
          <a:xfrm>
            <a:off x="692150" y="2473325"/>
            <a:ext cx="4621213" cy="3713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/>
          <a:stretch>
            <a:fillRect/>
          </a:stretch>
        </p:blipFill>
        <p:spPr bwMode="auto">
          <a:xfrm>
            <a:off x="5494338" y="3270250"/>
            <a:ext cx="2965450" cy="29162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4513"/>
            <a:ext cx="7775575" cy="771525"/>
          </a:xfrm>
          <a:prstGeom prst="rect">
            <a:avLst/>
          </a:prstGeom>
        </p:spPr>
        <p:txBody>
          <a:bodyPr lIns="0" tIns="108000" rIns="0" bIns="10800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E74E15"/>
                </a:solidFill>
                <a:latin typeface="+mj-lt"/>
                <a:cs typeface="Clear Sans Light" panose="020B0303030202020304" pitchFamily="34" charset="0"/>
              </a:rPr>
              <a:t>Defining a Dystopia</a:t>
            </a: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3425" y="1539097"/>
            <a:ext cx="7660932" cy="1585049"/>
          </a:xfrm>
          <a:prstGeom prst="rect">
            <a:avLst/>
          </a:prstGeom>
          <a:solidFill>
            <a:schemeClr val="bg1"/>
          </a:solidFill>
          <a:ln w="28575">
            <a:solidFill>
              <a:srgbClr val="E74E15"/>
            </a:solidFill>
          </a:ln>
        </p:spPr>
        <p:txBody>
          <a:bodyPr wrap="square">
            <a:spAutoFit/>
          </a:bodyPr>
          <a:lstStyle/>
          <a:p>
            <a:pPr lvl="6">
              <a:defRPr/>
            </a:pPr>
            <a:r>
              <a:rPr lang="en-GB" sz="2000" dirty="0">
                <a:solidFill>
                  <a:srgbClr val="E74E15"/>
                </a:solidFill>
                <a:latin typeface="+mj-lt"/>
              </a:rPr>
              <a:t>Dystopia</a:t>
            </a:r>
          </a:p>
          <a:p>
            <a:pPr marL="3028950" lvl="6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An imagined place or state in which everything is unpleasant or bad; </a:t>
            </a:r>
            <a:endParaRPr lang="en-GB" dirty="0" smtClean="0">
              <a:latin typeface="+mn-lt"/>
            </a:endParaRPr>
          </a:p>
          <a:p>
            <a:pPr marL="3028950" lvl="6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</a:rPr>
              <a:t>a </a:t>
            </a:r>
            <a:r>
              <a:rPr lang="en-GB" dirty="0">
                <a:latin typeface="+mn-lt"/>
              </a:rPr>
              <a:t>place where people are controlled and treated unfairly.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733425" y="4019550"/>
            <a:ext cx="7677150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B0F0"/>
                </a:solidFill>
                <a:latin typeface="+mj-lt"/>
              </a:rPr>
              <a:t>Utopia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An imagined place or state where everything is perfect;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 peaceful world;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 happy and cared-for society;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 place where people are listened to and their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best interests and well-being are acted 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902075"/>
            <a:ext cx="282733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1783" y="1933303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+mn-lt"/>
              </a:rPr>
              <a:t>Is </a:t>
            </a:r>
            <a:r>
              <a:rPr lang="fi-FI" dirty="0" err="1" smtClean="0">
                <a:latin typeface="+mn-lt"/>
              </a:rPr>
              <a:t>the</a:t>
            </a:r>
            <a:r>
              <a:rPr lang="fi-FI" dirty="0" smtClean="0">
                <a:latin typeface="+mn-lt"/>
              </a:rPr>
              <a:t> Capitol a </a:t>
            </a:r>
            <a:r>
              <a:rPr lang="fi-FI" dirty="0" err="1" smtClean="0">
                <a:latin typeface="+mn-lt"/>
              </a:rPr>
              <a:t>Dystopia</a:t>
            </a:r>
            <a:r>
              <a:rPr lang="fi-FI" dirty="0" smtClean="0">
                <a:latin typeface="+mn-lt"/>
              </a:rPr>
              <a:t>?</a:t>
            </a:r>
            <a:endParaRPr lang="fi-FI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4513"/>
            <a:ext cx="7775575" cy="771525"/>
          </a:xfrm>
          <a:prstGeom prst="rect">
            <a:avLst/>
          </a:prstGeom>
        </p:spPr>
        <p:txBody>
          <a:bodyPr lIns="0" tIns="108000" rIns="0" bIns="10800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E74E15"/>
                </a:solidFill>
                <a:latin typeface="+mj-lt"/>
                <a:cs typeface="Clear Sans Light" panose="020B0303030202020304" pitchFamily="34" charset="0"/>
              </a:rPr>
              <a:t>Learning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657225" y="1316038"/>
            <a:ext cx="78295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latin typeface="+mj-lt"/>
              </a:rPr>
              <a:t>Answer the key questions below in your own words: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What is a dystopia?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</a:rPr>
              <a:t>What </a:t>
            </a:r>
            <a:r>
              <a:rPr lang="en-GB" dirty="0">
                <a:latin typeface="+mn-lt"/>
              </a:rPr>
              <a:t>do you think it would be like to live in a dystopian world?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54451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8"/>
          <a:stretch>
            <a:fillRect/>
          </a:stretch>
        </p:blipFill>
        <p:spPr bwMode="auto">
          <a:xfrm>
            <a:off x="2000250" y="2876550"/>
            <a:ext cx="5143500" cy="33909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">
      <a:dk1>
        <a:srgbClr val="1C1C1C"/>
      </a:dk1>
      <a:lt1>
        <a:sysClr val="window" lastClr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Twinkl">
      <a:majorFont>
        <a:latin typeface="Twinkl SemiBold"/>
        <a:ea typeface=""/>
        <a:cs typeface=""/>
      </a:majorFont>
      <a:minorFont>
        <a:latin typeface="Twinkl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condary PowerPoint Template.pptx" id="{B61320E7-A7C0-4B2D-AF75-B4B369726BD3}" vid="{2FF8073D-06B2-45A7-8E17-6A394E2741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209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Sassoon Infant Rg</vt:lpstr>
      <vt:lpstr>Clear Sans</vt:lpstr>
      <vt:lpstr>Clear Sans Light</vt:lpstr>
      <vt:lpstr>Twinkl Light</vt:lpstr>
      <vt:lpstr>Twinkl SemiBold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Liam Richards</dc:creator>
  <cp:lastModifiedBy>Pilgram, Jeffrey</cp:lastModifiedBy>
  <cp:revision>14</cp:revision>
  <dcterms:created xsi:type="dcterms:W3CDTF">2018-01-18T15:47:45Z</dcterms:created>
  <dcterms:modified xsi:type="dcterms:W3CDTF">2020-03-18T16:13:01Z</dcterms:modified>
</cp:coreProperties>
</file>