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52" r:id="rId1"/>
  </p:sldMasterIdLst>
  <p:sldIdLst>
    <p:sldId id="256" r:id="rId2"/>
    <p:sldId id="266" r:id="rId3"/>
    <p:sldId id="297" r:id="rId4"/>
    <p:sldId id="298" r:id="rId5"/>
    <p:sldId id="269" r:id="rId6"/>
    <p:sldId id="296" r:id="rId7"/>
    <p:sldId id="270" r:id="rId8"/>
    <p:sldId id="295" r:id="rId9"/>
    <p:sldId id="271" r:id="rId10"/>
    <p:sldId id="294" r:id="rId11"/>
    <p:sldId id="272" r:id="rId12"/>
    <p:sldId id="293" r:id="rId13"/>
    <p:sldId id="274" r:id="rId14"/>
    <p:sldId id="275" r:id="rId15"/>
    <p:sldId id="276" r:id="rId16"/>
    <p:sldId id="277" r:id="rId17"/>
    <p:sldId id="278" r:id="rId18"/>
    <p:sldId id="280" r:id="rId19"/>
    <p:sldId id="279" r:id="rId20"/>
    <p:sldId id="299" r:id="rId21"/>
    <p:sldId id="282" r:id="rId22"/>
    <p:sldId id="284" r:id="rId23"/>
    <p:sldId id="302" r:id="rId24"/>
    <p:sldId id="306" r:id="rId25"/>
    <p:sldId id="283" r:id="rId26"/>
    <p:sldId id="303" r:id="rId27"/>
    <p:sldId id="307" r:id="rId28"/>
    <p:sldId id="301" r:id="rId29"/>
    <p:sldId id="286" r:id="rId30"/>
    <p:sldId id="311" r:id="rId31"/>
    <p:sldId id="305" r:id="rId32"/>
    <p:sldId id="304" r:id="rId33"/>
    <p:sldId id="285" r:id="rId34"/>
    <p:sldId id="262" r:id="rId35"/>
    <p:sldId id="308" r:id="rId36"/>
    <p:sldId id="292" r:id="rId37"/>
    <p:sldId id="290" r:id="rId38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4568" autoAdjust="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i-FI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i-FI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i-FI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i-FI" smtClean="0"/>
              <a:t>Click to edit Master text styles</a:t>
            </a:r>
          </a:p>
          <a:p>
            <a:pPr lvl="1" eaLnBrk="1" latinLnBrk="0" hangingPunct="1"/>
            <a:r>
              <a:rPr lang="fi-FI" smtClean="0"/>
              <a:t>Second level</a:t>
            </a:r>
          </a:p>
          <a:p>
            <a:pPr lvl="2" eaLnBrk="1" latinLnBrk="0" hangingPunct="1"/>
            <a:r>
              <a:rPr lang="fi-FI" smtClean="0"/>
              <a:t>Third level</a:t>
            </a:r>
          </a:p>
          <a:p>
            <a:pPr lvl="3" eaLnBrk="1" latinLnBrk="0" hangingPunct="1"/>
            <a:r>
              <a:rPr lang="fi-FI" smtClean="0"/>
              <a:t>Fourth level</a:t>
            </a:r>
          </a:p>
          <a:p>
            <a:pPr lvl="4" eaLnBrk="1" latinLnBrk="0" hangingPunct="1"/>
            <a:r>
              <a:rPr lang="fi-FI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i-FI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i-FI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fi-FI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i-FI" smtClean="0"/>
              <a:t>Click to edit Master text styles</a:t>
            </a:r>
          </a:p>
          <a:p>
            <a:pPr lvl="1" eaLnBrk="1" latinLnBrk="0" hangingPunct="1"/>
            <a:r>
              <a:rPr kumimoji="0" lang="fi-FI" smtClean="0"/>
              <a:t>Second level</a:t>
            </a:r>
          </a:p>
          <a:p>
            <a:pPr lvl="2" eaLnBrk="1" latinLnBrk="0" hangingPunct="1"/>
            <a:r>
              <a:rPr kumimoji="0" lang="fi-FI" smtClean="0"/>
              <a:t>Third level</a:t>
            </a:r>
          </a:p>
          <a:p>
            <a:pPr lvl="3" eaLnBrk="1" latinLnBrk="0" hangingPunct="1"/>
            <a:r>
              <a:rPr kumimoji="0" lang="fi-FI" smtClean="0"/>
              <a:t>Fourth level</a:t>
            </a:r>
          </a:p>
          <a:p>
            <a:pPr lvl="4" eaLnBrk="1" latinLnBrk="0" hangingPunct="1"/>
            <a:r>
              <a:rPr kumimoji="0" lang="fi-FI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E20F0E5D-7753-6745-856D-6ED24B14D7B6}" type="datetimeFigureOut">
              <a:rPr lang="fi-FI" smtClean="0"/>
              <a:pPr/>
              <a:t>2/16/18</a:t>
            </a:fld>
            <a:endParaRPr lang="fi-FI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111260F-A084-8740-B410-067133889F7F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ari/Documents/Mussalon%20koulu/TVT/elokuva/sekvenssi3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ari/Documents/Mussalon%20koulu/TVT/elokuva/almanya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ari/Documents/Mussalon%20koulu/TVT/elokuva/diyarbakir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hyperlink" Target="http://lowel.tiffen.com/edu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oleObject" Target="Macintosh%20HD:Users:kari:Documents:Mussalon%20koulu:TVT:elokuva:180215_Sommittelun_ja_kuvakerronnan_perusjutut_oppilaan_materiaali.docx!OLE_LINK1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78.pn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9" Type="http://schemas.openxmlformats.org/officeDocument/2006/relationships/image" Target="../media/image81.png"/><Relationship Id="rId10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61858"/>
            <a:ext cx="7620000" cy="15056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i-FI" sz="3600" dirty="0" smtClean="0"/>
              <a:t>Sommittelun ja kuvakerronnan </a:t>
            </a:r>
            <a:r>
              <a:rPr lang="fi-FI" dirty="0" smtClean="0"/>
              <a:t>perusjutut</a:t>
            </a:r>
            <a:endParaRPr lang="fi-FI" sz="2667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227429"/>
            <a:ext cx="7772400" cy="1199704"/>
          </a:xfrm>
        </p:spPr>
        <p:txBody>
          <a:bodyPr>
            <a:normAutofit/>
          </a:bodyPr>
          <a:lstStyle/>
          <a:p>
            <a:r>
              <a:rPr lang="fi-FI" sz="1400" dirty="0" smtClean="0"/>
              <a:t>© Kari Vitikainen</a:t>
            </a:r>
            <a:endParaRPr lang="fi-FI" sz="1400" dirty="0"/>
          </a:p>
        </p:txBody>
      </p:sp>
      <p:pic>
        <p:nvPicPr>
          <p:cNvPr id="5" name="image00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9514" y="3433670"/>
            <a:ext cx="3429000" cy="2438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7114" y="3301651"/>
            <a:ext cx="3688678" cy="276248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9600" y="206375"/>
            <a:ext cx="3948112" cy="720056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ETUALA JA TAKA-ALA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4595"/>
            <a:ext cx="2826755" cy="42204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849305"/>
            <a:ext cx="2686050" cy="403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993168"/>
            <a:ext cx="3038041" cy="20110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914399"/>
            <a:ext cx="2909029" cy="1961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76275" y="762000"/>
            <a:ext cx="7019925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TAUSTAN LINJAT OSANA SOMMITELMAA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593818"/>
            <a:ext cx="4070755" cy="2782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26" y="1542614"/>
            <a:ext cx="3981450" cy="2833529"/>
          </a:xfrm>
          <a:prstGeom prst="rect">
            <a:avLst/>
          </a:prstGeom>
        </p:spPr>
      </p:pic>
      <p:sp>
        <p:nvSpPr>
          <p:cNvPr id="19" name="Multiply 18"/>
          <p:cNvSpPr/>
          <p:nvPr/>
        </p:nvSpPr>
        <p:spPr>
          <a:xfrm>
            <a:off x="1657350" y="1736693"/>
            <a:ext cx="2163969" cy="2252199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76275" y="813204"/>
            <a:ext cx="7019925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KUVAN TARKENNUS JA SYVYYSTERÄVYYS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57" y="1510876"/>
            <a:ext cx="3307799" cy="4923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165" y="4074385"/>
            <a:ext cx="3582820" cy="2359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525" y="1510876"/>
            <a:ext cx="3571459" cy="2402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434165" y="308841"/>
            <a:ext cx="2405029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Kuvakoot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" y="793749"/>
            <a:ext cx="2368729" cy="1949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1" y="908693"/>
            <a:ext cx="2286000" cy="183450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314950" y="904875"/>
            <a:ext cx="2393950" cy="1900650"/>
            <a:chOff x="4759325" y="904875"/>
            <a:chExt cx="2393950" cy="19006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rcRect b="20226"/>
            <a:stretch>
              <a:fillRect/>
            </a:stretch>
          </p:blipFill>
          <p:spPr>
            <a:xfrm>
              <a:off x="4759325" y="904875"/>
              <a:ext cx="2368550" cy="16097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rcRect t="84732"/>
            <a:stretch>
              <a:fillRect/>
            </a:stretch>
          </p:blipFill>
          <p:spPr>
            <a:xfrm>
              <a:off x="4784725" y="2482850"/>
              <a:ext cx="2368550" cy="322675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20725" y="2743199"/>
            <a:ext cx="2424392" cy="1890965"/>
            <a:chOff x="768350" y="2743199"/>
            <a:chExt cx="2232024" cy="174092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rcRect b="21423"/>
            <a:stretch>
              <a:fillRect/>
            </a:stretch>
          </p:blipFill>
          <p:spPr>
            <a:xfrm>
              <a:off x="774699" y="2743199"/>
              <a:ext cx="2225675" cy="151027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rcRect t="88227"/>
            <a:stretch>
              <a:fillRect/>
            </a:stretch>
          </p:blipFill>
          <p:spPr>
            <a:xfrm>
              <a:off x="768350" y="4267200"/>
              <a:ext cx="2133600" cy="21692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054350" y="2743201"/>
            <a:ext cx="2364951" cy="1890963"/>
            <a:chOff x="2943226" y="2743201"/>
            <a:chExt cx="2238374" cy="178975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rcRect b="20359"/>
            <a:stretch>
              <a:fillRect/>
            </a:stretch>
          </p:blipFill>
          <p:spPr>
            <a:xfrm>
              <a:off x="2943226" y="2743201"/>
              <a:ext cx="2209800" cy="152399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rcRect t="83623"/>
            <a:stretch>
              <a:fillRect/>
            </a:stretch>
          </p:blipFill>
          <p:spPr>
            <a:xfrm>
              <a:off x="2971800" y="4219575"/>
              <a:ext cx="2209800" cy="31338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340350" y="2805525"/>
            <a:ext cx="2368550" cy="1741870"/>
            <a:chOff x="5105400" y="2743200"/>
            <a:chExt cx="2286000" cy="17521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rcRect b="19982"/>
            <a:stretch>
              <a:fillRect/>
            </a:stretch>
          </p:blipFill>
          <p:spPr>
            <a:xfrm>
              <a:off x="5105400" y="2743200"/>
              <a:ext cx="2209800" cy="1524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rcRect t="88020"/>
            <a:stretch>
              <a:fillRect/>
            </a:stretch>
          </p:blipFill>
          <p:spPr>
            <a:xfrm>
              <a:off x="5181600" y="4267200"/>
              <a:ext cx="2209800" cy="22817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036527" y="4570665"/>
            <a:ext cx="2265848" cy="1893736"/>
            <a:chOff x="4036527" y="4570665"/>
            <a:chExt cx="2265848" cy="189373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rcRect r="7826" b="20428"/>
            <a:stretch>
              <a:fillRect/>
            </a:stretch>
          </p:blipFill>
          <p:spPr>
            <a:xfrm>
              <a:off x="4058752" y="4570665"/>
              <a:ext cx="2243623" cy="167773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rcRect t="83358" r="8413" b="2438"/>
            <a:stretch>
              <a:fillRect/>
            </a:stretch>
          </p:blipFill>
          <p:spPr>
            <a:xfrm>
              <a:off x="4036527" y="6178550"/>
              <a:ext cx="2265848" cy="28585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717675" y="4547396"/>
            <a:ext cx="2486025" cy="1911512"/>
            <a:chOff x="1717675" y="4547396"/>
            <a:chExt cx="2486025" cy="191151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rcRect b="16451"/>
            <a:stretch>
              <a:fillRect/>
            </a:stretch>
          </p:blipFill>
          <p:spPr>
            <a:xfrm>
              <a:off x="1724025" y="4547396"/>
              <a:ext cx="2479675" cy="170100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rcRect t="87291"/>
            <a:stretch>
              <a:fillRect/>
            </a:stretch>
          </p:blipFill>
          <p:spPr>
            <a:xfrm>
              <a:off x="1717675" y="6207125"/>
              <a:ext cx="2412999" cy="25178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6693871" y="5812577"/>
            <a:ext cx="1964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Älä katkaise</a:t>
            </a:r>
          </a:p>
          <a:p>
            <a:r>
              <a:rPr lang="fi-FI" dirty="0"/>
              <a:t>i</a:t>
            </a:r>
            <a:r>
              <a:rPr lang="fi-FI" dirty="0" smtClean="0"/>
              <a:t>hmistä nivelten</a:t>
            </a:r>
          </a:p>
          <a:p>
            <a:r>
              <a:rPr lang="fi-FI" dirty="0"/>
              <a:t>k</a:t>
            </a:r>
            <a:r>
              <a:rPr lang="fi-FI" dirty="0" smtClean="0"/>
              <a:t>ohdalta!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329508" y="533400"/>
            <a:ext cx="2438400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MUITA KUVIA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62050" y="206375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Kuvan rajaus ja sommittelu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3526" y="1240989"/>
            <a:ext cx="4576372" cy="3247004"/>
            <a:chOff x="263526" y="1240989"/>
            <a:chExt cx="4576372" cy="32470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r="12098" b="17597"/>
            <a:stretch>
              <a:fillRect/>
            </a:stretch>
          </p:blipFill>
          <p:spPr>
            <a:xfrm>
              <a:off x="263526" y="1240989"/>
              <a:ext cx="3975926" cy="287767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1000" y="4118661"/>
              <a:ext cx="4458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/>
                <a:t>Yli olkapään (</a:t>
              </a:r>
              <a:r>
                <a:rPr lang="fi-FI" dirty="0" err="1" smtClean="0"/>
                <a:t>over</a:t>
              </a:r>
              <a:r>
                <a:rPr lang="fi-FI" dirty="0" smtClean="0"/>
                <a:t> the </a:t>
              </a:r>
              <a:r>
                <a:rPr lang="fi-FI" dirty="0" err="1" smtClean="0"/>
                <a:t>shoulder</a:t>
              </a:r>
              <a:r>
                <a:rPr lang="fi-FI" dirty="0" smtClean="0"/>
                <a:t> / OTS)</a:t>
              </a:r>
              <a:endParaRPr lang="fi-FI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50154" y="2271565"/>
            <a:ext cx="4069388" cy="3219983"/>
            <a:chOff x="4850154" y="2271565"/>
            <a:chExt cx="4069388" cy="32199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b="17561"/>
            <a:stretch>
              <a:fillRect/>
            </a:stretch>
          </p:blipFill>
          <p:spPr>
            <a:xfrm>
              <a:off x="4850154" y="2653953"/>
              <a:ext cx="4069388" cy="283759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18810" y="2271565"/>
              <a:ext cx="3040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smtClean="0"/>
                <a:t>Kaksi kohdetta (</a:t>
              </a:r>
              <a:r>
                <a:rPr lang="fi-FI" dirty="0" err="1" smtClean="0"/>
                <a:t>two</a:t>
              </a:r>
              <a:r>
                <a:rPr lang="fi-FI" dirty="0" smtClean="0"/>
                <a:t> </a:t>
              </a:r>
              <a:r>
                <a:rPr lang="fi-FI" dirty="0" err="1" smtClean="0"/>
                <a:t>shot</a:t>
              </a:r>
              <a:r>
                <a:rPr lang="fi-FI" dirty="0" smtClean="0"/>
                <a:t>)</a:t>
              </a:r>
              <a:endParaRPr lang="fi-FI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1000" y="533400"/>
            <a:ext cx="2438400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PERSPEKTIIVI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079499"/>
            <a:ext cx="3187523" cy="2635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698875"/>
            <a:ext cx="3494765" cy="2960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063624"/>
            <a:ext cx="3155949" cy="268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1124" y="723900"/>
            <a:ext cx="6715126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TARINAN KERRONTA LEIKKAAMALLA 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50" y="2065899"/>
            <a:ext cx="2832250" cy="1976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470" y="2057400"/>
            <a:ext cx="2839079" cy="1981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58" y="2133601"/>
            <a:ext cx="2743200" cy="19145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613" y="2143820"/>
            <a:ext cx="2676939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1000" y="1295400"/>
            <a:ext cx="7632467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KUVAJÄRJESTYKSEN VAIKUTUS MIELIKUVAAN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00" y="2082799"/>
            <a:ext cx="2658505" cy="1822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095500"/>
            <a:ext cx="2667000" cy="1807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095500"/>
            <a:ext cx="2676293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1000" y="1295400"/>
            <a:ext cx="7632467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KUVAJÄRJESTYKSEN VAIKUTUS MIELIKUVAAN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057400"/>
            <a:ext cx="2658505" cy="1822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097616"/>
            <a:ext cx="2667000" cy="1807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2676293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1000" y="723900"/>
            <a:ext cx="7442200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noProof="0" dirty="0" smtClean="0">
                <a:solidFill>
                  <a:schemeClr val="tx2"/>
                </a:solidFill>
              </a:rPr>
              <a:t>LEIKKAUS KATSEESTA NÄKÖKULMAKUVAAN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256" y="1187014"/>
            <a:ext cx="2839079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882775"/>
            <a:ext cx="3462606" cy="2534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775" y="3048000"/>
            <a:ext cx="2803437" cy="198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bg2">
                    <a:lumMod val="50000"/>
                  </a:schemeClr>
                </a:solidFill>
              </a:rPr>
              <a:t>Kuvan</a:t>
            </a:r>
            <a:r>
              <a:rPr lang="fi-FI" sz="1400" dirty="0" smtClean="0">
                <a:solidFill>
                  <a:schemeClr val="bg2">
                    <a:lumMod val="50000"/>
                  </a:schemeClr>
                </a:solidFill>
              </a:rPr>
              <a:t> rajaus ja sommittelu</a:t>
            </a:r>
            <a:endParaRPr lang="fi-FI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363" y="2101850"/>
            <a:ext cx="2870200" cy="2191325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69875" y="2136329"/>
            <a:ext cx="2856136" cy="2156846"/>
            <a:chOff x="269875" y="1406079"/>
            <a:chExt cx="2856136" cy="21568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875" y="1406079"/>
              <a:ext cx="2856136" cy="21568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l="10177" t="12191" r="14049" b="9790"/>
            <a:stretch>
              <a:fillRect/>
            </a:stretch>
          </p:blipFill>
          <p:spPr>
            <a:xfrm>
              <a:off x="520700" y="2101850"/>
              <a:ext cx="2270125" cy="1321912"/>
            </a:xfrm>
            <a:prstGeom prst="rect">
              <a:avLst/>
            </a:prstGeom>
          </p:spPr>
        </p:pic>
      </p:grpSp>
      <p:grpSp>
        <p:nvGrpSpPr>
          <p:cNvPr id="5" name="Group 14"/>
          <p:cNvGrpSpPr/>
          <p:nvPr/>
        </p:nvGrpSpPr>
        <p:grpSpPr>
          <a:xfrm>
            <a:off x="3126011" y="2136329"/>
            <a:ext cx="2856136" cy="2156846"/>
            <a:chOff x="3126011" y="1406079"/>
            <a:chExt cx="2856136" cy="21568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6011" y="1406079"/>
              <a:ext cx="2856136" cy="21568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rcRect l="10177" t="17940" r="14049" b="9790"/>
            <a:stretch>
              <a:fillRect/>
            </a:stretch>
          </p:blipFill>
          <p:spPr>
            <a:xfrm>
              <a:off x="3349625" y="1591250"/>
              <a:ext cx="2362199" cy="1828800"/>
            </a:xfrm>
            <a:prstGeom prst="rect">
              <a:avLst/>
            </a:prstGeom>
          </p:spPr>
        </p:pic>
      </p:grpSp>
      <p:sp>
        <p:nvSpPr>
          <p:cNvPr id="10" name="Subtitle 2"/>
          <p:cNvSpPr txBox="1">
            <a:spLocks/>
          </p:cNvSpPr>
          <p:nvPr/>
        </p:nvSpPr>
        <p:spPr>
          <a:xfrm>
            <a:off x="166722" y="1406748"/>
            <a:ext cx="1831906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PÄÄTILA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626856" y="2101850"/>
            <a:ext cx="2163969" cy="2252199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Multiply 12"/>
          <p:cNvSpPr/>
          <p:nvPr/>
        </p:nvSpPr>
        <p:spPr>
          <a:xfrm>
            <a:off x="3349625" y="2101850"/>
            <a:ext cx="2163969" cy="2252199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1000" y="723900"/>
            <a:ext cx="7442200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noProof="0" dirty="0" smtClean="0">
                <a:solidFill>
                  <a:schemeClr val="tx2"/>
                </a:solidFill>
              </a:rPr>
              <a:t>LEIKKAUS KATSEESTA NÄKÖKULMAKUVAAN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31271" t="7655" b="25958"/>
          <a:stretch>
            <a:fillRect/>
          </a:stretch>
        </p:blipFill>
        <p:spPr>
          <a:xfrm>
            <a:off x="842211" y="2125579"/>
            <a:ext cx="3788851" cy="2437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340" y="1406079"/>
            <a:ext cx="3589767" cy="2391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4038600"/>
            <a:ext cx="3589767" cy="2391053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20432170">
            <a:off x="4214140" y="2133569"/>
            <a:ext cx="1273220" cy="1081149"/>
          </a:xfrm>
          <a:prstGeom prst="rightArrow">
            <a:avLst>
              <a:gd name="adj1" fmla="val 30953"/>
              <a:gd name="adj2" fmla="val 388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7" name="Right Arrow 16"/>
          <p:cNvSpPr/>
          <p:nvPr/>
        </p:nvSpPr>
        <p:spPr>
          <a:xfrm rot="608430">
            <a:off x="4272655" y="3900772"/>
            <a:ext cx="1273220" cy="1081149"/>
          </a:xfrm>
          <a:prstGeom prst="rightArrow">
            <a:avLst>
              <a:gd name="adj1" fmla="val 30953"/>
              <a:gd name="adj2" fmla="val 388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92332" y="1295400"/>
            <a:ext cx="6699249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LEIKKAUKSELLA SÄÄDETÄÄN AIKAA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11529"/>
            <a:ext cx="2938014" cy="2052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75" y="2057401"/>
            <a:ext cx="3000814" cy="1981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726" y="2057400"/>
            <a:ext cx="2895600" cy="1986137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2139952" y="4064001"/>
            <a:ext cx="6699249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….jätä tilaa mielikuvitukselle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03200" y="625465"/>
            <a:ext cx="6699249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HAASTATTELUN / DIALOGIN KUVAUS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196975"/>
            <a:ext cx="3057525" cy="2649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96975"/>
            <a:ext cx="2970344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b="9200"/>
          <a:stretch>
            <a:fillRect/>
          </a:stretch>
        </p:blipFill>
        <p:spPr>
          <a:xfrm>
            <a:off x="4267200" y="3962400"/>
            <a:ext cx="3048000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b="8467"/>
          <a:stretch>
            <a:fillRect/>
          </a:stretch>
        </p:blipFill>
        <p:spPr>
          <a:xfrm flipH="1">
            <a:off x="1219200" y="3943350"/>
            <a:ext cx="3063875" cy="2381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t="90800" b="-4890"/>
          <a:stretch>
            <a:fillRect/>
          </a:stretch>
        </p:blipFill>
        <p:spPr>
          <a:xfrm>
            <a:off x="3048001" y="5981700"/>
            <a:ext cx="30480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03200" y="625465"/>
            <a:ext cx="6699249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HAASTATTELUN / DIALOGIN KUVAUS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196975"/>
            <a:ext cx="3057525" cy="2649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96975"/>
            <a:ext cx="2970344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b="19970"/>
          <a:stretch>
            <a:fillRect/>
          </a:stretch>
        </p:blipFill>
        <p:spPr>
          <a:xfrm>
            <a:off x="4267200" y="3962400"/>
            <a:ext cx="3048000" cy="208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t="90800" b="-4890"/>
          <a:stretch>
            <a:fillRect/>
          </a:stretch>
        </p:blipFill>
        <p:spPr>
          <a:xfrm>
            <a:off x="3048001" y="5981700"/>
            <a:ext cx="30480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r="5150" b="16451"/>
          <a:stretch>
            <a:fillRect/>
          </a:stretch>
        </p:blipFill>
        <p:spPr>
          <a:xfrm>
            <a:off x="1217124" y="3872956"/>
            <a:ext cx="3002451" cy="2171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430067" y="206375"/>
            <a:ext cx="3640665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SEKVENSSOINTI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sekvenssi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5870" y="698302"/>
            <a:ext cx="7227691" cy="5782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424284" y="868935"/>
            <a:ext cx="3640665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SEKVENSSOINTI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8668"/>
          <a:stretch>
            <a:fillRect/>
          </a:stretch>
        </p:blipFill>
        <p:spPr>
          <a:xfrm>
            <a:off x="16494" y="1649549"/>
            <a:ext cx="9144000" cy="4192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591421" y="206375"/>
            <a:ext cx="7015173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SEKVENSSOINTI </a:t>
            </a:r>
            <a:r>
              <a:rPr lang="fi-FI" sz="1400" dirty="0" smtClean="0">
                <a:solidFill>
                  <a:schemeClr val="tx2"/>
                </a:solidFill>
              </a:rPr>
              <a:t>– sisäänkäynti ovesta 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almanya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5613" y="712022"/>
            <a:ext cx="7296347" cy="5837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68644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97099" y="257858"/>
            <a:ext cx="7329904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SEKVENSSOINTI </a:t>
            </a:r>
            <a:r>
              <a:rPr lang="fi-FI" sz="1297" dirty="0" smtClean="0">
                <a:solidFill>
                  <a:schemeClr val="tx2"/>
                </a:solidFill>
              </a:rPr>
              <a:t>– kuvasta pois käveleminen ja leikkaus uuteen paikkaan</a:t>
            </a:r>
            <a:endParaRPr kumimoji="0" lang="fi-FI" sz="129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diyarbaki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6844" y="869882"/>
            <a:ext cx="7128519" cy="570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Kuvaus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30937" y="533400"/>
            <a:ext cx="3618159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KAMERALIIKKEET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4153933" y="1406079"/>
            <a:ext cx="548640" cy="1784367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Left-Right Arrow 12"/>
          <p:cNvSpPr/>
          <p:nvPr/>
        </p:nvSpPr>
        <p:spPr>
          <a:xfrm>
            <a:off x="1075150" y="2106692"/>
            <a:ext cx="2233451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481746" y="3419455"/>
            <a:ext cx="6093130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err="1">
                <a:solidFill>
                  <a:schemeClr val="tx2"/>
                </a:solidFill>
              </a:rPr>
              <a:t>p</a:t>
            </a:r>
            <a:r>
              <a:rPr lang="fi-FI" sz="2700" noProof="0" dirty="0" err="1" smtClean="0">
                <a:solidFill>
                  <a:schemeClr val="tx2"/>
                </a:solidFill>
              </a:rPr>
              <a:t>annaus</a:t>
            </a:r>
            <a:r>
              <a:rPr lang="fi-FI" sz="2700" noProof="0" dirty="0" smtClean="0">
                <a:solidFill>
                  <a:schemeClr val="tx2"/>
                </a:solidFill>
              </a:rPr>
              <a:t> – </a:t>
            </a:r>
            <a:r>
              <a:rPr lang="fi-FI" sz="2700" noProof="0" dirty="0" err="1" smtClean="0">
                <a:solidFill>
                  <a:schemeClr val="tx2"/>
                </a:solidFill>
              </a:rPr>
              <a:t>tilttaus</a:t>
            </a:r>
            <a:r>
              <a:rPr lang="fi-FI" sz="2700" noProof="0" dirty="0" smtClean="0">
                <a:solidFill>
                  <a:schemeClr val="tx2"/>
                </a:solidFill>
              </a:rPr>
              <a:t> – kamera-ajot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7222" y="4605801"/>
            <a:ext cx="1979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smtClean="0">
                <a:solidFill>
                  <a:schemeClr val="tx2"/>
                </a:solidFill>
              </a:rPr>
              <a:t>zoomaus</a:t>
            </a:r>
            <a:endParaRPr lang="fi-FI" sz="2400" dirty="0"/>
          </a:p>
        </p:txBody>
      </p:sp>
      <p:sp>
        <p:nvSpPr>
          <p:cNvPr id="15" name="Multiply 14"/>
          <p:cNvSpPr/>
          <p:nvPr/>
        </p:nvSpPr>
        <p:spPr>
          <a:xfrm>
            <a:off x="3587222" y="4200069"/>
            <a:ext cx="1342368" cy="1635988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Right Arrow Callout 16"/>
          <p:cNvSpPr/>
          <p:nvPr/>
        </p:nvSpPr>
        <p:spPr>
          <a:xfrm>
            <a:off x="6985205" y="1956750"/>
            <a:ext cx="822960" cy="822960"/>
          </a:xfrm>
          <a:prstGeom prst="rightArrowCallou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Down Arrow Callout 17"/>
          <p:cNvSpPr/>
          <p:nvPr/>
        </p:nvSpPr>
        <p:spPr>
          <a:xfrm>
            <a:off x="5595841" y="2111199"/>
            <a:ext cx="822960" cy="822960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Kuvaus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46380" y="826289"/>
            <a:ext cx="4370976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180°-sääntö / turvalinja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0" y="2200741"/>
            <a:ext cx="8566772" cy="1974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246097" y="511360"/>
            <a:ext cx="1831906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PÄÄTILA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50" y="1010053"/>
            <a:ext cx="3656084" cy="5470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327" y="1010053"/>
            <a:ext cx="3837732" cy="2662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327" y="3953004"/>
            <a:ext cx="3755255" cy="2527960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1162050" y="206375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Kuvan</a:t>
            </a:r>
            <a:r>
              <a:rPr kumimoji="0" lang="fi-FI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rajaus ja sommittelu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Kuvaus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514786"/>
            <a:ext cx="3379689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VALAISTUS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07" y="1039216"/>
            <a:ext cx="7236400" cy="3607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431" y="4699770"/>
            <a:ext cx="648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Hyvä</a:t>
            </a:r>
            <a:r>
              <a:rPr lang="en-US" dirty="0" smtClean="0"/>
              <a:t> </a:t>
            </a:r>
            <a:r>
              <a:rPr lang="en-US" dirty="0" err="1" smtClean="0"/>
              <a:t>sivusto</a:t>
            </a:r>
            <a:r>
              <a:rPr lang="en-US" dirty="0" smtClean="0"/>
              <a:t> </a:t>
            </a:r>
            <a:r>
              <a:rPr lang="en-US" dirty="0" err="1" smtClean="0"/>
              <a:t>harjoitteluun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lowel.tiffen.com/edu</a:t>
            </a:r>
            <a:r>
              <a:rPr lang="en-US" dirty="0">
                <a:hlinkClick r:id="rId3"/>
              </a:rPr>
              <a:t>/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85820" y="206375"/>
            <a:ext cx="3379689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KÄSIKIRJOITUS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4586" y="680471"/>
            <a:ext cx="531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Kohtausotsikko – toiminta – dialogi - siirtymä</a:t>
            </a:r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724586" y="1045698"/>
            <a:ext cx="8209864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INT. KESÄMÖKKI. KEITTIÖ</a:t>
            </a:r>
            <a:r>
              <a:rPr lang="en-US" sz="1200" dirty="0" smtClean="0">
                <a:latin typeface="Courier"/>
                <a:cs typeface="Courier"/>
              </a:rPr>
              <a:t> – PÄIVÄ 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kohtausotsikko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int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/ext,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paikka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,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aika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)</a:t>
            </a:r>
          </a:p>
          <a:p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SAARA, 50, </a:t>
            </a:r>
            <a:r>
              <a:rPr lang="en-US" sz="1200" dirty="0" err="1" smtClean="0">
                <a:latin typeface="Courier"/>
                <a:cs typeface="Courier"/>
              </a:rPr>
              <a:t>kaataa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kahvia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kuppiin</a:t>
            </a:r>
            <a:r>
              <a:rPr lang="en-US" sz="1200" dirty="0" smtClean="0">
                <a:latin typeface="Courier"/>
                <a:cs typeface="Courier"/>
              </a:rPr>
              <a:t>. </a:t>
            </a:r>
            <a:r>
              <a:rPr lang="en-US" sz="1200" dirty="0" err="1" smtClean="0">
                <a:latin typeface="Courier"/>
                <a:cs typeface="Courier"/>
              </a:rPr>
              <a:t>Puhelin</a:t>
            </a:r>
            <a:r>
              <a:rPr lang="en-US" sz="1200" dirty="0" smtClean="0">
                <a:latin typeface="Courier"/>
                <a:cs typeface="Courier"/>
              </a:rPr>
              <a:t> SOI. </a:t>
            </a:r>
            <a:r>
              <a:rPr lang="en-US" sz="1200" dirty="0" err="1" smtClean="0">
                <a:latin typeface="Courier"/>
                <a:cs typeface="Courier"/>
              </a:rPr>
              <a:t>Saara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hätkähtää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ja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tönäisee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kahvikupin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nurin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. (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toiminta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)</a:t>
            </a:r>
          </a:p>
          <a:p>
            <a:endParaRPr lang="en-US" sz="1200" dirty="0" smtClean="0">
              <a:latin typeface="Courier"/>
              <a:cs typeface="Courier"/>
            </a:endParaRPr>
          </a:p>
          <a:p>
            <a:pPr lvl="1"/>
            <a:r>
              <a:rPr lang="en-US" sz="1200" dirty="0" smtClean="0">
                <a:latin typeface="Courier"/>
                <a:cs typeface="Courier"/>
              </a:rPr>
              <a:t>SAARA 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dialogi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)</a:t>
            </a:r>
          </a:p>
          <a:p>
            <a:pPr lvl="1"/>
            <a:r>
              <a:rPr lang="en-US" sz="1200" dirty="0" err="1" smtClean="0">
                <a:latin typeface="Courier"/>
                <a:cs typeface="Courier"/>
              </a:rPr>
              <a:t>Mää</a:t>
            </a:r>
            <a:r>
              <a:rPr lang="en-US" sz="1200" dirty="0" smtClean="0">
                <a:latin typeface="Courier"/>
                <a:cs typeface="Courier"/>
              </a:rPr>
              <a:t> en </a:t>
            </a:r>
            <a:r>
              <a:rPr lang="en-US" sz="1200" dirty="0" err="1" smtClean="0">
                <a:latin typeface="Courier"/>
                <a:cs typeface="Courier"/>
              </a:rPr>
              <a:t>voi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puhua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nyt</a:t>
            </a:r>
            <a:r>
              <a:rPr lang="en-US" sz="1200" dirty="0" smtClean="0">
                <a:latin typeface="Courier"/>
                <a:cs typeface="Courier"/>
              </a:rPr>
              <a:t>.</a:t>
            </a:r>
          </a:p>
          <a:p>
            <a:endParaRPr lang="en-US" sz="1200" dirty="0" smtClean="0">
              <a:latin typeface="Courier"/>
              <a:cs typeface="Courier"/>
            </a:endParaRPr>
          </a:p>
          <a:p>
            <a:pPr lvl="1"/>
            <a:r>
              <a:rPr lang="en-US" sz="1200" dirty="0" smtClean="0">
                <a:latin typeface="Courier"/>
                <a:cs typeface="Courier"/>
              </a:rPr>
              <a:t>SAARA</a:t>
            </a:r>
          </a:p>
          <a:p>
            <a:pPr lvl="1"/>
            <a:r>
              <a:rPr lang="en-US" sz="1200" dirty="0" smtClean="0">
                <a:latin typeface="Courier"/>
                <a:cs typeface="Courier"/>
              </a:rPr>
              <a:t>(</a:t>
            </a:r>
            <a:r>
              <a:rPr lang="en-US" sz="1200" dirty="0" err="1" smtClean="0">
                <a:latin typeface="Courier"/>
                <a:cs typeface="Courier"/>
              </a:rPr>
              <a:t>kuiskaa</a:t>
            </a:r>
            <a:r>
              <a:rPr lang="en-US" sz="1200" dirty="0" smtClean="0">
                <a:latin typeface="Courier"/>
                <a:cs typeface="Courier"/>
              </a:rPr>
              <a:t>)</a:t>
            </a:r>
          </a:p>
          <a:p>
            <a:pPr lvl="1"/>
            <a:r>
              <a:rPr lang="en-US" sz="1200" dirty="0" err="1" smtClean="0">
                <a:latin typeface="Courier"/>
                <a:cs typeface="Courier"/>
              </a:rPr>
              <a:t>Mää</a:t>
            </a:r>
            <a:r>
              <a:rPr lang="en-US" sz="1200" dirty="0" smtClean="0">
                <a:latin typeface="Courier"/>
                <a:cs typeface="Courier"/>
              </a:rPr>
              <a:t> en </a:t>
            </a:r>
            <a:r>
              <a:rPr lang="en-US" sz="1200" dirty="0" err="1" smtClean="0">
                <a:latin typeface="Courier"/>
                <a:cs typeface="Courier"/>
              </a:rPr>
              <a:t>voi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puhua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nyt</a:t>
            </a:r>
            <a:r>
              <a:rPr lang="en-US" sz="1200" dirty="0" smtClean="0">
                <a:latin typeface="Courier"/>
                <a:cs typeface="Courier"/>
              </a:rPr>
              <a:t>.</a:t>
            </a:r>
          </a:p>
          <a:p>
            <a:endParaRPr lang="en-US" sz="1200" dirty="0" smtClean="0">
              <a:latin typeface="Courier"/>
              <a:cs typeface="Courier"/>
            </a:endParaRPr>
          </a:p>
          <a:p>
            <a:pPr lvl="1"/>
            <a:r>
              <a:rPr lang="en-US" sz="1200" dirty="0" smtClean="0">
                <a:latin typeface="Courier"/>
                <a:cs typeface="Courier"/>
              </a:rPr>
              <a:t>PENTTI (O.S.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) (off screen – vain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ääni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kuuluu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)</a:t>
            </a:r>
          </a:p>
          <a:p>
            <a:pPr lvl="1"/>
            <a:r>
              <a:rPr lang="en-US" sz="1200" dirty="0" err="1" smtClean="0">
                <a:latin typeface="Courier"/>
                <a:cs typeface="Courier"/>
              </a:rPr>
              <a:t>Kenen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kanssa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sää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puhut</a:t>
            </a:r>
            <a:r>
              <a:rPr lang="en-US" sz="1200" dirty="0" smtClean="0">
                <a:latin typeface="Courier"/>
                <a:cs typeface="Courier"/>
              </a:rPr>
              <a:t>?</a:t>
            </a:r>
          </a:p>
          <a:p>
            <a:endParaRPr lang="en-US" sz="1200" dirty="0" smtClean="0">
              <a:latin typeface="Courier"/>
              <a:cs typeface="Courier"/>
            </a:endParaRPr>
          </a:p>
          <a:p>
            <a:pPr lvl="1"/>
            <a:r>
              <a:rPr lang="en-US" sz="1200" dirty="0" smtClean="0">
                <a:latin typeface="Courier"/>
                <a:cs typeface="Courier"/>
              </a:rPr>
              <a:t>SAARA</a:t>
            </a:r>
          </a:p>
          <a:p>
            <a:pPr lvl="1"/>
            <a:r>
              <a:rPr lang="en-US" sz="1200" dirty="0" err="1" smtClean="0">
                <a:latin typeface="Courier"/>
                <a:cs typeface="Courier"/>
              </a:rPr>
              <a:t>Joku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väärä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numero</a:t>
            </a:r>
            <a:r>
              <a:rPr lang="en-US" sz="1200" dirty="0" smtClean="0">
                <a:latin typeface="Courier"/>
                <a:cs typeface="Courier"/>
              </a:rPr>
              <a:t>.</a:t>
            </a:r>
            <a:endParaRPr lang="en-US" sz="1200" dirty="0">
              <a:latin typeface="Courier"/>
              <a:cs typeface="Courier"/>
            </a:endParaRPr>
          </a:p>
          <a:p>
            <a:pPr lvl="1"/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err="1" smtClean="0">
                <a:latin typeface="Courier"/>
                <a:cs typeface="Courier"/>
              </a:rPr>
              <a:t>Saara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pyyhkii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kiireesti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pöydälle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läikkyneen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kahvin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luuttuun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ja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kuulee</a:t>
            </a:r>
            <a:r>
              <a:rPr lang="en-US" sz="1200" dirty="0" smtClean="0">
                <a:latin typeface="Courier"/>
                <a:cs typeface="Courier"/>
              </a:rPr>
              <a:t>,</a:t>
            </a:r>
          </a:p>
          <a:p>
            <a:r>
              <a:rPr lang="en-US" sz="1200" dirty="0" err="1" smtClean="0">
                <a:latin typeface="Courier"/>
                <a:cs typeface="Courier"/>
              </a:rPr>
              <a:t>kuinka</a:t>
            </a:r>
            <a:r>
              <a:rPr lang="en-US" sz="1200" dirty="0" smtClean="0">
                <a:latin typeface="Courier"/>
                <a:cs typeface="Courier"/>
              </a:rPr>
              <a:t> PENTTI, 53, </a:t>
            </a:r>
            <a:r>
              <a:rPr lang="en-US" sz="1200" dirty="0" err="1" smtClean="0">
                <a:latin typeface="Courier"/>
                <a:cs typeface="Courier"/>
              </a:rPr>
              <a:t>nousee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nojatuolistaan</a:t>
            </a:r>
            <a:r>
              <a:rPr lang="en-US" sz="1200" dirty="0" smtClean="0">
                <a:latin typeface="Courier"/>
                <a:cs typeface="Courier"/>
              </a:rPr>
              <a:t>. </a:t>
            </a:r>
            <a:r>
              <a:rPr lang="en-US" sz="1200" dirty="0" err="1" smtClean="0">
                <a:latin typeface="Courier"/>
                <a:cs typeface="Courier"/>
              </a:rPr>
              <a:t>Saara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vääntää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luutun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kuivaksi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lavuaarin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yläpuolella</a:t>
            </a:r>
            <a:r>
              <a:rPr lang="en-US" sz="1200" dirty="0" smtClean="0">
                <a:latin typeface="Courier"/>
                <a:cs typeface="Courier"/>
              </a:rPr>
              <a:t>.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 (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siirtymä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 –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kohtaukset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leikataa</a:t>
            </a:r>
            <a:r>
              <a:rPr lang="en-US" sz="1200" dirty="0" smtClean="0">
                <a:solidFill>
                  <a:srgbClr val="1FAECD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1FAECD"/>
                </a:solidFill>
                <a:latin typeface="Courier"/>
                <a:cs typeface="Courier"/>
              </a:rPr>
              <a:t>yhteen</a:t>
            </a:r>
            <a:r>
              <a:rPr lang="en-US" sz="1200" dirty="0" smtClean="0">
                <a:latin typeface="Courier"/>
                <a:cs typeface="Courier"/>
              </a:rPr>
              <a:t>)</a:t>
            </a:r>
          </a:p>
          <a:p>
            <a:endParaRPr lang="en-US" sz="1200" dirty="0" smtClean="0">
              <a:latin typeface="Courier"/>
              <a:cs typeface="Courier"/>
            </a:endParaRPr>
          </a:p>
          <a:p>
            <a:endParaRPr lang="en-US" sz="1200" dirty="0" smtClean="0">
              <a:latin typeface="Courier"/>
              <a:cs typeface="Courier"/>
            </a:endParaRP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 err="1" smtClean="0">
                <a:latin typeface="Courier"/>
                <a:cs typeface="Courier"/>
              </a:rPr>
              <a:t>Pentti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tulee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keittiön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ovelle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ja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katsoo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Saaraa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synkkänä</a:t>
            </a:r>
            <a:r>
              <a:rPr lang="en-US" sz="1200" dirty="0" smtClean="0">
                <a:latin typeface="Courier"/>
                <a:cs typeface="Courier"/>
              </a:rPr>
              <a:t>.</a:t>
            </a:r>
          </a:p>
          <a:p>
            <a:endParaRPr lang="en-US" sz="1200" dirty="0" smtClean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.</a:t>
            </a:r>
            <a:endParaRPr lang="fi-FI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184" y="385800"/>
            <a:ext cx="59974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/>
              <a:t>KUVAKÄSIKIRJOITUS</a:t>
            </a:r>
            <a:r>
              <a:rPr lang="en-US" sz="2700" b="1" dirty="0" smtClean="0"/>
              <a:t>/</a:t>
            </a:r>
            <a:r>
              <a:rPr lang="en-US" sz="2700" dirty="0" smtClean="0"/>
              <a:t>STORYBOARD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85" y="1493015"/>
            <a:ext cx="6811935" cy="5076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8185" y="938309"/>
            <a:ext cx="6811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Mitä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näkyy</a:t>
            </a:r>
            <a:r>
              <a:rPr lang="en-US" sz="2000" b="1" dirty="0" smtClean="0"/>
              <a:t>?                 </a:t>
            </a:r>
            <a:r>
              <a:rPr lang="en-US" sz="2000" b="1" dirty="0" err="1" smtClean="0"/>
              <a:t>Mitä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puhutaan</a:t>
            </a:r>
            <a:r>
              <a:rPr lang="en-US" sz="2000" b="1" dirty="0" smtClean="0"/>
              <a:t>?   </a:t>
            </a:r>
            <a:r>
              <a:rPr lang="en-US" sz="2000" b="1" dirty="0" err="1" smtClean="0"/>
              <a:t>Mitä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kuuluu</a:t>
            </a:r>
            <a:r>
              <a:rPr lang="en-US" sz="2000" b="1" dirty="0" smtClean="0"/>
              <a:t>?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Kuvakerronnan perusteet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514786"/>
            <a:ext cx="8934450" cy="78061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fi-FI" sz="2700" dirty="0" smtClean="0">
                <a:solidFill>
                  <a:schemeClr val="tx2"/>
                </a:solidFill>
              </a:rPr>
              <a:t>KUVAKÄSIKIRJOITUS/STORYBOARD  </a:t>
            </a:r>
            <a:r>
              <a:rPr lang="fi-FI" sz="2700" dirty="0" smtClean="0">
                <a:solidFill>
                  <a:schemeClr val="tx2"/>
                </a:solidFill>
              </a:rPr>
              <a:t>TIKKU-UKOILLA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0091" t="11314" r="4595" b="5768"/>
          <a:stretch>
            <a:fillRect/>
          </a:stretch>
        </p:blipFill>
        <p:spPr>
          <a:xfrm>
            <a:off x="5492376" y="1479962"/>
            <a:ext cx="2667000" cy="2309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576" y="1295400"/>
            <a:ext cx="3962400" cy="2590800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4570" r="72902" b="41356"/>
          <a:stretch>
            <a:fillRect/>
          </a:stretch>
        </p:blipFill>
        <p:spPr>
          <a:xfrm>
            <a:off x="1758576" y="1371600"/>
            <a:ext cx="2667000" cy="2388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11185" y="1295400"/>
            <a:ext cx="3734701" cy="2558340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1809750" y="4212287"/>
          <a:ext cx="5524500" cy="838200"/>
        </p:xfrm>
        <a:graphic>
          <a:graphicData uri="http://schemas.openxmlformats.org/presentationml/2006/ole">
            <p:oleObj spid="_x0000_s50178" name="Document" r:id="rId4" imgW="5524500" imgH="838200" progId="Word.Document.12">
              <p:link updateAutomatic="1"/>
            </p:oleObj>
          </a:graphicData>
        </a:graphic>
      </p:graphicFrame>
      <p:sp>
        <p:nvSpPr>
          <p:cNvPr id="11" name="Subtitle 2"/>
          <p:cNvSpPr txBox="1">
            <a:spLocks/>
          </p:cNvSpPr>
          <p:nvPr/>
        </p:nvSpPr>
        <p:spPr>
          <a:xfrm>
            <a:off x="1162050" y="6430747"/>
            <a:ext cx="7772400" cy="325953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Kari Vitikainen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6110302" y="85805"/>
            <a:ext cx="3033697" cy="533400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Kuvakerronnan perusteet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91784" y="619204"/>
            <a:ext cx="8852216" cy="623879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Kuvaus</a:t>
            </a:r>
            <a:r>
              <a:rPr lang="en-US" dirty="0" smtClean="0"/>
              <a:t> - </a:t>
            </a:r>
            <a:r>
              <a:rPr lang="en-US" dirty="0" err="1" smtClean="0"/>
              <a:t>potentiaalisia</a:t>
            </a:r>
            <a:r>
              <a:rPr lang="en-US" dirty="0" smtClean="0"/>
              <a:t> </a:t>
            </a:r>
            <a:r>
              <a:rPr lang="en-US" dirty="0" err="1" smtClean="0"/>
              <a:t>ongelmia</a:t>
            </a:r>
            <a:r>
              <a:rPr lang="en-US" dirty="0" smtClean="0"/>
              <a:t> </a:t>
            </a:r>
            <a:r>
              <a:rPr lang="en-US" dirty="0" err="1" smtClean="0"/>
              <a:t>leikkauksessa</a:t>
            </a:r>
            <a:endParaRPr lang="en-US" dirty="0" smtClean="0"/>
          </a:p>
          <a:p>
            <a:pPr algn="l"/>
            <a:endParaRPr lang="en-US" baseline="30000" dirty="0" smtClean="0"/>
          </a:p>
          <a:p>
            <a:pPr algn="l"/>
            <a:r>
              <a:rPr lang="en-US" baseline="30000" dirty="0" err="1" smtClean="0"/>
              <a:t>Yhdistettävissä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videoklipeissä</a:t>
            </a:r>
            <a:endParaRPr lang="en-US" baseline="30000" dirty="0" smtClean="0"/>
          </a:p>
          <a:p>
            <a:pPr algn="l"/>
            <a:endParaRPr lang="en-US" baseline="30000" dirty="0" smtClean="0"/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on </a:t>
            </a:r>
            <a:r>
              <a:rPr lang="en-US" baseline="30000" dirty="0" err="1" smtClean="0"/>
              <a:t>liian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pieni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muutos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kuvakoossa</a:t>
            </a:r>
            <a:r>
              <a:rPr lang="en-US" baseline="30000" dirty="0" smtClean="0"/>
              <a:t>.</a:t>
            </a:r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</a:t>
            </a:r>
            <a:r>
              <a:rPr lang="en-US" baseline="30000" dirty="0" err="1" smtClean="0"/>
              <a:t>liikkeen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nopeus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vaihtelee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liikaa</a:t>
            </a:r>
            <a:r>
              <a:rPr lang="en-US" baseline="30000" dirty="0" smtClean="0"/>
              <a:t>.</a:t>
            </a:r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</a:t>
            </a:r>
            <a:r>
              <a:rPr lang="en-US" baseline="30000" dirty="0" err="1" smtClean="0"/>
              <a:t>huomiopisteen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paikka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vaihtuu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liikaa</a:t>
            </a:r>
            <a:r>
              <a:rPr lang="en-US" baseline="30000" dirty="0" smtClean="0"/>
              <a:t>.</a:t>
            </a:r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</a:t>
            </a:r>
            <a:r>
              <a:rPr lang="en-US" baseline="30000" dirty="0" err="1" smtClean="0"/>
              <a:t>vastakuvien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sommittelu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mittakaava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eivät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täsmää</a:t>
            </a:r>
            <a:r>
              <a:rPr lang="en-US" baseline="30000" dirty="0" smtClean="0"/>
              <a:t> (</a:t>
            </a:r>
            <a:r>
              <a:rPr lang="en-US" baseline="30000" dirty="0" err="1" smtClean="0"/>
              <a:t>vrt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valta-asetelma</a:t>
            </a:r>
            <a:r>
              <a:rPr lang="en-US" baseline="30000" dirty="0" smtClean="0"/>
              <a:t>).</a:t>
            </a:r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on </a:t>
            </a:r>
            <a:r>
              <a:rPr lang="en-US" baseline="30000" dirty="0" err="1" smtClean="0"/>
              <a:t>liian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suuri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valoisuus/tummuus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ero</a:t>
            </a:r>
            <a:r>
              <a:rPr lang="en-US" baseline="30000" dirty="0" smtClean="0"/>
              <a:t>.</a:t>
            </a:r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on </a:t>
            </a:r>
            <a:r>
              <a:rPr lang="en-US" baseline="30000" dirty="0" err="1" smtClean="0"/>
              <a:t>jatkuvuusongelmia</a:t>
            </a:r>
            <a:r>
              <a:rPr lang="en-US" baseline="30000" dirty="0" smtClean="0"/>
              <a:t>. </a:t>
            </a:r>
          </a:p>
          <a:p>
            <a:pPr lvl="3" algn="l"/>
            <a:r>
              <a:rPr lang="en-US" baseline="30000" dirty="0" err="1" smtClean="0"/>
              <a:t>Esim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ilmeen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sopimattomuus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valo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vaihtelee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liikaa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nopeus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muuttuu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nesteen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pinta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lasissa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vaihtelee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silmälasit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ovat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välillä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päässä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välillä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poissa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hattu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häviää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kesken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kuvien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pusero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vaihtuu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muki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vaihtaa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paikkaa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pöydällä</a:t>
            </a:r>
            <a:r>
              <a:rPr lang="en-US" baseline="30000" dirty="0" smtClean="0"/>
              <a:t>…</a:t>
            </a:r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</a:t>
            </a:r>
            <a:r>
              <a:rPr lang="en-US" baseline="30000" dirty="0" err="1" smtClean="0"/>
              <a:t>tapahtuva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kameran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liikkuminen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vaikeuttaa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kuvien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liittämistä</a:t>
            </a:r>
            <a:r>
              <a:rPr lang="en-US" baseline="30000" dirty="0" smtClean="0"/>
              <a:t>.</a:t>
            </a:r>
          </a:p>
          <a:p>
            <a:pPr lvl="1" algn="l">
              <a:buFont typeface="Wingdings" charset="2"/>
              <a:buChar char="ü"/>
            </a:pPr>
            <a:r>
              <a:rPr lang="en-US" baseline="30000" dirty="0" smtClean="0"/>
              <a:t> on </a:t>
            </a:r>
            <a:r>
              <a:rPr lang="en-US" baseline="30000" dirty="0" err="1" smtClean="0"/>
              <a:t>liian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lyhyet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hännät</a:t>
            </a:r>
            <a:r>
              <a:rPr lang="en-US" baseline="30000" dirty="0" smtClean="0"/>
              <a:t>.</a:t>
            </a:r>
          </a:p>
          <a:p>
            <a:pPr algn="l"/>
            <a:endParaRPr lang="en-US" b="1" baseline="30000" dirty="0" smtClean="0"/>
          </a:p>
          <a:p>
            <a:pPr algn="l"/>
            <a:r>
              <a:rPr lang="en-US" b="1" baseline="30000" dirty="0" smtClean="0"/>
              <a:t>     </a:t>
            </a:r>
          </a:p>
          <a:p>
            <a:pPr algn="l"/>
            <a:endParaRPr lang="en-US" b="1" baseline="30000" dirty="0" smtClean="0"/>
          </a:p>
          <a:p>
            <a:pPr algn="l"/>
            <a:endParaRPr lang="en-US" b="1" baseline="30000" dirty="0" smtClean="0"/>
          </a:p>
          <a:p>
            <a:pPr algn="l"/>
            <a:r>
              <a:rPr lang="en-US" b="1" baseline="30000" dirty="0" smtClean="0"/>
              <a:t>         </a:t>
            </a:r>
            <a:r>
              <a:rPr lang="en-US" b="1" baseline="30000" dirty="0" err="1" smtClean="0"/>
              <a:t>Opit</a:t>
            </a:r>
            <a:r>
              <a:rPr lang="en-US" b="1" baseline="30000" dirty="0" smtClean="0"/>
              <a:t> </a:t>
            </a:r>
            <a:r>
              <a:rPr lang="en-US" b="1" baseline="30000" dirty="0" err="1" smtClean="0"/>
              <a:t>kuvaamaan</a:t>
            </a:r>
            <a:r>
              <a:rPr lang="en-US" b="1" baseline="30000" dirty="0" smtClean="0"/>
              <a:t>, kun </a:t>
            </a:r>
            <a:r>
              <a:rPr lang="en-US" b="1" baseline="30000" dirty="0" err="1" smtClean="0"/>
              <a:t>olet</a:t>
            </a:r>
            <a:r>
              <a:rPr lang="en-US" b="1" baseline="30000" dirty="0" smtClean="0"/>
              <a:t> </a:t>
            </a:r>
            <a:r>
              <a:rPr lang="en-US" b="1" baseline="30000" dirty="0" err="1" smtClean="0"/>
              <a:t>yrittänyt</a:t>
            </a:r>
            <a:r>
              <a:rPr lang="en-US" b="1" baseline="30000" dirty="0" smtClean="0"/>
              <a:t> </a:t>
            </a:r>
            <a:r>
              <a:rPr lang="en-US" b="1" baseline="30000" dirty="0" err="1" smtClean="0"/>
              <a:t>editoida</a:t>
            </a:r>
            <a:r>
              <a:rPr lang="en-US" b="1" baseline="30000" dirty="0" smtClean="0"/>
              <a:t> </a:t>
            </a:r>
            <a:r>
              <a:rPr lang="en-US" b="1" baseline="30000" dirty="0" err="1" smtClean="0"/>
              <a:t>kuvaamiasi</a:t>
            </a:r>
            <a:r>
              <a:rPr lang="en-US" b="1" baseline="30000" dirty="0" smtClean="0"/>
              <a:t> </a:t>
            </a:r>
            <a:r>
              <a:rPr lang="en-US" b="1" baseline="30000" dirty="0" err="1" smtClean="0"/>
              <a:t>videoita</a:t>
            </a:r>
            <a:r>
              <a:rPr lang="en-US" b="1" baseline="30000" dirty="0" smtClean="0"/>
              <a:t>!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6110302" y="85805"/>
            <a:ext cx="3033697" cy="533400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Kuvakerronnan perusteet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111" y="619205"/>
            <a:ext cx="8543267" cy="594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Kuinka</a:t>
            </a:r>
            <a:r>
              <a:rPr lang="en-US" sz="2400" dirty="0"/>
              <a:t> </a:t>
            </a:r>
            <a:r>
              <a:rPr lang="en-US" sz="2400" dirty="0" err="1"/>
              <a:t>varmistat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kuvattu</a:t>
            </a:r>
            <a:r>
              <a:rPr lang="en-US" sz="2400" dirty="0"/>
              <a:t> </a:t>
            </a:r>
            <a:r>
              <a:rPr lang="en-US" sz="2400" dirty="0" err="1"/>
              <a:t>toimii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editoinnissa</a:t>
            </a:r>
            <a:r>
              <a:rPr lang="en-US" sz="2400" dirty="0" smtClean="0"/>
              <a:t>?</a:t>
            </a:r>
          </a:p>
          <a:p>
            <a:pPr>
              <a:buFont typeface="Wingdings" charset="2"/>
              <a:buChar char="ü"/>
            </a:pPr>
            <a:endParaRPr lang="en-US" sz="2400" baseline="30000" dirty="0" smtClean="0"/>
          </a:p>
          <a:p>
            <a:pPr>
              <a:buFont typeface="Wingdings" charset="2"/>
              <a:buChar char="ü"/>
            </a:pPr>
            <a:r>
              <a:rPr lang="en-US" sz="2400" baseline="30000" dirty="0" smtClean="0"/>
              <a:t> </a:t>
            </a:r>
            <a:r>
              <a:rPr lang="en-US" sz="2400" baseline="30000" dirty="0" err="1" smtClean="0"/>
              <a:t>Suunnittele</a:t>
            </a:r>
            <a:r>
              <a:rPr lang="en-US" sz="2400" baseline="30000" dirty="0" smtClean="0"/>
              <a:t> </a:t>
            </a:r>
            <a:r>
              <a:rPr lang="en-US" sz="2400" baseline="30000" dirty="0" err="1"/>
              <a:t>kuvat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huolella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ennen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kuvaamista</a:t>
            </a:r>
            <a:r>
              <a:rPr lang="en-US" sz="2400" baseline="30000" dirty="0"/>
              <a:t>.</a:t>
            </a:r>
            <a:r>
              <a:rPr lang="en-US" sz="2400" baseline="30000" dirty="0" smtClean="0"/>
              <a:t> </a:t>
            </a:r>
          </a:p>
          <a:p>
            <a:pPr lvl="2"/>
            <a:r>
              <a:rPr lang="en-US" baseline="30000" dirty="0" err="1" smtClean="0"/>
              <a:t>Käytä</a:t>
            </a:r>
            <a:r>
              <a:rPr lang="en-US" baseline="30000" dirty="0" smtClean="0"/>
              <a:t> </a:t>
            </a:r>
            <a:r>
              <a:rPr lang="en-US" baseline="30000" dirty="0" err="1"/>
              <a:t>kuvakäsikirjoitusta</a:t>
            </a:r>
            <a:r>
              <a:rPr lang="en-US" baseline="30000" dirty="0"/>
              <a:t>, </a:t>
            </a:r>
            <a:r>
              <a:rPr lang="en-US" baseline="30000" dirty="0" err="1"/>
              <a:t>sotryboardia</a:t>
            </a:r>
            <a:r>
              <a:rPr lang="en-US" baseline="30000" dirty="0"/>
              <a:t> </a:t>
            </a:r>
            <a:r>
              <a:rPr lang="en-US" baseline="30000" dirty="0" err="1"/>
              <a:t>ja</a:t>
            </a:r>
            <a:r>
              <a:rPr lang="en-US" baseline="30000" dirty="0"/>
              <a:t> </a:t>
            </a:r>
            <a:r>
              <a:rPr lang="en-US" baseline="30000" dirty="0" err="1"/>
              <a:t>kuvatoivelistoja</a:t>
            </a:r>
            <a:r>
              <a:rPr lang="en-US" baseline="30000" dirty="0"/>
              <a:t> (</a:t>
            </a:r>
            <a:r>
              <a:rPr lang="en-US" baseline="30000" dirty="0" err="1"/>
              <a:t>erityisesti</a:t>
            </a:r>
            <a:r>
              <a:rPr lang="en-US" baseline="30000" dirty="0"/>
              <a:t> </a:t>
            </a:r>
            <a:r>
              <a:rPr lang="en-US" baseline="30000" dirty="0" err="1"/>
              <a:t>dokumenttityylisissä</a:t>
            </a:r>
            <a:r>
              <a:rPr lang="en-US" baseline="30000" dirty="0"/>
              <a:t> </a:t>
            </a:r>
            <a:r>
              <a:rPr lang="en-US" baseline="30000" dirty="0" err="1"/>
              <a:t>tuotannoissa</a:t>
            </a:r>
            <a:r>
              <a:rPr lang="en-US" baseline="30000" dirty="0"/>
              <a:t> </a:t>
            </a:r>
            <a:r>
              <a:rPr lang="en-US" baseline="30000" dirty="0" err="1"/>
              <a:t>käytetty</a:t>
            </a:r>
            <a:r>
              <a:rPr lang="en-US" baseline="30000" dirty="0"/>
              <a:t> ”</a:t>
            </a:r>
            <a:r>
              <a:rPr lang="en-US" baseline="30000" dirty="0" err="1"/>
              <a:t>toivelista</a:t>
            </a:r>
            <a:r>
              <a:rPr lang="en-US" baseline="30000" dirty="0"/>
              <a:t>” on </a:t>
            </a:r>
            <a:r>
              <a:rPr lang="en-US" baseline="30000" dirty="0" err="1"/>
              <a:t>lista</a:t>
            </a:r>
            <a:r>
              <a:rPr lang="en-US" baseline="30000" dirty="0"/>
              <a:t> </a:t>
            </a:r>
            <a:r>
              <a:rPr lang="en-US" baseline="30000" dirty="0" err="1"/>
              <a:t>kuvista</a:t>
            </a:r>
            <a:r>
              <a:rPr lang="en-US" baseline="30000" dirty="0"/>
              <a:t>, </a:t>
            </a:r>
            <a:r>
              <a:rPr lang="en-US" baseline="30000" dirty="0" err="1"/>
              <a:t>joita</a:t>
            </a:r>
            <a:r>
              <a:rPr lang="en-US" baseline="30000" dirty="0"/>
              <a:t> </a:t>
            </a:r>
            <a:r>
              <a:rPr lang="en-US" baseline="30000" dirty="0" err="1"/>
              <a:t>yrität</a:t>
            </a:r>
            <a:r>
              <a:rPr lang="en-US" baseline="30000" dirty="0"/>
              <a:t> </a:t>
            </a:r>
            <a:r>
              <a:rPr lang="en-US" baseline="30000" dirty="0" err="1"/>
              <a:t>saada</a:t>
            </a:r>
            <a:r>
              <a:rPr lang="en-US" baseline="30000" dirty="0"/>
              <a:t> </a:t>
            </a:r>
            <a:r>
              <a:rPr lang="en-US" baseline="30000" dirty="0" err="1"/>
              <a:t>kuvautuksi</a:t>
            </a:r>
            <a:r>
              <a:rPr lang="en-US" baseline="30000" dirty="0"/>
              <a:t>  </a:t>
            </a:r>
            <a:r>
              <a:rPr lang="en-US" baseline="30000" dirty="0" err="1"/>
              <a:t>kuvauspäivinä</a:t>
            </a:r>
            <a:r>
              <a:rPr lang="en-US" baseline="30000" dirty="0"/>
              <a:t>)</a:t>
            </a:r>
            <a:r>
              <a:rPr lang="en-US" baseline="30000" dirty="0" smtClean="0"/>
              <a:t>.</a:t>
            </a:r>
          </a:p>
          <a:p>
            <a:pPr lvl="2"/>
            <a:endParaRPr lang="en-US" sz="2400" baseline="30000" dirty="0" smtClean="0"/>
          </a:p>
          <a:p>
            <a:pPr>
              <a:buFont typeface="Wingdings" charset="2"/>
              <a:buChar char="ü"/>
            </a:pPr>
            <a:r>
              <a:rPr lang="en-US" sz="2400" baseline="30000" dirty="0" smtClean="0"/>
              <a:t> </a:t>
            </a:r>
            <a:r>
              <a:rPr lang="en-US" sz="2400" baseline="30000" dirty="0" err="1" smtClean="0"/>
              <a:t>Nimeä</a:t>
            </a:r>
            <a:r>
              <a:rPr lang="en-US" sz="2400" baseline="30000" dirty="0" smtClean="0"/>
              <a:t> </a:t>
            </a:r>
            <a:r>
              <a:rPr lang="en-US" sz="2400" baseline="30000" dirty="0" err="1"/>
              <a:t>henkilö</a:t>
            </a:r>
            <a:r>
              <a:rPr lang="en-US" sz="2400" baseline="30000" dirty="0"/>
              <a:t>, </a:t>
            </a:r>
            <a:r>
              <a:rPr lang="en-US" sz="2400" baseline="30000" dirty="0" err="1"/>
              <a:t>joka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huolehtii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jatkuvuudesta</a:t>
            </a:r>
            <a:r>
              <a:rPr lang="en-US" sz="2400" baseline="30000" dirty="0"/>
              <a:t>, </a:t>
            </a:r>
            <a:r>
              <a:rPr lang="en-US" sz="2400" baseline="30000" dirty="0" err="1"/>
              <a:t>kuvan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yksityiskohdista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ja</a:t>
            </a:r>
            <a:r>
              <a:rPr lang="en-US" sz="2400" baseline="30000" dirty="0"/>
              <a:t> </a:t>
            </a:r>
            <a:r>
              <a:rPr lang="en-US" sz="2400" baseline="30000" dirty="0" err="1" smtClean="0"/>
              <a:t>väreistä</a:t>
            </a:r>
            <a:r>
              <a:rPr lang="en-US" sz="2400" baseline="30000" dirty="0" smtClean="0"/>
              <a:t> </a:t>
            </a:r>
            <a:r>
              <a:rPr lang="en-US" sz="2400" baseline="30000" dirty="0" err="1"/>
              <a:t>kuvauksen</a:t>
            </a:r>
            <a:r>
              <a:rPr lang="en-US" sz="2400" baseline="30000" dirty="0"/>
              <a:t> </a:t>
            </a:r>
            <a:r>
              <a:rPr lang="en-US" sz="2400" baseline="30000" dirty="0" err="1" smtClean="0"/>
              <a:t>aikana</a:t>
            </a:r>
            <a:r>
              <a:rPr lang="en-US" sz="2400" baseline="30000" dirty="0" smtClean="0"/>
              <a:t>.</a:t>
            </a:r>
          </a:p>
          <a:p>
            <a:pPr>
              <a:buFont typeface="Wingdings" charset="2"/>
              <a:buChar char="ü"/>
            </a:pPr>
            <a:endParaRPr lang="en-US" sz="2400" baseline="30000" dirty="0" smtClean="0"/>
          </a:p>
          <a:p>
            <a:pPr>
              <a:buFont typeface="Wingdings" charset="2"/>
              <a:buChar char="ü"/>
            </a:pPr>
            <a:r>
              <a:rPr lang="en-US" sz="2400" baseline="30000" dirty="0" smtClean="0"/>
              <a:t> </a:t>
            </a:r>
            <a:r>
              <a:rPr lang="en-US" sz="2400" baseline="30000" dirty="0" err="1" smtClean="0"/>
              <a:t>Kuvaa</a:t>
            </a:r>
            <a:r>
              <a:rPr lang="en-US" sz="2400" baseline="30000" dirty="0" smtClean="0"/>
              <a:t> </a:t>
            </a:r>
            <a:r>
              <a:rPr lang="en-US" sz="2400" baseline="30000" dirty="0" err="1"/>
              <a:t>aina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tarpeeksi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välikuvia</a:t>
            </a:r>
            <a:r>
              <a:rPr lang="en-US" sz="2400" baseline="30000" dirty="0"/>
              <a:t> (cut shots).</a:t>
            </a:r>
            <a:r>
              <a:rPr lang="en-US" sz="2400" baseline="30000" dirty="0" smtClean="0"/>
              <a:t> </a:t>
            </a:r>
          </a:p>
          <a:p>
            <a:pPr lvl="2"/>
            <a:r>
              <a:rPr lang="en-US" baseline="30000" dirty="0" err="1" smtClean="0"/>
              <a:t>Välikuvina</a:t>
            </a:r>
            <a:r>
              <a:rPr lang="en-US" baseline="30000" dirty="0" smtClean="0"/>
              <a:t> </a:t>
            </a:r>
            <a:r>
              <a:rPr lang="en-US" baseline="30000" dirty="0" err="1"/>
              <a:t>voi</a:t>
            </a:r>
            <a:r>
              <a:rPr lang="en-US" baseline="30000" dirty="0"/>
              <a:t> </a:t>
            </a:r>
            <a:r>
              <a:rPr lang="en-US" baseline="30000" dirty="0" err="1"/>
              <a:t>toimia</a:t>
            </a:r>
            <a:r>
              <a:rPr lang="en-US" baseline="30000" dirty="0"/>
              <a:t> </a:t>
            </a:r>
            <a:r>
              <a:rPr lang="en-US" baseline="30000" dirty="0" err="1"/>
              <a:t>esim</a:t>
            </a:r>
            <a:r>
              <a:rPr lang="en-US" baseline="30000" dirty="0"/>
              <a:t>. </a:t>
            </a:r>
            <a:r>
              <a:rPr lang="en-US" baseline="30000" dirty="0" err="1"/>
              <a:t>laaja</a:t>
            </a:r>
            <a:r>
              <a:rPr lang="en-US" baseline="30000" dirty="0"/>
              <a:t> </a:t>
            </a:r>
            <a:r>
              <a:rPr lang="en-US" baseline="30000" dirty="0" err="1"/>
              <a:t>näkymä</a:t>
            </a:r>
            <a:r>
              <a:rPr lang="en-US" baseline="30000" dirty="0"/>
              <a:t> </a:t>
            </a:r>
            <a:r>
              <a:rPr lang="en-US" baseline="30000" dirty="0" err="1"/>
              <a:t>kuvauspaikalta</a:t>
            </a:r>
            <a:r>
              <a:rPr lang="en-US" baseline="30000" dirty="0"/>
              <a:t>, </a:t>
            </a:r>
            <a:r>
              <a:rPr lang="en-US" baseline="30000" dirty="0" err="1"/>
              <a:t>nyökyttelevä</a:t>
            </a:r>
            <a:r>
              <a:rPr lang="en-US" baseline="30000" dirty="0"/>
              <a:t> </a:t>
            </a:r>
            <a:r>
              <a:rPr lang="en-US" baseline="30000" dirty="0" err="1"/>
              <a:t>haastattelija</a:t>
            </a:r>
            <a:r>
              <a:rPr lang="en-US" baseline="30000" dirty="0"/>
              <a:t> </a:t>
            </a:r>
            <a:r>
              <a:rPr lang="en-US" baseline="30000" dirty="0" err="1"/>
              <a:t>ja</a:t>
            </a:r>
            <a:r>
              <a:rPr lang="en-US" baseline="30000" dirty="0"/>
              <a:t> </a:t>
            </a:r>
            <a:r>
              <a:rPr lang="en-US" baseline="30000" dirty="0" err="1"/>
              <a:t>muut</a:t>
            </a:r>
            <a:r>
              <a:rPr lang="en-US" baseline="30000" dirty="0"/>
              <a:t> </a:t>
            </a:r>
            <a:r>
              <a:rPr lang="en-US" baseline="30000" dirty="0" err="1"/>
              <a:t>haastattelijan</a:t>
            </a:r>
            <a:r>
              <a:rPr lang="en-US" baseline="30000" dirty="0"/>
              <a:t> </a:t>
            </a:r>
            <a:r>
              <a:rPr lang="en-US" baseline="30000" dirty="0" err="1"/>
              <a:t>reaktiokuvat</a:t>
            </a:r>
            <a:r>
              <a:rPr lang="en-US" baseline="30000" dirty="0"/>
              <a:t>, </a:t>
            </a:r>
            <a:r>
              <a:rPr lang="en-US" baseline="30000" dirty="0" err="1"/>
              <a:t>erilaiset</a:t>
            </a:r>
            <a:r>
              <a:rPr lang="en-US" baseline="30000" dirty="0"/>
              <a:t> </a:t>
            </a:r>
            <a:r>
              <a:rPr lang="en-US" baseline="30000" dirty="0" err="1"/>
              <a:t>kuvat</a:t>
            </a:r>
            <a:r>
              <a:rPr lang="en-US" baseline="30000" dirty="0"/>
              <a:t>, </a:t>
            </a:r>
            <a:r>
              <a:rPr lang="en-US" baseline="30000" dirty="0" err="1"/>
              <a:t>joissa</a:t>
            </a:r>
            <a:r>
              <a:rPr lang="en-US" baseline="30000" dirty="0"/>
              <a:t> </a:t>
            </a:r>
            <a:r>
              <a:rPr lang="en-US" baseline="30000" dirty="0" err="1"/>
              <a:t>ei</a:t>
            </a:r>
            <a:r>
              <a:rPr lang="en-US" baseline="30000" dirty="0"/>
              <a:t> </a:t>
            </a:r>
            <a:r>
              <a:rPr lang="en-US" baseline="30000" dirty="0" err="1"/>
              <a:t>näy</a:t>
            </a:r>
            <a:r>
              <a:rPr lang="en-US" baseline="30000" dirty="0"/>
              <a:t> </a:t>
            </a:r>
            <a:r>
              <a:rPr lang="en-US" baseline="30000" dirty="0" err="1"/>
              <a:t>haastateltavan/puhujan</a:t>
            </a:r>
            <a:r>
              <a:rPr lang="en-US" baseline="30000" dirty="0"/>
              <a:t> </a:t>
            </a:r>
            <a:r>
              <a:rPr lang="en-US" baseline="30000" dirty="0" err="1"/>
              <a:t>kasvoja</a:t>
            </a:r>
            <a:r>
              <a:rPr lang="en-US" baseline="30000" dirty="0"/>
              <a:t> </a:t>
            </a:r>
            <a:r>
              <a:rPr lang="en-US" baseline="30000" dirty="0" err="1"/>
              <a:t>ja</a:t>
            </a:r>
            <a:r>
              <a:rPr lang="en-US" baseline="30000" dirty="0"/>
              <a:t> </a:t>
            </a:r>
            <a:r>
              <a:rPr lang="en-US" baseline="30000" dirty="0" err="1"/>
              <a:t>huulten</a:t>
            </a:r>
            <a:r>
              <a:rPr lang="en-US" baseline="30000" dirty="0"/>
              <a:t> </a:t>
            </a:r>
            <a:r>
              <a:rPr lang="en-US" baseline="30000" dirty="0" err="1"/>
              <a:t>liikkeitä</a:t>
            </a:r>
            <a:r>
              <a:rPr lang="en-US" baseline="30000" dirty="0"/>
              <a:t> (</a:t>
            </a:r>
            <a:r>
              <a:rPr lang="en-US" baseline="30000" dirty="0" err="1" smtClean="0"/>
              <a:t>esim</a:t>
            </a:r>
            <a:r>
              <a:rPr lang="en-US" baseline="30000" dirty="0" smtClean="0"/>
              <a:t> </a:t>
            </a:r>
            <a:r>
              <a:rPr lang="en-US" baseline="30000" dirty="0" err="1"/>
              <a:t>takaa</a:t>
            </a:r>
            <a:r>
              <a:rPr lang="en-US" baseline="30000" dirty="0"/>
              <a:t> </a:t>
            </a:r>
            <a:r>
              <a:rPr lang="en-US" baseline="30000" dirty="0" err="1"/>
              <a:t>kuvattu</a:t>
            </a:r>
            <a:r>
              <a:rPr lang="en-US" baseline="30000" dirty="0"/>
              <a:t> </a:t>
            </a:r>
            <a:r>
              <a:rPr lang="en-US" baseline="30000" dirty="0" err="1"/>
              <a:t>kuva</a:t>
            </a:r>
            <a:r>
              <a:rPr lang="en-US" baseline="30000" dirty="0"/>
              <a:t>, </a:t>
            </a:r>
            <a:r>
              <a:rPr lang="en-US" baseline="30000" dirty="0" err="1"/>
              <a:t>kuvat</a:t>
            </a:r>
            <a:r>
              <a:rPr lang="en-US" baseline="30000" dirty="0"/>
              <a:t> </a:t>
            </a:r>
            <a:r>
              <a:rPr lang="en-US" baseline="30000" dirty="0" err="1"/>
              <a:t>haastateltavan</a:t>
            </a:r>
            <a:r>
              <a:rPr lang="en-US" baseline="30000" dirty="0"/>
              <a:t> </a:t>
            </a:r>
            <a:r>
              <a:rPr lang="en-US" baseline="30000" dirty="0" err="1" smtClean="0"/>
              <a:t>käsistä</a:t>
            </a:r>
            <a:r>
              <a:rPr lang="en-US" baseline="30000" dirty="0"/>
              <a:t>), </a:t>
            </a:r>
            <a:r>
              <a:rPr lang="en-US" baseline="30000" dirty="0" err="1"/>
              <a:t>kuva</a:t>
            </a:r>
            <a:r>
              <a:rPr lang="en-US" baseline="30000" dirty="0"/>
              <a:t> </a:t>
            </a:r>
            <a:r>
              <a:rPr lang="en-US" baseline="30000" dirty="0" err="1"/>
              <a:t>kukkasesta</a:t>
            </a:r>
            <a:r>
              <a:rPr lang="en-US" baseline="30000" dirty="0"/>
              <a:t> </a:t>
            </a:r>
            <a:r>
              <a:rPr lang="en-US" baseline="30000" dirty="0" err="1"/>
              <a:t>pöydällä</a:t>
            </a:r>
            <a:r>
              <a:rPr lang="en-US" baseline="30000" dirty="0"/>
              <a:t>, </a:t>
            </a:r>
            <a:r>
              <a:rPr lang="en-US" baseline="30000" dirty="0" err="1"/>
              <a:t>kuvat</a:t>
            </a:r>
            <a:r>
              <a:rPr lang="en-US" baseline="30000" dirty="0"/>
              <a:t> </a:t>
            </a:r>
            <a:r>
              <a:rPr lang="en-US" baseline="30000" dirty="0" err="1"/>
              <a:t>yleisöstä</a:t>
            </a:r>
            <a:r>
              <a:rPr lang="en-US" baseline="30000" dirty="0"/>
              <a:t> </a:t>
            </a:r>
            <a:r>
              <a:rPr lang="en-US" baseline="30000" dirty="0" err="1"/>
              <a:t>jne</a:t>
            </a:r>
            <a:r>
              <a:rPr lang="en-US" baseline="30000" dirty="0"/>
              <a:t>… </a:t>
            </a:r>
            <a:r>
              <a:rPr lang="en-US" baseline="30000" dirty="0" err="1"/>
              <a:t>Nauhoita</a:t>
            </a:r>
            <a:r>
              <a:rPr lang="en-US" baseline="30000" dirty="0"/>
              <a:t> </a:t>
            </a:r>
            <a:r>
              <a:rPr lang="en-US" baseline="30000" dirty="0" err="1"/>
              <a:t>kuvauspaikan</a:t>
            </a:r>
            <a:r>
              <a:rPr lang="en-US" baseline="30000" dirty="0"/>
              <a:t> </a:t>
            </a:r>
            <a:r>
              <a:rPr lang="en-US" baseline="30000" dirty="0" err="1"/>
              <a:t>taustaääntä</a:t>
            </a:r>
            <a:r>
              <a:rPr lang="en-US" baseline="30000" dirty="0"/>
              <a:t> </a:t>
            </a:r>
            <a:r>
              <a:rPr lang="en-US" baseline="30000" dirty="0" err="1"/>
              <a:t>riittävästi</a:t>
            </a:r>
            <a:r>
              <a:rPr lang="en-US" baseline="30000" dirty="0" smtClean="0"/>
              <a:t>.</a:t>
            </a:r>
          </a:p>
          <a:p>
            <a:pPr lvl="2"/>
            <a:endParaRPr lang="en-US" baseline="30000" dirty="0" smtClean="0"/>
          </a:p>
          <a:p>
            <a:pPr>
              <a:buFont typeface="Wingdings" charset="2"/>
              <a:buChar char="ü"/>
            </a:pPr>
            <a:r>
              <a:rPr lang="en-US" sz="2400" baseline="30000" dirty="0" smtClean="0"/>
              <a:t> </a:t>
            </a:r>
            <a:r>
              <a:rPr lang="en-US" sz="2400" baseline="30000" dirty="0" err="1" smtClean="0"/>
              <a:t>Kaikki</a:t>
            </a:r>
            <a:r>
              <a:rPr lang="en-US" sz="2400" baseline="30000" dirty="0" smtClean="0"/>
              <a:t> </a:t>
            </a:r>
            <a:r>
              <a:rPr lang="en-US" sz="2400" baseline="30000" dirty="0" err="1"/>
              <a:t>kuvattu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ei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toimi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kuitenkaan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lopullisessa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filmissä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eli</a:t>
            </a:r>
            <a:r>
              <a:rPr lang="en-US" sz="2400" baseline="30000" dirty="0"/>
              <a:t> ”kill your darlings”</a:t>
            </a:r>
            <a:r>
              <a:rPr lang="en-US" sz="2400" baseline="30000" dirty="0" smtClean="0"/>
              <a:t>.</a:t>
            </a:r>
          </a:p>
          <a:p>
            <a:endParaRPr lang="en-US" sz="2400" baseline="30000" dirty="0" smtClean="0"/>
          </a:p>
          <a:p>
            <a:endParaRPr lang="en-US" sz="2400" baseline="30000" dirty="0" smtClean="0"/>
          </a:p>
          <a:p>
            <a:endParaRPr lang="en-US" sz="2400" baseline="30000" dirty="0" smtClean="0"/>
          </a:p>
          <a:p>
            <a:endParaRPr lang="en-US" sz="2400" baseline="30000" dirty="0" smtClean="0"/>
          </a:p>
          <a:p>
            <a:endParaRPr lang="en-US" sz="2400" baseline="30000" dirty="0" smtClean="0"/>
          </a:p>
          <a:p>
            <a:endParaRPr lang="en-US" sz="2400" baseline="30000" dirty="0" smtClean="0"/>
          </a:p>
          <a:p>
            <a:endParaRPr lang="en-US" sz="2400" baseline="30000" dirty="0"/>
          </a:p>
          <a:p>
            <a:r>
              <a:rPr lang="en-US" sz="2400" baseline="30000" dirty="0" err="1" smtClean="0"/>
              <a:t>Huom</a:t>
            </a:r>
            <a:r>
              <a:rPr lang="en-US" sz="2400" baseline="30000" dirty="0"/>
              <a:t>. </a:t>
            </a:r>
            <a:r>
              <a:rPr lang="en-US" sz="2400" baseline="30000" dirty="0" err="1"/>
              <a:t>tarkoituksellinen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hyppyleikkaus</a:t>
            </a:r>
            <a:r>
              <a:rPr lang="en-US" sz="2400" baseline="30000" dirty="0"/>
              <a:t> on </a:t>
            </a:r>
            <a:r>
              <a:rPr lang="en-US" sz="2400" baseline="30000" dirty="0" err="1"/>
              <a:t>joskus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perusteltu</a:t>
            </a:r>
            <a:r>
              <a:rPr lang="en-US" sz="2400" baseline="30000" dirty="0"/>
              <a:t> - </a:t>
            </a:r>
            <a:r>
              <a:rPr lang="en-US" sz="2400" baseline="30000" dirty="0" err="1"/>
              <a:t>hyppyleikkauksella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voit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hyppäyttää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aikaa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eteenpäin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125" y="63500"/>
            <a:ext cx="4572000" cy="5078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TV/VIDEO-TUOTANNON </a:t>
            </a:r>
            <a:r>
              <a:rPr lang="en-US" b="1" dirty="0" smtClean="0"/>
              <a:t>VAIHEET</a:t>
            </a:r>
          </a:p>
          <a:p>
            <a:endParaRPr lang="en-US" b="1" dirty="0" smtClean="0"/>
          </a:p>
          <a:p>
            <a:r>
              <a:rPr lang="en-US" b="1" baseline="30000" dirty="0" smtClean="0"/>
              <a:t>ESITUOTANTO</a:t>
            </a:r>
          </a:p>
          <a:p>
            <a:endParaRPr lang="en-US" b="1" baseline="30000" dirty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selvitä</a:t>
            </a:r>
            <a:r>
              <a:rPr lang="en-US" baseline="30000" dirty="0" smtClean="0"/>
              <a:t> </a:t>
            </a:r>
            <a:r>
              <a:rPr lang="en-US" baseline="30000" dirty="0" err="1"/>
              <a:t>videon</a:t>
            </a:r>
            <a:r>
              <a:rPr lang="en-US" baseline="30000" dirty="0"/>
              <a:t> </a:t>
            </a:r>
            <a:r>
              <a:rPr lang="en-US" baseline="30000" dirty="0" err="1" smtClean="0"/>
              <a:t>tarve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määrittele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viesti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kehitä</a:t>
            </a:r>
            <a:r>
              <a:rPr lang="en-US" baseline="30000" dirty="0" smtClean="0"/>
              <a:t> </a:t>
            </a:r>
            <a:r>
              <a:rPr lang="en-US" baseline="30000" dirty="0" err="1"/>
              <a:t>videon</a:t>
            </a:r>
            <a:r>
              <a:rPr lang="en-US" baseline="30000" dirty="0"/>
              <a:t> </a:t>
            </a:r>
            <a:r>
              <a:rPr lang="en-US" baseline="30000" dirty="0" err="1" smtClean="0"/>
              <a:t>konsepti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määrittele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yleisö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kartoita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resurssit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laadi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budjettiluonnos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laadi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tuotantoaikataulu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smtClean="0"/>
              <a:t>tee </a:t>
            </a:r>
            <a:r>
              <a:rPr lang="en-US" baseline="30000" dirty="0" err="1" smtClean="0"/>
              <a:t>jakelusuunnitelma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aloita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tuotantokirja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aikatauluta</a:t>
            </a:r>
            <a:r>
              <a:rPr lang="en-US" baseline="30000" dirty="0"/>
              <a:t> </a:t>
            </a:r>
            <a:r>
              <a:rPr lang="en-US" baseline="30000" dirty="0" err="1" smtClean="0"/>
              <a:t>käsikirjoitus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/>
              <a:t>k</a:t>
            </a:r>
            <a:r>
              <a:rPr lang="en-US" baseline="30000" dirty="0" err="1" smtClean="0"/>
              <a:t>äsikirjoita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arvioi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käsikirjoitus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hyväksytä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käsikirjoitus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nimeä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ohjaaja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smtClean="0"/>
              <a:t>storyboard </a:t>
            </a:r>
            <a:r>
              <a:rPr lang="en-US" baseline="30000" dirty="0"/>
              <a:t>(</a:t>
            </a:r>
            <a:r>
              <a:rPr lang="en-US" baseline="30000" dirty="0" err="1"/>
              <a:t>jos</a:t>
            </a:r>
            <a:r>
              <a:rPr lang="en-US" baseline="30000" dirty="0"/>
              <a:t> </a:t>
            </a:r>
            <a:r>
              <a:rPr lang="en-US" baseline="30000" dirty="0" err="1"/>
              <a:t>tarvitaan</a:t>
            </a:r>
            <a:r>
              <a:rPr lang="en-US" baseline="300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baseline="30000" dirty="0" err="1" smtClean="0"/>
              <a:t>erityistehosteiden</a:t>
            </a:r>
            <a:r>
              <a:rPr lang="en-US" baseline="30000" dirty="0" smtClean="0"/>
              <a:t> storyboard</a:t>
            </a:r>
          </a:p>
          <a:p>
            <a:pPr>
              <a:buFont typeface="Arial"/>
              <a:buChar char="•"/>
            </a:pPr>
            <a:r>
              <a:rPr lang="en-US" baseline="30000" dirty="0" err="1" smtClean="0"/>
              <a:t>suunittele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tuotanto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pura</a:t>
            </a:r>
            <a:r>
              <a:rPr lang="en-US" baseline="30000" dirty="0" smtClean="0"/>
              <a:t> </a:t>
            </a:r>
            <a:r>
              <a:rPr lang="en-US" baseline="30000" dirty="0" err="1"/>
              <a:t>käsikirjoitus</a:t>
            </a:r>
            <a:r>
              <a:rPr lang="en-US" baseline="30000" dirty="0"/>
              <a:t> </a:t>
            </a:r>
            <a:r>
              <a:rPr lang="en-US" baseline="30000" dirty="0" err="1" smtClean="0"/>
              <a:t>kuvaussuunnitelmaksi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laadi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kuvausaikataulu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viimeistele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budjetti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huolehdi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puvustuksesta</a:t>
            </a:r>
            <a:endParaRPr lang="en-US" baseline="30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86100" y="609600"/>
            <a:ext cx="4572000" cy="3416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aseline="30000" dirty="0" err="1" smtClean="0"/>
              <a:t>valitse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näyttelijät</a:t>
            </a:r>
            <a:r>
              <a:rPr lang="en-US" baseline="30000" dirty="0" smtClean="0"/>
              <a:t>/onscreen </a:t>
            </a:r>
            <a:r>
              <a:rPr lang="en-US" baseline="30000" dirty="0" err="1" smtClean="0"/>
              <a:t>henkilöstö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smtClean="0"/>
              <a:t>tee </a:t>
            </a:r>
            <a:r>
              <a:rPr lang="en-US" baseline="30000" dirty="0" err="1" smtClean="0"/>
              <a:t>lista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tarvittavista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luvista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hanki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rekvisiitta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puvustus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Tustustu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kuvauspaikkoihin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hanki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kuvausluvat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/>
              <a:t>k</a:t>
            </a:r>
            <a:r>
              <a:rPr lang="en-US" baseline="30000" dirty="0" err="1" smtClean="0"/>
              <a:t>enraaliharjoitukset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tarkista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tuotantokalusto</a:t>
            </a:r>
            <a:endParaRPr lang="en-US" baseline="30000" dirty="0" smtClean="0"/>
          </a:p>
          <a:p>
            <a:endParaRPr lang="en-US" b="1" baseline="30000" dirty="0" smtClean="0"/>
          </a:p>
          <a:p>
            <a:endParaRPr lang="en-US" b="1" baseline="30000" dirty="0" smtClean="0"/>
          </a:p>
          <a:p>
            <a:endParaRPr lang="en-US" b="1" baseline="30000" dirty="0" smtClean="0"/>
          </a:p>
          <a:p>
            <a:r>
              <a:rPr lang="en-US" b="1" baseline="30000" dirty="0" smtClean="0"/>
              <a:t>TUOTANTO</a:t>
            </a:r>
          </a:p>
          <a:p>
            <a:pPr>
              <a:buFont typeface="Arial"/>
              <a:buChar char="•"/>
            </a:pPr>
            <a:r>
              <a:rPr lang="en-US" baseline="30000" dirty="0" err="1" smtClean="0"/>
              <a:t>kuvaa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kohtaukset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smtClean="0"/>
              <a:t>tee </a:t>
            </a:r>
            <a:r>
              <a:rPr lang="en-US" baseline="30000" dirty="0" err="1" smtClean="0"/>
              <a:t>kuvauslogit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nimeä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nauhat/tiedostot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äänitä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taustaäänet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smtClean="0"/>
              <a:t>tee </a:t>
            </a:r>
            <a:r>
              <a:rPr lang="en-US" baseline="30000" dirty="0" err="1" smtClean="0"/>
              <a:t>nauhakopiot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varmista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että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kaikki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nauhat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smtClean="0"/>
              <a:t>/</a:t>
            </a:r>
            <a:r>
              <a:rPr lang="en-US" baseline="30000" dirty="0" err="1" smtClean="0"/>
              <a:t>tiedostot</a:t>
            </a:r>
            <a:r>
              <a:rPr lang="en-US" baseline="30000" dirty="0" smtClean="0"/>
              <a:t> on </a:t>
            </a:r>
            <a:r>
              <a:rPr lang="en-US" baseline="30000" dirty="0" err="1" smtClean="0"/>
              <a:t>nimetty</a:t>
            </a:r>
            <a:endParaRPr lang="en-US" baseline="30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238875" y="307975"/>
            <a:ext cx="4572000" cy="4524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baseline="30000" dirty="0" smtClean="0"/>
          </a:p>
          <a:p>
            <a:r>
              <a:rPr lang="en-US" b="1" baseline="30000" dirty="0" smtClean="0"/>
              <a:t>JÄLKITUOTANTO</a:t>
            </a:r>
          </a:p>
          <a:p>
            <a:endParaRPr lang="en-US" b="1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katso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nauhat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merkitse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sisältö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ylös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paperi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editointi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sovi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efectit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editoitsijan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kanssa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luo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lisää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musiikki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lisää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ääniefektit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/>
              <a:t>o</a:t>
            </a:r>
            <a:r>
              <a:rPr lang="en-US" baseline="30000" dirty="0" smtClean="0"/>
              <a:t>ff-line </a:t>
            </a:r>
            <a:r>
              <a:rPr lang="en-US" baseline="30000" dirty="0" err="1" smtClean="0"/>
              <a:t>editointi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/>
              <a:t>o</a:t>
            </a:r>
            <a:r>
              <a:rPr lang="en-US" baseline="30000" dirty="0" smtClean="0"/>
              <a:t>n-line </a:t>
            </a:r>
            <a:r>
              <a:rPr lang="en-US" baseline="30000" dirty="0" err="1" smtClean="0"/>
              <a:t>editointi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/>
              <a:t>h</a:t>
            </a:r>
            <a:r>
              <a:rPr lang="en-US" baseline="30000" dirty="0" err="1" smtClean="0"/>
              <a:t>yväksytä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editti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/>
              <a:t>t</a:t>
            </a:r>
            <a:r>
              <a:rPr lang="en-US" baseline="30000" dirty="0" smtClean="0"/>
              <a:t>ee </a:t>
            </a:r>
            <a:r>
              <a:rPr lang="en-US" baseline="30000" dirty="0" err="1" smtClean="0"/>
              <a:t>masteri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/>
              <a:t>t</a:t>
            </a:r>
            <a:r>
              <a:rPr lang="en-US" baseline="30000" dirty="0" smtClean="0"/>
              <a:t>ee </a:t>
            </a:r>
            <a:r>
              <a:rPr lang="en-US" baseline="30000" dirty="0" err="1" smtClean="0"/>
              <a:t>kopiomasteri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="1" baseline="30000" dirty="0" err="1"/>
              <a:t>a</a:t>
            </a:r>
            <a:r>
              <a:rPr lang="en-US" b="1" baseline="30000" dirty="0" err="1" smtClean="0"/>
              <a:t>rkistoi</a:t>
            </a:r>
            <a:r>
              <a:rPr lang="en-US" b="1" baseline="30000" dirty="0" smtClean="0"/>
              <a:t> </a:t>
            </a:r>
            <a:r>
              <a:rPr lang="en-US" b="1" baseline="30000" dirty="0" err="1" smtClean="0"/>
              <a:t>nauhat/kovalevyt</a:t>
            </a:r>
            <a:endParaRPr lang="en-US" b="1" baseline="30000" dirty="0" smtClean="0"/>
          </a:p>
          <a:p>
            <a:endParaRPr lang="en-US" b="1" baseline="30000" dirty="0"/>
          </a:p>
          <a:p>
            <a:r>
              <a:rPr lang="en-US" b="1" baseline="30000" dirty="0" smtClean="0"/>
              <a:t>JAKELU JA PÄÄTÖS</a:t>
            </a:r>
          </a:p>
          <a:p>
            <a:endParaRPr lang="en-US" b="1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tarkista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jakelusuunniltema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nimeä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jakelija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toimita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tuote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asiakkaalle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Laskuta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kiitä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osallistujia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katso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lähetys/ensi-ilta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aseline="30000" dirty="0" err="1" smtClean="0"/>
              <a:t>kerää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palaute</a:t>
            </a:r>
            <a:endParaRPr lang="fi-FI" dirty="0"/>
          </a:p>
        </p:txBody>
      </p:sp>
      <p:pic>
        <p:nvPicPr>
          <p:cNvPr id="9" name="image1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0401" y="5209435"/>
            <a:ext cx="1981199" cy="125764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oup 241"/>
          <p:cNvGrpSpPr/>
          <p:nvPr/>
        </p:nvGrpSpPr>
        <p:grpSpPr>
          <a:xfrm>
            <a:off x="1250599" y="5155006"/>
            <a:ext cx="1851995" cy="1364330"/>
            <a:chOff x="-139700" y="-139700"/>
            <a:chExt cx="4927600" cy="3392487"/>
          </a:xfrm>
        </p:grpSpPr>
        <p:pic>
          <p:nvPicPr>
            <p:cNvPr id="11" name="DSC_593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48200" cy="30876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4927600" cy="3392488"/>
            </a:xfrm>
            <a:prstGeom prst="rect">
              <a:avLst/>
            </a:prstGeom>
            <a:effectLst/>
          </p:spPr>
        </p:pic>
      </p:grpSp>
      <p:grpSp>
        <p:nvGrpSpPr>
          <p:cNvPr id="13" name="Group 244"/>
          <p:cNvGrpSpPr/>
          <p:nvPr/>
        </p:nvGrpSpPr>
        <p:grpSpPr>
          <a:xfrm>
            <a:off x="152400" y="5155006"/>
            <a:ext cx="1081705" cy="1364330"/>
            <a:chOff x="-139700" y="-139700"/>
            <a:chExt cx="3763543" cy="4950324"/>
          </a:xfrm>
        </p:grpSpPr>
        <p:pic>
          <p:nvPicPr>
            <p:cNvPr id="14" name="Picture 024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484144" cy="46455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" name="Picture 14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763544" cy="4950325"/>
            </a:xfrm>
            <a:prstGeom prst="rect">
              <a:avLst/>
            </a:prstGeom>
            <a:effectLst/>
          </p:spPr>
        </p:pic>
      </p:grpSp>
      <p:grpSp>
        <p:nvGrpSpPr>
          <p:cNvPr id="16" name="Group 180" descr="C:\Documents and Settings\Reijo ja Leena\Työpöytä\Kari\mac\t7\DSC_8272.JPG"/>
          <p:cNvGrpSpPr/>
          <p:nvPr/>
        </p:nvGrpSpPr>
        <p:grpSpPr>
          <a:xfrm>
            <a:off x="5121035" y="1996115"/>
            <a:ext cx="1031876" cy="1384513"/>
            <a:chOff x="0" y="0"/>
            <a:chExt cx="2108200" cy="2527300"/>
          </a:xfrm>
        </p:grpSpPr>
        <p:sp>
          <p:nvSpPr>
            <p:cNvPr id="17" name="Shape 178"/>
            <p:cNvSpPr/>
            <p:nvPr/>
          </p:nvSpPr>
          <p:spPr>
            <a:xfrm>
              <a:off x="0" y="0"/>
              <a:ext cx="2108200" cy="2527300"/>
            </a:xfrm>
            <a:prstGeom prst="rect">
              <a:avLst/>
            </a:prstGeom>
            <a:solidFill>
              <a:srgbClr val="EDEDED"/>
            </a:solidFill>
            <a:ln w="8890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8" name="image13.jpg"/>
            <p:cNvPicPr/>
            <p:nvPr/>
          </p:nvPicPr>
          <p:blipFill>
            <a:blip r:embed="rId7">
              <a:extLst/>
            </a:blip>
            <a:srcRect l="19485" r="25287"/>
            <a:stretch>
              <a:fillRect/>
            </a:stretch>
          </p:blipFill>
          <p:spPr>
            <a:xfrm>
              <a:off x="44450" y="44450"/>
              <a:ext cx="2019301" cy="243105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2" name="Group 203"/>
          <p:cNvGrpSpPr/>
          <p:nvPr/>
        </p:nvGrpSpPr>
        <p:grpSpPr>
          <a:xfrm>
            <a:off x="3111360" y="5148941"/>
            <a:ext cx="2070240" cy="1338923"/>
            <a:chOff x="-139700" y="-139700"/>
            <a:chExt cx="4775200" cy="3292475"/>
          </a:xfrm>
        </p:grpSpPr>
        <p:pic>
          <p:nvPicPr>
            <p:cNvPr id="23" name="DSC_4125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495800" cy="29876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Picture 23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39700" y="-139700"/>
              <a:ext cx="4775200" cy="3292475"/>
            </a:xfrm>
            <a:prstGeom prst="rect">
              <a:avLst/>
            </a:prstGeom>
            <a:effectLst/>
          </p:spPr>
        </p:pic>
      </p:grpSp>
      <p:grpSp>
        <p:nvGrpSpPr>
          <p:cNvPr id="25" name="Group 211"/>
          <p:cNvGrpSpPr/>
          <p:nvPr/>
        </p:nvGrpSpPr>
        <p:grpSpPr>
          <a:xfrm>
            <a:off x="5181599" y="5155006"/>
            <a:ext cx="1775889" cy="1336130"/>
            <a:chOff x="-139700" y="-139700"/>
            <a:chExt cx="5156200" cy="3546475"/>
          </a:xfrm>
        </p:grpSpPr>
        <p:pic>
          <p:nvPicPr>
            <p:cNvPr id="26" name="DSC_5929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876800" cy="32416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Picture 26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39700" y="-139700"/>
              <a:ext cx="5156200" cy="3546475"/>
            </a:xfrm>
            <a:prstGeom prst="rect">
              <a:avLst/>
            </a:prstGeom>
            <a:effectLst/>
          </p:spPr>
        </p:pic>
      </p:grpSp>
      <p:pic>
        <p:nvPicPr>
          <p:cNvPr id="28" name="Picture 27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957488" y="5141812"/>
            <a:ext cx="2110312" cy="1358756"/>
          </a:xfrm>
          <a:prstGeom prst="rect">
            <a:avLst/>
          </a:prstGeom>
          <a:effectLst/>
        </p:spPr>
      </p:pic>
      <p:pic>
        <p:nvPicPr>
          <p:cNvPr id="35" name="Picture 34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05400" y="1996115"/>
            <a:ext cx="1066800" cy="1356685"/>
          </a:xfrm>
          <a:prstGeom prst="rect">
            <a:avLst/>
          </a:prstGeom>
          <a:effectLst/>
        </p:spPr>
      </p:pic>
      <p:sp>
        <p:nvSpPr>
          <p:cNvPr id="38" name="Subtitle 2"/>
          <p:cNvSpPr txBox="1">
            <a:spLocks/>
          </p:cNvSpPr>
          <p:nvPr/>
        </p:nvSpPr>
        <p:spPr>
          <a:xfrm>
            <a:off x="4464450" y="69087"/>
            <a:ext cx="4470000" cy="476250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Perusteita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162050" y="6519336"/>
            <a:ext cx="7772400" cy="1199704"/>
          </a:xfrm>
        </p:spPr>
        <p:txBody>
          <a:bodyPr>
            <a:normAutofit/>
          </a:bodyPr>
          <a:lstStyle/>
          <a:p>
            <a:r>
              <a:rPr lang="fi-FI" sz="1400" dirty="0" smtClean="0"/>
              <a:t>© Kari Vitikainen</a:t>
            </a:r>
            <a:endParaRPr lang="fi-FI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4874" y="682625"/>
            <a:ext cx="7381875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Videotuotanto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kriteerit</a:t>
            </a:r>
            <a:endParaRPr lang="en-US" sz="3200" b="1" dirty="0" smtClean="0"/>
          </a:p>
          <a:p>
            <a:pPr algn="ctr"/>
            <a:endParaRPr lang="en-US" sz="2800" b="1" dirty="0" smtClean="0"/>
          </a:p>
          <a:p>
            <a:pPr algn="ctr"/>
            <a:r>
              <a:rPr lang="en-US" sz="2800" dirty="0" err="1" smtClean="0"/>
              <a:t>Valitse</a:t>
            </a:r>
            <a:r>
              <a:rPr lang="en-US" sz="2800" dirty="0" smtClean="0"/>
              <a:t> </a:t>
            </a:r>
            <a:r>
              <a:rPr lang="en-US" sz="2800" dirty="0" err="1" smtClean="0"/>
              <a:t>kaksi</a:t>
            </a:r>
            <a:endParaRPr lang="en-US" sz="2800" dirty="0" smtClean="0"/>
          </a:p>
          <a:p>
            <a:pPr algn="ctr"/>
            <a:endParaRPr lang="en-US" sz="2800" baseline="30000" dirty="0"/>
          </a:p>
          <a:p>
            <a:pPr algn="ctr"/>
            <a:r>
              <a:rPr lang="en-US" sz="2800" dirty="0" err="1" smtClean="0"/>
              <a:t>halpa</a:t>
            </a:r>
            <a:r>
              <a:rPr lang="en-US" sz="2800" dirty="0" smtClean="0"/>
              <a:t> </a:t>
            </a:r>
            <a:r>
              <a:rPr lang="en-US" sz="2800" dirty="0"/>
              <a:t>- </a:t>
            </a:r>
            <a:r>
              <a:rPr lang="en-US" sz="2800" dirty="0" err="1"/>
              <a:t>nopea</a:t>
            </a:r>
            <a:r>
              <a:rPr lang="en-US" sz="2800" dirty="0"/>
              <a:t> - </a:t>
            </a:r>
            <a:r>
              <a:rPr lang="en-US" sz="2800" dirty="0" err="1"/>
              <a:t>laadukas</a:t>
            </a:r>
            <a:endParaRPr lang="fi-FI" sz="2800" dirty="0"/>
          </a:p>
        </p:txBody>
      </p:sp>
      <p:grpSp>
        <p:nvGrpSpPr>
          <p:cNvPr id="7" name="Group 183" descr="C:\Documents and Settings\Reijo ja Leena\Työpöytä\Kari\mac\t7\DSC_7503.JPG"/>
          <p:cNvGrpSpPr/>
          <p:nvPr/>
        </p:nvGrpSpPr>
        <p:grpSpPr>
          <a:xfrm>
            <a:off x="2042977" y="3167137"/>
            <a:ext cx="5009935" cy="3303828"/>
            <a:chOff x="0" y="0"/>
            <a:chExt cx="3003550" cy="1808161"/>
          </a:xfrm>
        </p:grpSpPr>
        <p:sp>
          <p:nvSpPr>
            <p:cNvPr id="8" name="Shape 181"/>
            <p:cNvSpPr/>
            <p:nvPr/>
          </p:nvSpPr>
          <p:spPr>
            <a:xfrm>
              <a:off x="0" y="0"/>
              <a:ext cx="3003550" cy="180816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9" name="image14.jpeg"/>
            <p:cNvPicPr/>
            <p:nvPr/>
          </p:nvPicPr>
          <p:blipFill>
            <a:blip r:embed="rId2">
              <a:extLst/>
            </a:blip>
            <a:srcRect t="9407"/>
            <a:stretch>
              <a:fillRect/>
            </a:stretch>
          </p:blipFill>
          <p:spPr>
            <a:xfrm>
              <a:off x="0" y="0"/>
              <a:ext cx="3003550" cy="1808162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464450" y="206375"/>
            <a:ext cx="4470000" cy="476250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bg2">
                    <a:lumMod val="50000"/>
                  </a:schemeClr>
                </a:solidFill>
              </a:rPr>
              <a:t>Perusteita</a:t>
            </a:r>
            <a:endParaRPr lang="fi-FI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62050" y="6470967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Kari Vitikainen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647046" y="577340"/>
            <a:ext cx="5554792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PÄÄTILA VS.</a:t>
            </a:r>
            <a:r>
              <a:rPr kumimoji="0" lang="fi-FI" sz="27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KOKONAISUUS</a:t>
            </a: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47" y="1111306"/>
            <a:ext cx="3588201" cy="5340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368" y="1111306"/>
            <a:ext cx="3593816" cy="5340578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162050" y="206375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Kuvan</a:t>
            </a:r>
            <a:r>
              <a:rPr kumimoji="0" lang="fi-FI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rajaus ja sommittelu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7625" y="1371600"/>
            <a:ext cx="2389153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KATSETILA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57712" y="2200638"/>
            <a:ext cx="3570288" cy="2356504"/>
            <a:chOff x="4557712" y="2216513"/>
            <a:chExt cx="2835275" cy="19300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7712" y="2216513"/>
              <a:ext cx="2835275" cy="19300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2286000"/>
              <a:ext cx="1502410" cy="1651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2126" y="2209800"/>
            <a:ext cx="3562350" cy="2409825"/>
            <a:chOff x="1143000" y="2209800"/>
            <a:chExt cx="2835275" cy="19300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2209800"/>
              <a:ext cx="2835275" cy="19300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6650" y="2286000"/>
              <a:ext cx="1502410" cy="1651000"/>
            </a:xfrm>
            <a:prstGeom prst="rect">
              <a:avLst/>
            </a:prstGeom>
          </p:spPr>
        </p:pic>
      </p:grpSp>
      <p:sp>
        <p:nvSpPr>
          <p:cNvPr id="12" name="Multiply 11"/>
          <p:cNvSpPr/>
          <p:nvPr/>
        </p:nvSpPr>
        <p:spPr>
          <a:xfrm>
            <a:off x="1162050" y="2304943"/>
            <a:ext cx="2163969" cy="2252199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ight Arrow 20"/>
          <p:cNvSpPr/>
          <p:nvPr/>
        </p:nvSpPr>
        <p:spPr>
          <a:xfrm>
            <a:off x="6858000" y="28956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76469" y="354830"/>
            <a:ext cx="2389153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KATSETILA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858000" y="28956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71" y="1462659"/>
            <a:ext cx="4210551" cy="28045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96503"/>
            <a:ext cx="4343400" cy="2923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562" y="3893516"/>
            <a:ext cx="4030875" cy="2713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57800" y="1676400"/>
            <a:ext cx="1170458" cy="31242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28600" y="727075"/>
            <a:ext cx="4581491" cy="644525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KULTAINEN</a:t>
            </a: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LEIKKAUS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524000"/>
            <a:ext cx="5200537" cy="35401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796" y="1757989"/>
            <a:ext cx="3478189" cy="271955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5400000">
            <a:off x="2787492" y="3199448"/>
            <a:ext cx="2554605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581367" y="3199449"/>
            <a:ext cx="2554605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2966784" y="3746501"/>
            <a:ext cx="3936999" cy="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2966784" y="2508248"/>
            <a:ext cx="3936999" cy="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290613"/>
            <a:ext cx="7162799" cy="48218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28600" y="727075"/>
            <a:ext cx="4581491" cy="644525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KULTAINEN</a:t>
            </a: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LEIKKAUS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371600"/>
            <a:ext cx="7162800" cy="47117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99087" y="1538040"/>
            <a:ext cx="6202428" cy="4284865"/>
            <a:chOff x="2966784" y="1922939"/>
            <a:chExt cx="3936999" cy="2554606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2787492" y="3199448"/>
              <a:ext cx="2554605" cy="1588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4581367" y="3199449"/>
              <a:ext cx="2554605" cy="1588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V="1">
              <a:off x="2966784" y="3715807"/>
              <a:ext cx="3936999" cy="1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 flipV="1">
              <a:off x="2966784" y="2631023"/>
              <a:ext cx="3936999" cy="1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206375"/>
            <a:ext cx="7772400" cy="1199704"/>
          </a:xfrm>
        </p:spPr>
        <p:txBody>
          <a:bodyPr>
            <a:normAutofit/>
          </a:bodyPr>
          <a:lstStyle/>
          <a:p>
            <a:r>
              <a:rPr lang="fi-FI" sz="1600" dirty="0" smtClean="0">
                <a:solidFill>
                  <a:schemeClr val="accent1"/>
                </a:solidFill>
              </a:rPr>
              <a:t>Kuvan rajaus ja sommittelu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9600" y="651544"/>
            <a:ext cx="3948112" cy="720056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fi-FI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ETUALA JA TAKA-ALA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326704"/>
            <a:ext cx="5378450" cy="3661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59" y="1724248"/>
            <a:ext cx="4170306" cy="289604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905001" y="1447800"/>
            <a:ext cx="5165724" cy="1219200"/>
            <a:chOff x="1905001" y="1447800"/>
            <a:chExt cx="5165724" cy="12192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2250" y="1447800"/>
              <a:ext cx="3038475" cy="110489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5001" y="1447801"/>
              <a:ext cx="1219199" cy="1219199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905001" y="2841083"/>
            <a:ext cx="5165724" cy="1979236"/>
            <a:chOff x="1905001" y="2841083"/>
            <a:chExt cx="5165724" cy="197923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5001" y="4112370"/>
              <a:ext cx="1904999" cy="62790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2500" y="2841083"/>
              <a:ext cx="1038225" cy="18991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rcRect t="20026" r="13361" b="6854"/>
            <a:stretch>
              <a:fillRect/>
            </a:stretch>
          </p:blipFill>
          <p:spPr>
            <a:xfrm>
              <a:off x="5008562" y="4515519"/>
              <a:ext cx="1317626" cy="304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12871</TotalTime>
  <Words>815</Words>
  <Application>Microsoft Macintosh PowerPoint</Application>
  <PresentationFormat>On-screen Show (4:3)</PresentationFormat>
  <Paragraphs>217</Paragraphs>
  <Slides>37</Slides>
  <Notes>0</Notes>
  <HiddenSlides>1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Concourse</vt:lpstr>
      <vt:lpstr>Macintosh HD:Users:kari:Documents:Mussalon koulu:TVT:elokuva:180215_Sommittelun_ja_kuvakerronnan_perusjutut_oppilaan_materiaali.docx!OLE_LINK1</vt:lpstr>
      <vt:lpstr>Sommittelun ja kuvakerronnan perusjutut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VIDEOTYÖPAJA</dc:title>
  <dc:creator>Kari Vitikainen</dc:creator>
  <cp:lastModifiedBy>Kari Vitikainen</cp:lastModifiedBy>
  <cp:revision>48</cp:revision>
  <dcterms:created xsi:type="dcterms:W3CDTF">2018-02-15T22:00:05Z</dcterms:created>
  <dcterms:modified xsi:type="dcterms:W3CDTF">2018-02-18T20:45:51Z</dcterms:modified>
</cp:coreProperties>
</file>