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616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557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3367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2824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1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2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343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17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943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038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342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A65A4-184E-4AE0-8BEC-29DBC8AE437D}" type="datetimeFigureOut">
              <a:rPr lang="fi-FI" smtClean="0"/>
              <a:t>29.3.2019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DA87B-E387-435E-90A6-ADF3C7CB06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836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0"/>
            <a:ext cx="10515600" cy="1325563"/>
          </a:xfrm>
        </p:spPr>
        <p:txBody>
          <a:bodyPr>
            <a:normAutofit/>
          </a:bodyPr>
          <a:lstStyle/>
          <a:p>
            <a:r>
              <a:rPr lang="fi-FI" sz="3200" b="1" dirty="0" smtClean="0"/>
              <a:t>Fysioterapiatiede / maisterikoulutus (120 op)</a:t>
            </a:r>
            <a:endParaRPr lang="fi-FI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7755" y="914400"/>
            <a:ext cx="5181600" cy="5661329"/>
          </a:xfrm>
        </p:spPr>
        <p:txBody>
          <a:bodyPr>
            <a:normAutofit fontScale="55000" lnSpcReduction="20000"/>
          </a:bodyPr>
          <a:lstStyle/>
          <a:p>
            <a:r>
              <a:rPr lang="fi-FI" b="1" dirty="0" smtClean="0"/>
              <a:t>A. Osaamisalueet /Yhteiset fysioterapiantieteen asiantuntijoille ja terveystieteiden opettajakoulutukselle (fysioterapiatiede)</a:t>
            </a:r>
          </a:p>
          <a:p>
            <a:endParaRPr lang="fi-FI" b="1" dirty="0" smtClean="0"/>
          </a:p>
          <a:p>
            <a:pPr marL="0" indent="0">
              <a:buNone/>
            </a:pPr>
            <a:endParaRPr lang="fi-FI" b="1" dirty="0" smtClean="0"/>
          </a:p>
          <a:p>
            <a:pPr lvl="1"/>
            <a:r>
              <a:rPr lang="fi-FI" b="1" dirty="0" smtClean="0"/>
              <a:t>1. </a:t>
            </a:r>
            <a:r>
              <a:rPr lang="fi-FI" b="1" dirty="0" err="1" smtClean="0"/>
              <a:t>Tutkimis</a:t>
            </a:r>
            <a:r>
              <a:rPr lang="fi-FI" b="1" dirty="0" smtClean="0"/>
              <a:t>- ja arviointiosaaminen ja terapiaosaaminen</a:t>
            </a:r>
          </a:p>
          <a:p>
            <a:pPr lvl="2"/>
            <a:r>
              <a:rPr lang="fi-FI" dirty="0" smtClean="0"/>
              <a:t>Terapiaosaamisen tieteellinen perusta ja vaikuttavuus  (5 op)</a:t>
            </a:r>
          </a:p>
          <a:p>
            <a:pPr lvl="2"/>
            <a:r>
              <a:rPr lang="fi-FI" dirty="0" smtClean="0"/>
              <a:t>Diagnostiikka ja mittauksien psykometriset ominaisuudet fysioterapiatieteessä (5)</a:t>
            </a:r>
          </a:p>
          <a:p>
            <a:pPr marL="914400" lvl="2" indent="0">
              <a:buNone/>
            </a:pPr>
            <a:endParaRPr lang="fi-FI" dirty="0" smtClean="0"/>
          </a:p>
          <a:p>
            <a:pPr lvl="1"/>
            <a:r>
              <a:rPr lang="fi-FI" b="1" dirty="0" smtClean="0"/>
              <a:t>2. Ohjausosaaminen</a:t>
            </a:r>
          </a:p>
          <a:p>
            <a:pPr lvl="2"/>
            <a:r>
              <a:rPr lang="fi-FI" dirty="0" smtClean="0"/>
              <a:t>Käyttäytymisen muutoksen ja ojauksen merkityksellisyys fysioterapiassa ja kuntouksessa (5 op)</a:t>
            </a:r>
          </a:p>
          <a:p>
            <a:pPr lvl="2"/>
            <a:r>
              <a:rPr lang="fi-FI" dirty="0" smtClean="0"/>
              <a:t>Työelämäläheinen ja monitieteinen kuntoutuksen tutkimus (5)</a:t>
            </a:r>
          </a:p>
          <a:p>
            <a:pPr marL="914400" lvl="2" indent="0">
              <a:buNone/>
            </a:pPr>
            <a:endParaRPr lang="fi-FI" dirty="0" smtClean="0"/>
          </a:p>
          <a:p>
            <a:pPr lvl="1"/>
            <a:r>
              <a:rPr lang="fi-FI" b="1" dirty="0" smtClean="0"/>
              <a:t>3. Fysioterapiatiede yhteisöjen ja yhteiskunnan muutoksessa</a:t>
            </a:r>
            <a:r>
              <a:rPr lang="fi-FI" dirty="0" smtClean="0"/>
              <a:t> </a:t>
            </a:r>
          </a:p>
          <a:p>
            <a:pPr lvl="2"/>
            <a:r>
              <a:rPr lang="fi-FI" dirty="0" smtClean="0"/>
              <a:t>Asiantuntijuus fysioterapiatieteessä 1-3 </a:t>
            </a:r>
          </a:p>
          <a:p>
            <a:pPr lvl="3"/>
            <a:r>
              <a:rPr lang="fi-FI" dirty="0" smtClean="0"/>
              <a:t>Asiantuntijoille 1-3</a:t>
            </a:r>
          </a:p>
          <a:p>
            <a:pPr lvl="3"/>
            <a:r>
              <a:rPr lang="fi-FI" smtClean="0"/>
              <a:t>Opettajille 1</a:t>
            </a:r>
            <a:endParaRPr lang="fi-FI" dirty="0" smtClean="0"/>
          </a:p>
          <a:p>
            <a:pPr lvl="2"/>
            <a:r>
              <a:rPr lang="fi-FI" dirty="0" smtClean="0"/>
              <a:t>Asiantuntijaharjoittelu fysioterapia tieteessä (5 op) /asiantuntijoille</a:t>
            </a:r>
          </a:p>
          <a:p>
            <a:pPr lvl="2"/>
            <a:r>
              <a:rPr lang="fi-FI" dirty="0" smtClean="0">
                <a:solidFill>
                  <a:srgbClr val="00B050"/>
                </a:solidFill>
              </a:rPr>
              <a:t>Ergonomia, esteettömyys ja osallisuus  fysioterapiatieteessä (uusi)</a:t>
            </a:r>
          </a:p>
          <a:p>
            <a:pPr marL="914400" lvl="2" indent="0">
              <a:buNone/>
            </a:pPr>
            <a:endParaRPr lang="fi-FI" dirty="0" smtClean="0"/>
          </a:p>
          <a:p>
            <a:pPr lvl="1"/>
            <a:r>
              <a:rPr lang="fi-FI" b="1" dirty="0" smtClean="0"/>
              <a:t>4. Tutkimusosaaminen fysioterapiatieteessä</a:t>
            </a:r>
          </a:p>
          <a:p>
            <a:pPr lvl="2"/>
            <a:r>
              <a:rPr lang="fi-FI" dirty="0" smtClean="0"/>
              <a:t>Tutkimustiedon kriittinen arviointi 1  (4 op) </a:t>
            </a:r>
          </a:p>
          <a:p>
            <a:pPr lvl="2"/>
            <a:r>
              <a:rPr lang="fi-FI" dirty="0" smtClean="0"/>
              <a:t>Tutkimustiedon kriittinen arviointi 2  (2 op)</a:t>
            </a:r>
          </a:p>
          <a:p>
            <a:pPr lvl="2"/>
            <a:r>
              <a:rPr lang="fi-FI" dirty="0" smtClean="0">
                <a:solidFill>
                  <a:srgbClr val="FF0000"/>
                </a:solidFill>
              </a:rPr>
              <a:t>Tutkimusetiikan syventäminen fysioterapiatieteessä? Oma vai tiedekunnan yhteinen eli ei tässä  (2 op)</a:t>
            </a:r>
          </a:p>
          <a:p>
            <a:pPr lvl="2"/>
            <a:r>
              <a:rPr lang="fi-FI" dirty="0" smtClean="0"/>
              <a:t>Maturiteetti (0 op)</a:t>
            </a:r>
          </a:p>
          <a:p>
            <a:pPr lvl="2"/>
            <a:r>
              <a:rPr lang="it-IT" dirty="0" smtClean="0"/>
              <a:t>Pro </a:t>
            </a:r>
            <a:r>
              <a:rPr lang="it-IT" dirty="0" err="1" smtClean="0"/>
              <a:t>gradu</a:t>
            </a:r>
            <a:r>
              <a:rPr lang="it-IT" dirty="0" smtClean="0"/>
              <a:t> seminari (5 op)</a:t>
            </a:r>
          </a:p>
          <a:p>
            <a:pPr lvl="2"/>
            <a:r>
              <a:rPr lang="fi-FI" dirty="0" smtClean="0"/>
              <a:t>Pro gradu tutkielma (30 op tai 25?)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236428"/>
            <a:ext cx="5181600" cy="5621572"/>
          </a:xfrm>
        </p:spPr>
        <p:txBody>
          <a:bodyPr>
            <a:normAutofit fontScale="55000" lnSpcReduction="20000"/>
          </a:bodyPr>
          <a:lstStyle/>
          <a:p>
            <a:r>
              <a:rPr lang="fi-FI" b="1" dirty="0" smtClean="0">
                <a:solidFill>
                  <a:srgbClr val="00B0F0"/>
                </a:solidFill>
              </a:rPr>
              <a:t>B. Osaamisalueet (eriytyneet) / Terveystieteiden opettajakoulutus (fysioterapiatiede)</a:t>
            </a:r>
          </a:p>
          <a:p>
            <a:endParaRPr lang="fi-FI" b="1" dirty="0" smtClean="0">
              <a:solidFill>
                <a:srgbClr val="00B0F0"/>
              </a:solidFill>
            </a:endParaRPr>
          </a:p>
          <a:p>
            <a:r>
              <a:rPr lang="fi-FI" b="1" dirty="0" smtClean="0"/>
              <a:t>5. Opetusosaaminen fysioterapiatieteessä </a:t>
            </a:r>
            <a:r>
              <a:rPr lang="fi-FI" dirty="0" smtClean="0"/>
              <a:t> (60 op) </a:t>
            </a:r>
          </a:p>
          <a:p>
            <a:pPr lvl="1"/>
            <a:r>
              <a:rPr lang="fi-FI" dirty="0" smtClean="0"/>
              <a:t>Terveystieteiden opettajakoulutuksen maisteriohjelman pakolliset vapaavalintaiset opinnot (I+II)</a:t>
            </a:r>
          </a:p>
          <a:p>
            <a:pPr lvl="1"/>
            <a:r>
              <a:rPr lang="fi-FI" dirty="0" smtClean="0"/>
              <a:t>I. Ai­kuis­kas­va­tus­tie­teen/kas­va­tus­tie­teen pe­rus­o­pin­not (25 op)</a:t>
            </a:r>
          </a:p>
          <a:p>
            <a:pPr lvl="1"/>
            <a:r>
              <a:rPr lang="fi-FI" dirty="0" smtClean="0"/>
              <a:t>II. Opet­ta­jan pe­da­go­gi­set ai­neo­pin­not (35 op)</a:t>
            </a:r>
          </a:p>
          <a:p>
            <a:pPr marL="914400" lvl="2" indent="0">
              <a:buNone/>
            </a:pPr>
            <a:r>
              <a:rPr lang="fi-FI" dirty="0" smtClean="0"/>
              <a:t> </a:t>
            </a:r>
          </a:p>
          <a:p>
            <a:pPr lvl="2"/>
            <a:r>
              <a:rPr lang="fi-FI" b="1" dirty="0" smtClean="0"/>
              <a:t>Omannäköisen opettajuuden kehittyminen</a:t>
            </a:r>
            <a:r>
              <a:rPr lang="fi-FI" dirty="0" smtClean="0"/>
              <a:t> </a:t>
            </a:r>
          </a:p>
          <a:p>
            <a:pPr lvl="3"/>
            <a:r>
              <a:rPr lang="fi-FI" dirty="0" err="1" smtClean="0"/>
              <a:t>Andragogian</a:t>
            </a:r>
            <a:r>
              <a:rPr lang="fi-FI" dirty="0" smtClean="0"/>
              <a:t> teoreettinen ja filosofinen perusta (5 op)</a:t>
            </a:r>
          </a:p>
          <a:p>
            <a:pPr lvl="3"/>
            <a:r>
              <a:rPr lang="fi-FI" dirty="0" smtClean="0"/>
              <a:t>Omakohtainen opettajuus ja harjoittelu terveystieteissä (8 op)</a:t>
            </a:r>
          </a:p>
          <a:p>
            <a:pPr lvl="2"/>
            <a:r>
              <a:rPr lang="fi-FI" b="1" dirty="0"/>
              <a:t>V</a:t>
            </a:r>
            <a:r>
              <a:rPr lang="fi-FI" b="1" dirty="0" smtClean="0"/>
              <a:t>uorovaikutus ja verkosto-osaaminen opettajuudessa</a:t>
            </a:r>
          </a:p>
          <a:p>
            <a:pPr lvl="3"/>
            <a:r>
              <a:rPr lang="fi-FI" dirty="0" err="1" smtClean="0"/>
              <a:t>Andragogisen</a:t>
            </a:r>
            <a:r>
              <a:rPr lang="fi-FI" dirty="0" smtClean="0"/>
              <a:t> oppimisen yksilölliset ja yhteisölliset ulottuvuudet (5 op)</a:t>
            </a:r>
          </a:p>
          <a:p>
            <a:pPr lvl="3"/>
            <a:r>
              <a:rPr lang="fi-FI" dirty="0" smtClean="0"/>
              <a:t>Yhteiskunnalliset ilmiöt, aktiivinen kansalaisuus ja aikuiskoulutus (4 op)</a:t>
            </a:r>
          </a:p>
          <a:p>
            <a:pPr lvl="3"/>
            <a:r>
              <a:rPr lang="fi-FI" dirty="0" err="1" smtClean="0"/>
              <a:t>Sosiaali</a:t>
            </a:r>
            <a:r>
              <a:rPr lang="fi-FI" dirty="0" smtClean="0"/>
              <a:t>- ja terveysalan koulutuksen hallinto (2 op)</a:t>
            </a:r>
          </a:p>
          <a:p>
            <a:pPr lvl="3"/>
            <a:r>
              <a:rPr lang="fi-FI" dirty="0" err="1" smtClean="0">
                <a:solidFill>
                  <a:srgbClr val="00B050"/>
                </a:solidFill>
              </a:rPr>
              <a:t>Dikitaalisuus</a:t>
            </a:r>
            <a:r>
              <a:rPr lang="fi-FI" dirty="0" smtClean="0">
                <a:solidFill>
                  <a:srgbClr val="00B050"/>
                </a:solidFill>
              </a:rPr>
              <a:t> / Kansainvälisyys-monikulttuurisuus (uusia osaamisen tarpeita) </a:t>
            </a:r>
          </a:p>
          <a:p>
            <a:pPr lvl="2"/>
            <a:r>
              <a:rPr lang="fi-FI" b="1" dirty="0" smtClean="0"/>
              <a:t>Tutkimus- ja kehittämisosaaminen</a:t>
            </a:r>
            <a:r>
              <a:rPr lang="fi-FI" dirty="0" smtClean="0"/>
              <a:t> </a:t>
            </a:r>
            <a:r>
              <a:rPr lang="fi-FI" b="1" dirty="0" smtClean="0"/>
              <a:t>opettajuudessa</a:t>
            </a:r>
          </a:p>
          <a:p>
            <a:pPr lvl="3"/>
            <a:r>
              <a:rPr lang="fi-FI" dirty="0" smtClean="0"/>
              <a:t>Opettajuuden ja </a:t>
            </a:r>
            <a:r>
              <a:rPr lang="fi-FI" dirty="0" err="1" smtClean="0"/>
              <a:t>ohjaajuuden</a:t>
            </a:r>
            <a:r>
              <a:rPr lang="fi-FI" dirty="0" smtClean="0"/>
              <a:t> tutkimukselliset tulkinnat (6 op)</a:t>
            </a:r>
          </a:p>
          <a:p>
            <a:pPr lvl="3"/>
            <a:r>
              <a:rPr lang="fi-FI" dirty="0" smtClean="0"/>
              <a:t>Työelämäläheinen tutkimus- ja kehittämin terveystieteiden  opettajuudessa  II (5 op)</a:t>
            </a:r>
          </a:p>
          <a:p>
            <a:pPr marL="457200" lvl="1" indent="0">
              <a:buNone/>
            </a:pPr>
            <a:endParaRPr lang="fi-FI" dirty="0" smtClean="0"/>
          </a:p>
          <a:p>
            <a:r>
              <a:rPr lang="fi-FI" b="1" dirty="0" smtClean="0">
                <a:solidFill>
                  <a:srgbClr val="7030A0"/>
                </a:solidFill>
              </a:rPr>
              <a:t>B. Osaamisalueet (eriytyneet) / fysioterapiantieteen asiantuntijat </a:t>
            </a:r>
          </a:p>
          <a:p>
            <a:pPr lvl="1"/>
            <a:r>
              <a:rPr lang="fi-FI" b="1" dirty="0" smtClean="0">
                <a:solidFill>
                  <a:srgbClr val="7030A0"/>
                </a:solidFill>
              </a:rPr>
              <a:t>Vastaava määrä vapaasti valittavia opintoja </a:t>
            </a:r>
          </a:p>
          <a:p>
            <a:pPr lvl="1"/>
            <a:r>
              <a:rPr lang="fi-FI" b="1" dirty="0" smtClean="0">
                <a:solidFill>
                  <a:srgbClr val="7030A0"/>
                </a:solidFill>
              </a:rPr>
              <a:t>Ei ole tällä hetkellä määritelty</a:t>
            </a:r>
          </a:p>
          <a:p>
            <a:pPr marL="457200" lvl="1" indent="0">
              <a:buNone/>
            </a:pPr>
            <a:r>
              <a:rPr lang="fi-FI" b="1" dirty="0">
                <a:solidFill>
                  <a:srgbClr val="7030A0"/>
                </a:solidFill>
              </a:rPr>
              <a:t>	</a:t>
            </a:r>
            <a:endParaRPr lang="fi-FI" b="1" dirty="0" smtClean="0">
              <a:solidFill>
                <a:srgbClr val="7030A0"/>
              </a:solidFill>
            </a:endParaRPr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964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48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Fysioterapiatiede / maisterikoulutus (120 op)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Fysioterapiatiede</dc:title>
  <dc:creator>Sjögren, Tuulikki</dc:creator>
  <cp:lastModifiedBy>Sjögren, Tuulikki</cp:lastModifiedBy>
  <cp:revision>4</cp:revision>
  <dcterms:created xsi:type="dcterms:W3CDTF">2019-03-29T09:22:31Z</dcterms:created>
  <dcterms:modified xsi:type="dcterms:W3CDTF">2019-03-29T09:51:21Z</dcterms:modified>
</cp:coreProperties>
</file>