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74" r:id="rId2"/>
    <p:sldId id="256" r:id="rId3"/>
    <p:sldId id="262" r:id="rId4"/>
    <p:sldId id="263" r:id="rId5"/>
    <p:sldId id="264" r:id="rId6"/>
    <p:sldId id="269" r:id="rId7"/>
    <p:sldId id="270" r:id="rId8"/>
    <p:sldId id="261" r:id="rId9"/>
    <p:sldId id="272" r:id="rId10"/>
    <p:sldId id="273" r:id="rId11"/>
    <p:sldId id="271" r:id="rId12"/>
    <p:sldId id="265" r:id="rId13"/>
    <p:sldId id="266" r:id="rId14"/>
    <p:sldId id="268" r:id="rId15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386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xmlns="" id="{D88F6F54-9553-4C03-8953-F820CB6E0FA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xmlns="" id="{37AA0A72-7273-4861-A746-101330BC105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xmlns="" id="{BEC75628-F99C-44E6-B717-B6891AA4B1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FE6A3C-851C-47B9-9F68-6F14568B7D7A}" type="datetimeFigureOut">
              <a:rPr lang="fi-FI" smtClean="0"/>
              <a:t>26.10.2018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xmlns="" id="{18C7816F-1CA2-4852-B261-45355DE51A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xmlns="" id="{DB9F15AE-EB0F-467C-B6B7-C2CFD17664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1052B-3EDB-4FF5-9394-62FB1EC7294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500899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xmlns="" id="{3877C99A-C4F0-4791-BD0D-423C359C93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xmlns="" id="{DFBD79B3-498E-4965-B4E5-C2606110556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xmlns="" id="{3DFB3816-393E-46C8-90F8-3BEBFB515B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FE6A3C-851C-47B9-9F68-6F14568B7D7A}" type="datetimeFigureOut">
              <a:rPr lang="fi-FI" smtClean="0"/>
              <a:t>26.10.2018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xmlns="" id="{AA8D809F-46EF-4E36-941C-72B3E01864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xmlns="" id="{E54DA84B-0ED0-4239-BDA1-A569CA2350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1052B-3EDB-4FF5-9394-62FB1EC7294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781728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xmlns="" id="{363F0325-10DE-473C-8023-1831D772BD4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xmlns="" id="{A67ACE6E-3A29-48F2-A4A7-1CF005C0E74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xmlns="" id="{59A2AB3D-A466-4586-B464-36414244C2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FE6A3C-851C-47B9-9F68-6F14568B7D7A}" type="datetimeFigureOut">
              <a:rPr lang="fi-FI" smtClean="0"/>
              <a:t>26.10.2018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xmlns="" id="{DFD0F61D-4BDC-444E-BE4A-807655FEC1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xmlns="" id="{0B67D58C-F475-448A-A0B8-9D44F8F2FF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1052B-3EDB-4FF5-9394-62FB1EC7294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962994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xmlns="" id="{CABB33B7-6AEC-4F68-85E5-B523ADA8BB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xmlns="" id="{4FF4DE43-D811-46C9-9FE3-57EBBC2BA6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xmlns="" id="{463C4DC3-B5B1-4262-9663-4DFD738CBC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FE6A3C-851C-47B9-9F68-6F14568B7D7A}" type="datetimeFigureOut">
              <a:rPr lang="fi-FI" smtClean="0"/>
              <a:t>26.10.2018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xmlns="" id="{255A522C-3827-440E-8419-5479F5FCF5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xmlns="" id="{DEAB6511-4BBD-4944-B63A-97892EB523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1052B-3EDB-4FF5-9394-62FB1EC7294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168089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xmlns="" id="{C86B54CD-EAC0-4DA9-8A0C-7B1A49F88F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xmlns="" id="{6D8AA6EC-437C-4492-AD87-2CC5EBDD66B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xmlns="" id="{78D1F7C3-0057-4B59-9269-004ED2791C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FE6A3C-851C-47B9-9F68-6F14568B7D7A}" type="datetimeFigureOut">
              <a:rPr lang="fi-FI" smtClean="0"/>
              <a:t>26.10.2018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xmlns="" id="{1EAE5E78-FC9D-45CC-81A3-02DB15BAF5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xmlns="" id="{0FC74A4B-A0C1-4132-8C9F-5D064A0B9C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1052B-3EDB-4FF5-9394-62FB1EC7294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062636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xmlns="" id="{97E5A90D-2696-40A8-9B5A-379D649F9D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xmlns="" id="{E05478B6-4BED-441E-906A-8D3104B64EC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xmlns="" id="{A1632BE8-D220-4AF3-9390-7A8893515BC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xmlns="" id="{EF42E0E1-4D60-4EF7-83BD-75CD847D4B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FE6A3C-851C-47B9-9F68-6F14568B7D7A}" type="datetimeFigureOut">
              <a:rPr lang="fi-FI" smtClean="0"/>
              <a:t>26.10.2018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xmlns="" id="{8E6BDC6B-B706-4BAB-885A-EB2BCB9A53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xmlns="" id="{067723AC-11E1-41E3-8B2E-57105D476F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1052B-3EDB-4FF5-9394-62FB1EC7294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959968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xmlns="" id="{AE4E1588-C905-40B5-A799-2AB7A666ED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xmlns="" id="{46B58A40-B539-4001-A135-546E8ECFCD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xmlns="" id="{13D67B07-C1BB-4452-B472-0DC16C411A3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xmlns="" id="{303040C4-A832-4E2A-8D4B-27A9787416A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xmlns="" id="{A0562F85-2C8F-4152-9171-F03CD8D6EBB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xmlns="" id="{577B9F5E-760E-4D03-A6FF-E3FD841ED5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FE6A3C-851C-47B9-9F68-6F14568B7D7A}" type="datetimeFigureOut">
              <a:rPr lang="fi-FI" smtClean="0"/>
              <a:t>26.10.2018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xmlns="" id="{6880A683-313C-4C21-9F5C-1934EBEFAF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xmlns="" id="{D8EFAF67-7EC1-47A4-A7A0-53BBB212FD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1052B-3EDB-4FF5-9394-62FB1EC7294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354640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xmlns="" id="{072CA924-B659-4309-9ACE-7F0262222A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xmlns="" id="{E41D5BB4-F97D-4401-AD52-D3C3CAC10F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FE6A3C-851C-47B9-9F68-6F14568B7D7A}" type="datetimeFigureOut">
              <a:rPr lang="fi-FI" smtClean="0"/>
              <a:t>26.10.2018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xmlns="" id="{22B4FFCF-A1A3-44AC-8BA1-38D84B6768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xmlns="" id="{B36A615A-DFF9-418A-862A-C1D0E6E77F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1052B-3EDB-4FF5-9394-62FB1EC7294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602993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xmlns="" id="{9D9CD680-CD9A-48C6-99A2-4092C25654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FE6A3C-851C-47B9-9F68-6F14568B7D7A}" type="datetimeFigureOut">
              <a:rPr lang="fi-FI" smtClean="0"/>
              <a:t>26.10.2018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xmlns="" id="{F80EA624-BC16-4515-AFD8-08FBAA9386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xmlns="" id="{5CAD6B21-B26A-4915-85A2-AB2B90E074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1052B-3EDB-4FF5-9394-62FB1EC7294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515945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xmlns="" id="{C1492B8D-7E9F-4F33-BCA0-D4F8B9405E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xmlns="" id="{AA006406-D6FE-480E-9B6A-0D45950AFD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xmlns="" id="{A00CE96D-6B4B-4FB4-973E-B9C30136ED9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xmlns="" id="{A5BEA174-4E9A-4C63-9CED-7DA6845995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FE6A3C-851C-47B9-9F68-6F14568B7D7A}" type="datetimeFigureOut">
              <a:rPr lang="fi-FI" smtClean="0"/>
              <a:t>26.10.2018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xmlns="" id="{2C46FE4F-EE6F-4F6B-876A-399BD1E863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xmlns="" id="{F4E63390-636E-426A-AFCE-70313D56EC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1052B-3EDB-4FF5-9394-62FB1EC7294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736368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xmlns="" id="{9AFC55AE-1154-4BC7-9005-AA65E59814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xmlns="" id="{CA882EEB-3899-4AD6-9964-0B0FEC5F1C3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xmlns="" id="{E06B38E9-22A6-48A3-A2CA-C539E88F668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xmlns="" id="{D09F1443-3B77-47E3-8BF6-B9292984DD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FE6A3C-851C-47B9-9F68-6F14568B7D7A}" type="datetimeFigureOut">
              <a:rPr lang="fi-FI" smtClean="0"/>
              <a:t>26.10.2018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xmlns="" id="{0DE93466-3EC0-47FE-B308-379695899B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xmlns="" id="{053501FA-AD47-4080-8030-4F13C92464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1052B-3EDB-4FF5-9394-62FB1EC7294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348393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xmlns="" id="{61A215EB-3BCF-4A16-BFF0-9D004EED36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xmlns="" id="{ABF88CDA-B417-46E1-B9F7-B247F333AC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xmlns="" id="{A8F47553-A3BC-4804-971A-8A9A660A756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FE6A3C-851C-47B9-9F68-6F14568B7D7A}" type="datetimeFigureOut">
              <a:rPr lang="fi-FI" smtClean="0"/>
              <a:t>26.10.2018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xmlns="" id="{BC246471-B1C9-4A96-9ADB-13860FAAF73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xmlns="" id="{905F790B-4F4E-486A-9495-D04A62F1A40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11052B-3EDB-4FF5-9394-62FB1EC7294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887369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ineli.fi/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s://yle.fi/aihe/artikkeli/2017/02/20/miten-voi-minimoida-vuorotyon-haitat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6h_BARSvBGw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www.kauppalehti.fi/uutiset/unitutkija-unen-pitaisi-olla-viimeinen-asia--josta-tingitaan-/jXvnTtaN" TargetMode="Externa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areena.yle.fi/1-3966039#autoplay=true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xmlns="" id="{6050D36D-64BA-4FD4-B440-087C0DEF86B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xmlns="" id="{64D77FAE-A3BD-459A-B340-9FDC9ED4F68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uorakulmio 3">
            <a:extLst>
              <a:ext uri="{FF2B5EF4-FFF2-40B4-BE49-F238E27FC236}">
                <a16:creationId xmlns:a16="http://schemas.microsoft.com/office/drawing/2014/main" xmlns="" id="{46421877-F17A-4D74-9F85-DA519071D361}"/>
              </a:ext>
            </a:extLst>
          </p:cNvPr>
          <p:cNvSpPr/>
          <p:nvPr/>
        </p:nvSpPr>
        <p:spPr>
          <a:xfrm>
            <a:off x="251520" y="116632"/>
            <a:ext cx="8892480" cy="69483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i-FI" sz="11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TE1 TERVEYDEN PERUSTEET Oppimispäiväkirja </a:t>
            </a:r>
            <a:endParaRPr lang="fi-FI" sz="11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i-FI" sz="1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Toteutuksessa vapaat kädet. Tunneilta tulevat oppimispäiväkirjatehtävät liitetään työhön. Käytä tehtävien tukena tutkimustietoa ja pyri perustelemaan, analysoimaan ja pohtimaan omia elintapojasi!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i-FI" sz="1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Palautus </a:t>
            </a:r>
            <a:r>
              <a:rPr lang="fi-FI" sz="11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Pedanettiin</a:t>
            </a:r>
            <a:r>
              <a:rPr lang="fi-FI" sz="1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19.12 mennessä.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i-FI" sz="11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 1. UNI JA LEPO</a:t>
            </a:r>
            <a:endParaRPr lang="fi-FI" sz="11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i-FI" sz="1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Pidä </a:t>
            </a:r>
            <a:r>
              <a:rPr lang="fi-FI" sz="11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viikon ajan</a:t>
            </a:r>
            <a:r>
              <a:rPr lang="fi-FI" sz="1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11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unipäiväkirjaa ja käytä </a:t>
            </a:r>
            <a:r>
              <a:rPr lang="fi-FI" sz="1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</a:t>
            </a:r>
            <a:r>
              <a:rPr lang="fi-FI" sz="11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puna unisovellusta. Esim. </a:t>
            </a:r>
            <a:r>
              <a:rPr lang="fi-FI" sz="11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Sleep</a:t>
            </a:r>
            <a:r>
              <a:rPr lang="fi-FI" sz="11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11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cycle</a:t>
            </a:r>
            <a:r>
              <a:rPr lang="fi-FI" sz="11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fi-FI" sz="11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SleepBot</a:t>
            </a:r>
            <a:r>
              <a:rPr lang="fi-FI" sz="11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fi-FI" sz="11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SleepRate</a:t>
            </a:r>
            <a:r>
              <a:rPr lang="fi-FI" sz="110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jne.</a:t>
            </a:r>
            <a:endParaRPr lang="fi-FI" sz="11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i-FI" sz="1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                    - Kuinka monta tuntia nukuit yössä?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i-FI" sz="1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                    - Arvioi nukahtamistasi (alle 30 min vai yli 30 min).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i-FI" sz="1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                    - Arvioi kuinka monta kertaa heräsit yön aikana.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i-FI" sz="1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                   - Arvioi kouluarvosanalla mielialaasi aamulla, päivällä ja illalla.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i-FI" sz="1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                   - Joitko kofeiinipitoisia juomia? Kuinka suuri oli päivittäinen kofeiinikertymäsi?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i-FI" sz="1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POHDI, ANALYSOI, PERUSTELE</a:t>
            </a:r>
          </a:p>
          <a:p>
            <a:pPr marL="457200">
              <a:lnSpc>
                <a:spcPct val="107000"/>
              </a:lnSpc>
              <a:spcAft>
                <a:spcPts val="800"/>
              </a:spcAft>
            </a:pPr>
            <a:r>
              <a:rPr lang="fi-FI" sz="1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A) Miten arvioit omien nukkumistottumustesi vaikuttavan jaksamiseesi ja opiskelukykyysi?</a:t>
            </a:r>
          </a:p>
          <a:p>
            <a:pPr marL="457200">
              <a:lnSpc>
                <a:spcPct val="107000"/>
              </a:lnSpc>
              <a:spcAft>
                <a:spcPts val="800"/>
              </a:spcAft>
            </a:pPr>
            <a:r>
              <a:rPr lang="fi-FI" sz="1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B) Minkälaiset asiat saattavat tuoda helpotusta silloin, jos nukahtaminen tuntuu vaikealta?</a:t>
            </a:r>
          </a:p>
          <a:p>
            <a:pPr marL="457200">
              <a:lnSpc>
                <a:spcPct val="107000"/>
              </a:lnSpc>
              <a:spcAft>
                <a:spcPts val="800"/>
              </a:spcAft>
            </a:pPr>
            <a:r>
              <a:rPr lang="fi-FI" sz="1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C) Mitkä asiat aiheuttavat sinulle univajetta? Miten voisit parantaa tilannetta?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i-FI" sz="1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 </a:t>
            </a:r>
            <a:r>
              <a:rPr lang="fi-FI" sz="11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2. RAVINTO</a:t>
            </a:r>
            <a:endParaRPr lang="fi-FI" sz="11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i-FI" sz="1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Ruokapäiväkirja: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i-FI" sz="1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Kirjaa ylös kaikki syömiset ja juomiset + kellonajat </a:t>
            </a:r>
            <a:r>
              <a:rPr lang="fi-FI" sz="11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vähintään 3 päivän ajan ja tee tarkempi analyysi ravintosisällöistä ainakin 1 päivän ajalta</a:t>
            </a:r>
            <a:r>
              <a:rPr lang="fi-FI" sz="1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.(</a:t>
            </a:r>
            <a:r>
              <a:rPr lang="fi-FI" sz="1100" u="sng" dirty="0">
                <a:solidFill>
                  <a:srgbClr val="0563C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hlinkClick r:id="rId2"/>
              </a:rPr>
              <a:t>www.fineli.fi</a:t>
            </a:r>
            <a:r>
              <a:rPr lang="fi-FI" sz="1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THL) Pohdi perustellen, mitkä asiat ruokavalinnoissa ovat hyvin ja mitkä kaipaavat muutosta. Pohdi myös ruokarytmiäsi + mitkä syyt vaikuttavat ruokavaliosi koostumiseen.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i-FI" sz="1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 </a:t>
            </a:r>
            <a:r>
              <a:rPr lang="fi-FI" sz="11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3. LIIKUNTA</a:t>
            </a:r>
            <a:endParaRPr lang="fi-FI" sz="11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i-FI" sz="1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Pidä liikkumisestasi päiväkirjaa </a:t>
            </a:r>
            <a:r>
              <a:rPr lang="fi-FI" sz="11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viikon ajan.</a:t>
            </a:r>
            <a:endParaRPr lang="fi-FI" sz="11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i-FI" sz="1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POHDI, ANALYSOI, PERUSTELE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lphaLcParenR"/>
              <a:tabLst>
                <a:tab pos="457200" algn="l"/>
              </a:tabLst>
            </a:pPr>
            <a:r>
              <a:rPr lang="fi-FI" sz="1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Onko liikkumisesi </a:t>
            </a:r>
            <a:r>
              <a:rPr lang="fi-FI" sz="1100" u="sng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liikuntasuosituksiin </a:t>
            </a:r>
            <a:r>
              <a:rPr lang="fi-FI" sz="1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 liikuntasuositukset esille) nähden riittävää? Mitä muutoksia voisit tehdä, jotta se olisi sinulle mieluisaa ja täyttäisi liikuntasuositukset? B) Miksi harrastat liikuntaa? Mitä syitä sinulla on liikkumattomuuteen?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i-FI" sz="1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79934894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xmlns="" id="{7255F04C-FC04-45FF-B461-BEA4166435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Päivän uutinen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xmlns="" id="{DC7BA780-A3C5-47AA-A6CF-23C7938141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>
                <a:hlinkClick r:id="rId2"/>
              </a:rPr>
              <a:t>https://yle.fi/aihe/artikkeli/2017/02/20/miten-voi-minimoida-vuorotyon-haitat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5903329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xmlns="" id="{B4BF346D-AF46-46D5-B541-9CA55C65FB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543594"/>
          </a:xfrm>
        </p:spPr>
        <p:txBody>
          <a:bodyPr>
            <a:normAutofit fontScale="90000"/>
          </a:bodyPr>
          <a:lstStyle/>
          <a:p>
            <a:r>
              <a:rPr lang="fi-FI" dirty="0"/>
              <a:t>Miniväittelyt       1. puolesta  2. </a:t>
            </a:r>
            <a:r>
              <a:rPr lang="fi-FI" dirty="0" smtClean="0"/>
              <a:t>vastaan</a:t>
            </a:r>
            <a:br>
              <a:rPr lang="fi-FI" dirty="0" smtClean="0"/>
            </a:br>
            <a:r>
              <a:rPr lang="fi-FI" dirty="0" smtClean="0"/>
              <a:t>Perustele, kysy tarkentavia kysymyksiä, ole luova!</a:t>
            </a: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xmlns="" id="{162B325A-CD70-408C-A90C-381E80E8D5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268760"/>
            <a:ext cx="7886700" cy="4908202"/>
          </a:xfrm>
        </p:spPr>
        <p:txBody>
          <a:bodyPr/>
          <a:lstStyle/>
          <a:p>
            <a:r>
              <a:rPr lang="fi-FI" dirty="0"/>
              <a:t>Uniongelmat tulevat yhteiskunnalle kalliiksi </a:t>
            </a:r>
          </a:p>
          <a:p>
            <a:pPr marL="0" indent="0">
              <a:buNone/>
            </a:pPr>
            <a:endParaRPr lang="fi-FI" dirty="0"/>
          </a:p>
          <a:p>
            <a:r>
              <a:rPr lang="fi-FI" dirty="0"/>
              <a:t>Nuoren on helpompi valvoa kuin aikuisen</a:t>
            </a:r>
          </a:p>
          <a:p>
            <a:endParaRPr lang="fi-FI" dirty="0"/>
          </a:p>
          <a:p>
            <a:r>
              <a:rPr lang="fi-FI" dirty="0"/>
              <a:t>Nuori tarvitsee enemmän unta kuin aikuinen</a:t>
            </a:r>
          </a:p>
          <a:p>
            <a:endParaRPr lang="fi-FI" dirty="0"/>
          </a:p>
          <a:p>
            <a:r>
              <a:rPr lang="fi-FI" dirty="0"/>
              <a:t>Urheilija tarvitsee erityisesti syvää unta</a:t>
            </a:r>
          </a:p>
          <a:p>
            <a:endParaRPr lang="fi-FI" dirty="0"/>
          </a:p>
          <a:p>
            <a:r>
              <a:rPr lang="fi-FI" dirty="0"/>
              <a:t>Uni voi auttaa vaikeasta elämäntilanteesta selviytymisessä</a:t>
            </a:r>
          </a:p>
          <a:p>
            <a:endParaRPr lang="fi-FI" dirty="0"/>
          </a:p>
          <a:p>
            <a:r>
              <a:rPr lang="fi-FI" dirty="0"/>
              <a:t>Opiskelijan kannattaa nukkua kunnon yöunet ennen koesuoritusta</a:t>
            </a:r>
          </a:p>
          <a:p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168026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sz="3200" b="1" dirty="0"/>
              <a:t>Univaje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628650" y="1268760"/>
            <a:ext cx="7886700" cy="4908203"/>
          </a:xfrm>
        </p:spPr>
        <p:txBody>
          <a:bodyPr>
            <a:normAutofit/>
          </a:bodyPr>
          <a:lstStyle/>
          <a:p>
            <a:r>
              <a:rPr lang="fi-FI" dirty="0"/>
              <a:t>Tee käsitekartta univajeen vaikutuksista fyysiseen, psyykkiseen ja sosiaaliseen terveyteen liitä se oppimispäiväkirjaasi.</a:t>
            </a:r>
            <a:endParaRPr lang="fi-FI" dirty="0">
              <a:sym typeface="Wingdings" panose="05000000000000000000" pitchFamily="2" charset="2"/>
            </a:endParaRPr>
          </a:p>
          <a:p>
            <a:pPr marL="0" indent="0">
              <a:buNone/>
            </a:pPr>
            <a:endParaRPr lang="fi-FI" dirty="0">
              <a:sym typeface="Wingdings" panose="05000000000000000000" pitchFamily="2" charset="2"/>
            </a:endParaRPr>
          </a:p>
          <a:p>
            <a:pPr marL="0" indent="0">
              <a:buNone/>
            </a:pPr>
            <a:endParaRPr lang="fi-FI" dirty="0"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267797934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sz="3200" b="1" dirty="0"/>
              <a:t>Unihygienia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i-FI" dirty="0"/>
              <a:t>= toimia, jotka vähentävät unettomuutta ja parantavat unen laatua</a:t>
            </a:r>
          </a:p>
          <a:p>
            <a:endParaRPr lang="fi-FI" dirty="0"/>
          </a:p>
          <a:p>
            <a:r>
              <a:rPr lang="fi-FI" dirty="0"/>
              <a:t>Oman unihygienian edistäminen: </a:t>
            </a:r>
            <a:r>
              <a:rPr lang="fi-FI" dirty="0" smtClean="0"/>
              <a:t>kirjoita ylös omaa unihygieniaa edistäviä konkreettisia toimia.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3905638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sz="3200" b="1" dirty="0"/>
              <a:t>Rentoutuminen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628650" y="1340768"/>
            <a:ext cx="7886700" cy="4836195"/>
          </a:xfrm>
        </p:spPr>
        <p:txBody>
          <a:bodyPr/>
          <a:lstStyle/>
          <a:p>
            <a:r>
              <a:rPr lang="fi-FI" dirty="0" smtClean="0"/>
              <a:t>Yksi unihygieniaan liittyvä toimi jota harjoittelemalla voi edistää omaa palautumista.</a:t>
            </a:r>
          </a:p>
          <a:p>
            <a:r>
              <a:rPr lang="fi-FI" dirty="0" smtClean="0"/>
              <a:t>Vie </a:t>
            </a:r>
            <a:r>
              <a:rPr lang="fi-FI" dirty="0"/>
              <a:t>koko keskushermostolle rauhoittavaa viestiä</a:t>
            </a:r>
          </a:p>
          <a:p>
            <a:r>
              <a:rPr lang="fi-FI" dirty="0"/>
              <a:t>Jännitys kiristää lihaksia, rentoutuessa ääreisverenkierto lisääntyy</a:t>
            </a:r>
          </a:p>
          <a:p>
            <a:r>
              <a:rPr lang="fi-FI" dirty="0"/>
              <a:t>Monia hyötyjä keholle + vaikeat tunteet lievittyvät</a:t>
            </a:r>
          </a:p>
          <a:p>
            <a:endParaRPr lang="fi-FI" dirty="0"/>
          </a:p>
          <a:p>
            <a:endParaRPr lang="fi-FI" dirty="0"/>
          </a:p>
          <a:p>
            <a:pPr>
              <a:buFont typeface="Wingdings" panose="05000000000000000000" pitchFamily="2" charset="2"/>
              <a:buChar char="à"/>
            </a:pPr>
            <a:r>
              <a:rPr lang="fi-FI" dirty="0">
                <a:sym typeface="Wingdings" panose="05000000000000000000" pitchFamily="2" charset="2"/>
              </a:rPr>
              <a:t>Esim. h</a:t>
            </a:r>
            <a:r>
              <a:rPr lang="fi-FI" dirty="0"/>
              <a:t>engitysharjoitukset, hengityksen rytmiin tehtävät liikkeet, jännitys-rentoutus, </a:t>
            </a:r>
            <a:r>
              <a:rPr lang="fi-FI" dirty="0" smtClean="0"/>
              <a:t>hieronta, </a:t>
            </a:r>
            <a:r>
              <a:rPr lang="fi-FI" dirty="0" err="1" smtClean="0"/>
              <a:t>mindfulness</a:t>
            </a:r>
            <a:r>
              <a:rPr lang="fi-FI" dirty="0" smtClean="0"/>
              <a:t>, jooga, jne.</a:t>
            </a:r>
            <a:endParaRPr lang="fi-FI" dirty="0"/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r>
              <a:rPr lang="fi-FI" dirty="0"/>
              <a:t>Rentoutusharjoitus</a:t>
            </a:r>
          </a:p>
          <a:p>
            <a:pPr marL="0" indent="0">
              <a:buNone/>
            </a:pPr>
            <a:r>
              <a:rPr lang="fi-FI" dirty="0">
                <a:hlinkClick r:id="rId2"/>
              </a:rPr>
              <a:t>https://www.youtube.com/watch?v=6h_BARSvBGw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5863603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2123728" y="764704"/>
            <a:ext cx="6120680" cy="814242"/>
          </a:xfrm>
        </p:spPr>
        <p:txBody>
          <a:bodyPr>
            <a:normAutofit/>
          </a:bodyPr>
          <a:lstStyle/>
          <a:p>
            <a:r>
              <a:rPr lang="fi-FI" sz="3600" dirty="0"/>
              <a:t>Uni, lepo ja rentoutuminen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143000" y="4725144"/>
            <a:ext cx="6858000" cy="532656"/>
          </a:xfrm>
        </p:spPr>
        <p:txBody>
          <a:bodyPr>
            <a:normAutofit fontScale="85000" lnSpcReduction="20000"/>
          </a:bodyPr>
          <a:lstStyle/>
          <a:p>
            <a:r>
              <a:rPr lang="fi-FI" sz="2400" dirty="0">
                <a:hlinkClick r:id="rId2"/>
              </a:rPr>
              <a:t>http://www.kauppalehti.fi/uutiset/unitutkija-unen-pitaisi-olla-viimeinen-asia--josta-tingitaan-/jXvnTtaN</a:t>
            </a:r>
            <a:endParaRPr lang="fi-FI" sz="2400" dirty="0"/>
          </a:p>
          <a:p>
            <a:endParaRPr lang="fi-FI" sz="2400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1772816"/>
            <a:ext cx="7992888" cy="25691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00585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sz="3200" b="1" dirty="0"/>
              <a:t>Mitä uni on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dirty="0"/>
              <a:t>Aivojen sähköisen toiminnan muutos</a:t>
            </a:r>
          </a:p>
          <a:p>
            <a:r>
              <a:rPr lang="fi-FI" dirty="0"/>
              <a:t>Elimistölle elintärkeä lepotila</a:t>
            </a:r>
          </a:p>
          <a:p>
            <a:r>
              <a:rPr lang="fi-FI" dirty="0"/>
              <a:t>Aivojen keino palautua, huoltaa ja “ladata akkuja”</a:t>
            </a:r>
          </a:p>
          <a:p>
            <a:r>
              <a:rPr lang="fi-FI" dirty="0"/>
              <a:t>Unenpuute ja sen huono laatu johtaa vireystilan heikkenemiseen</a:t>
            </a:r>
          </a:p>
          <a:p>
            <a:endParaRPr lang="fi-FI" dirty="0"/>
          </a:p>
          <a:p>
            <a:r>
              <a:rPr lang="fi-FI" dirty="0"/>
              <a:t>Unitutkija artikkelissa: unen pitäisi olla viimeinen asia, josta tingitään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52195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12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125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125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125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125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sz="3200" b="1" dirty="0"/>
              <a:t>Unen tehtävät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Aivojen palautuminen ja väsymyksen poistaminen</a:t>
            </a:r>
          </a:p>
          <a:p>
            <a:r>
              <a:rPr lang="fi-FI" dirty="0"/>
              <a:t>Muistin ja oppimisen tukeminen</a:t>
            </a:r>
          </a:p>
          <a:p>
            <a:r>
              <a:rPr lang="fi-FI" dirty="0"/>
              <a:t>Fyysisen sekä psyykkisen terveyden ylläpitäminen</a:t>
            </a:r>
          </a:p>
          <a:p>
            <a:r>
              <a:rPr lang="fi-FI" dirty="0"/>
              <a:t>Aivojen tietojen käsittely</a:t>
            </a:r>
          </a:p>
          <a:p>
            <a:r>
              <a:rPr lang="fi-FI" dirty="0"/>
              <a:t>Opittujen asioiden siirtäminen työmuistista pitkäkestoiseen muistiin</a:t>
            </a:r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9660614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2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25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25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25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25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25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sz="3200" b="1" dirty="0"/>
              <a:t>Unen vaiheet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buAutoNum type="arabicPeriod"/>
            </a:pPr>
            <a:endParaRPr lang="fi-FI" dirty="0"/>
          </a:p>
          <a:p>
            <a:pPr marL="0" indent="0">
              <a:buNone/>
            </a:pPr>
            <a:r>
              <a:rPr lang="fi-FI" b="1" dirty="0"/>
              <a:t>PERUSUNI:</a:t>
            </a:r>
          </a:p>
          <a:p>
            <a:pPr marL="0" indent="0">
              <a:buNone/>
            </a:pPr>
            <a:r>
              <a:rPr lang="fi-FI" dirty="0"/>
              <a:t>1. NUKAHTAMINEN ELI TORKE</a:t>
            </a:r>
          </a:p>
          <a:p>
            <a:pPr marL="0" indent="0">
              <a:buNone/>
            </a:pPr>
            <a:r>
              <a:rPr lang="fi-FI" dirty="0"/>
              <a:t>2. KEVYT UNI</a:t>
            </a:r>
          </a:p>
          <a:p>
            <a:pPr marL="0" indent="0">
              <a:buNone/>
            </a:pPr>
            <a:r>
              <a:rPr lang="fi-FI" dirty="0"/>
              <a:t>3. SYVÄ UNI</a:t>
            </a:r>
          </a:p>
          <a:p>
            <a:pPr marL="457200" indent="-457200">
              <a:buAutoNum type="arabicPeriod"/>
            </a:pPr>
            <a:endParaRPr lang="fi-FI" dirty="0"/>
          </a:p>
          <a:p>
            <a:pPr marL="0" indent="0">
              <a:buNone/>
            </a:pPr>
            <a:r>
              <a:rPr lang="fi-FI" b="1" dirty="0"/>
              <a:t>VILKEUNI:</a:t>
            </a:r>
          </a:p>
          <a:p>
            <a:pPr marL="0" indent="0">
              <a:buNone/>
            </a:pPr>
            <a:r>
              <a:rPr lang="fi-FI" dirty="0"/>
              <a:t>4. REM-UNI</a:t>
            </a:r>
          </a:p>
          <a:p>
            <a:pPr marL="457200" indent="-457200">
              <a:buAutoNum type="arabicPeriod"/>
            </a:pPr>
            <a:endParaRPr lang="fi-FI" dirty="0"/>
          </a:p>
          <a:p>
            <a:r>
              <a:rPr lang="fi-FI" dirty="0"/>
              <a:t>Vaiheet 2-4 toistuvat syklisesti yön aikana</a:t>
            </a:r>
          </a:p>
          <a:p>
            <a:r>
              <a:rPr lang="fi-FI" dirty="0"/>
              <a:t>Yksi sykli kestää n. 90min</a:t>
            </a:r>
          </a:p>
        </p:txBody>
      </p:sp>
    </p:spTree>
    <p:extLst>
      <p:ext uri="{BB962C8B-B14F-4D97-AF65-F5344CB8AC3E}">
        <p14:creationId xmlns:p14="http://schemas.microsoft.com/office/powerpoint/2010/main" val="34592291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25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25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25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25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25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25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25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25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25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25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25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25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125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125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sz="3200" b="1" dirty="0" err="1"/>
              <a:t>Nrem-uni</a:t>
            </a:r>
            <a:r>
              <a:rPr lang="fi-FI" sz="3200" b="1" dirty="0"/>
              <a:t> (perusuni)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fi-FI" dirty="0"/>
              <a:t>1. Nukahtaminen</a:t>
            </a:r>
          </a:p>
          <a:p>
            <a:pPr marL="0" indent="0">
              <a:buNone/>
            </a:pPr>
            <a:r>
              <a:rPr lang="fi-FI" dirty="0"/>
              <a:t>2. Kevyt uni</a:t>
            </a:r>
            <a:endParaRPr lang="fi-FI" dirty="0">
              <a:sym typeface="Wingdings"/>
            </a:endParaRPr>
          </a:p>
          <a:p>
            <a:pPr marL="0" indent="0">
              <a:buNone/>
            </a:pPr>
            <a:r>
              <a:rPr lang="fi-FI" dirty="0">
                <a:sym typeface="Wingdings"/>
              </a:rPr>
              <a:t>3. Syvä uni</a:t>
            </a:r>
          </a:p>
          <a:p>
            <a:pPr marL="0" indent="0">
              <a:buNone/>
            </a:pPr>
            <a:endParaRPr lang="fi-FI" dirty="0">
              <a:sym typeface="Wingdings"/>
            </a:endParaRPr>
          </a:p>
          <a:p>
            <a:r>
              <a:rPr lang="fi-FI" dirty="0">
                <a:sym typeface="Wingdings"/>
              </a:rPr>
              <a:t>Aivojen energiavarastojen täyttyminen + </a:t>
            </a:r>
            <a:r>
              <a:rPr lang="fi-FI" u="sng" dirty="0">
                <a:sym typeface="Wingdings"/>
              </a:rPr>
              <a:t>kasvuhormonin erittyminen</a:t>
            </a:r>
          </a:p>
          <a:p>
            <a:r>
              <a:rPr lang="fi-FI" dirty="0">
                <a:sym typeface="Wingdings"/>
              </a:rPr>
              <a:t>Aineenvaihdunta, palautuminen ja lepovaihe</a:t>
            </a:r>
          </a:p>
          <a:p>
            <a:r>
              <a:rPr lang="fi-FI" dirty="0">
                <a:sym typeface="Wingdings"/>
              </a:rPr>
              <a:t>Oppiminen (tiedot lyhyestä työmuistista pitkäkestoiseen muistiin) </a:t>
            </a:r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6509921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sz="3200" b="1" dirty="0"/>
              <a:t>Rem-uni (vilkeuni)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fi-FI" dirty="0"/>
              <a:t>4. </a:t>
            </a:r>
            <a:r>
              <a:rPr lang="fi-FI" dirty="0" err="1"/>
              <a:t>Rapid</a:t>
            </a:r>
            <a:r>
              <a:rPr lang="fi-FI" dirty="0"/>
              <a:t> </a:t>
            </a:r>
            <a:r>
              <a:rPr lang="fi-FI" dirty="0" err="1"/>
              <a:t>eye</a:t>
            </a:r>
            <a:r>
              <a:rPr lang="fi-FI" dirty="0"/>
              <a:t> </a:t>
            </a:r>
            <a:r>
              <a:rPr lang="fi-FI" dirty="0" err="1"/>
              <a:t>movement</a:t>
            </a:r>
            <a:endParaRPr lang="fi-FI" dirty="0"/>
          </a:p>
          <a:p>
            <a:pPr marL="0" indent="0">
              <a:buNone/>
            </a:pPr>
            <a:endParaRPr lang="fi-FI" dirty="0">
              <a:sym typeface="Wingdings"/>
            </a:endParaRPr>
          </a:p>
          <a:p>
            <a:pPr marL="0" indent="0">
              <a:buNone/>
            </a:pPr>
            <a:endParaRPr lang="fi-FI" dirty="0">
              <a:sym typeface="Wingdings"/>
            </a:endParaRPr>
          </a:p>
          <a:p>
            <a:r>
              <a:rPr lang="fi-FI" dirty="0">
                <a:sym typeface="Wingdings"/>
              </a:rPr>
              <a:t>Tärkeä muistin, oppimisen ja psyykkisen terveyden kannalta</a:t>
            </a:r>
          </a:p>
          <a:p>
            <a:r>
              <a:rPr lang="fi-FI" dirty="0">
                <a:sym typeface="Wingdings"/>
              </a:rPr>
              <a:t>Taitomuisti ja tunnemuisti</a:t>
            </a:r>
          </a:p>
          <a:p>
            <a:r>
              <a:rPr lang="fi-FI" dirty="0">
                <a:sym typeface="Wingdings"/>
              </a:rPr>
              <a:t>Vaikeiden asioiden käsitteleminen</a:t>
            </a:r>
          </a:p>
          <a:p>
            <a:r>
              <a:rPr lang="fi-FI" dirty="0">
                <a:sym typeface="Wingdings"/>
              </a:rPr>
              <a:t>REM –unen häiriintyessä seurauksena lieviä keskittymishäiriöitä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7534931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sz="3200" b="1" dirty="0"/>
              <a:t>Vuorokausirytmi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Unta säätelevät tekijät elimistössä:</a:t>
            </a:r>
          </a:p>
          <a:p>
            <a:pPr>
              <a:buFont typeface="Wingdings"/>
              <a:buChar char="à"/>
            </a:pPr>
            <a:r>
              <a:rPr lang="fi-FI" dirty="0" err="1">
                <a:sym typeface="Wingdings" panose="05000000000000000000" pitchFamily="2" charset="2"/>
              </a:rPr>
              <a:t>Sirkadiaaninen</a:t>
            </a:r>
            <a:r>
              <a:rPr lang="fi-FI" dirty="0">
                <a:sym typeface="Wingdings" panose="05000000000000000000" pitchFamily="2" charset="2"/>
              </a:rPr>
              <a:t> säätely; selvitä käsite</a:t>
            </a:r>
          </a:p>
          <a:p>
            <a:pPr>
              <a:buFont typeface="Wingdings"/>
              <a:buChar char="à"/>
            </a:pPr>
            <a:r>
              <a:rPr lang="fi-FI" dirty="0">
                <a:sym typeface="Wingdings" panose="05000000000000000000" pitchFamily="2" charset="2"/>
              </a:rPr>
              <a:t>Homeostaattinen säätely; selvitä käsite </a:t>
            </a:r>
          </a:p>
          <a:p>
            <a:pPr marL="0" indent="0">
              <a:buNone/>
            </a:pPr>
            <a:endParaRPr lang="fi-FI" dirty="0">
              <a:sym typeface="Wingdings" panose="05000000000000000000" pitchFamily="2" charset="2"/>
            </a:endParaRPr>
          </a:p>
          <a:p>
            <a:pPr marL="0" indent="0">
              <a:buNone/>
            </a:pPr>
            <a:r>
              <a:rPr lang="fi-FI" dirty="0">
                <a:sym typeface="Wingdings" panose="05000000000000000000" pitchFamily="2" charset="2"/>
              </a:rPr>
              <a:t>Valaistusolosuhteiden muutokset häiritsevät ihmisen luontaista uni- ja valverytmiä  jopa kaamosmasennus. Miksi?</a:t>
            </a:r>
          </a:p>
          <a:p>
            <a:r>
              <a:rPr lang="fi-FI" dirty="0">
                <a:sym typeface="Wingdings" panose="05000000000000000000" pitchFamily="2" charset="2"/>
              </a:rPr>
              <a:t>Vuorotyö, jet lag</a:t>
            </a:r>
          </a:p>
          <a:p>
            <a:r>
              <a:rPr lang="fi-FI" dirty="0">
                <a:sym typeface="Wingdings" panose="05000000000000000000" pitchFamily="2" charset="2"/>
              </a:rPr>
              <a:t>Nuoret herkkiä uniongelmille</a:t>
            </a:r>
          </a:p>
          <a:p>
            <a:endParaRPr lang="fi-FI" dirty="0">
              <a:sym typeface="Wingdings" panose="05000000000000000000" pitchFamily="2" charset="2"/>
            </a:endParaRPr>
          </a:p>
          <a:p>
            <a:pPr marL="0" indent="0">
              <a:buNone/>
            </a:pPr>
            <a:r>
              <a:rPr lang="fi-FI" b="1" dirty="0"/>
              <a:t>YO- kysymys syksy 2018: Uniongelmat (20 p.) Nimeä keskeiset uniongelmat ja esittele niiden syitä. </a:t>
            </a:r>
            <a:endParaRPr lang="fi-FI" b="1" dirty="0"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27784512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xmlns="" id="{1E60243E-58DA-4E73-940C-7247F0D538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Kun uni ei riitä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xmlns="" id="{4E66E82F-512A-4DF5-A2E8-BDC8645FD6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>
                <a:hlinkClick r:id="rId2"/>
              </a:rPr>
              <a:t>https://areena.yle.fi/1-3966039#autoplay=true</a:t>
            </a:r>
            <a:endParaRPr lang="fi-FI" dirty="0"/>
          </a:p>
          <a:p>
            <a:endParaRPr lang="fi-FI" dirty="0"/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6120697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999</TotalTime>
  <Words>407</Words>
  <Application>Microsoft Office PowerPoint</Application>
  <PresentationFormat>Näytössä katseltava diaesitys (4:3)</PresentationFormat>
  <Paragraphs>108</Paragraphs>
  <Slides>14</Slides>
  <Notes>0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14</vt:i4>
      </vt:variant>
    </vt:vector>
  </HeadingPairs>
  <TitlesOfParts>
    <vt:vector size="15" baseType="lpstr">
      <vt:lpstr>Office-teema</vt:lpstr>
      <vt:lpstr>PowerPoint-esitys</vt:lpstr>
      <vt:lpstr>Uni, lepo ja rentoutuminen</vt:lpstr>
      <vt:lpstr>Mitä uni on</vt:lpstr>
      <vt:lpstr>Unen tehtävät</vt:lpstr>
      <vt:lpstr>Unen vaiheet</vt:lpstr>
      <vt:lpstr>Nrem-uni (perusuni)</vt:lpstr>
      <vt:lpstr>Rem-uni (vilkeuni)</vt:lpstr>
      <vt:lpstr>Vuorokausirytmi</vt:lpstr>
      <vt:lpstr>Kun uni ei riitä</vt:lpstr>
      <vt:lpstr>Päivän uutinen</vt:lpstr>
      <vt:lpstr>Miniväittelyt       1. puolesta  2. vastaan Perustele, kysy tarkentavia kysymyksiä, ole luova!</vt:lpstr>
      <vt:lpstr>Univaje</vt:lpstr>
      <vt:lpstr>Unihygienia</vt:lpstr>
      <vt:lpstr>Rentoutuminen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Uni, lepo ja rentoutuminen</dc:title>
  <dc:creator>Poutamo Susanna</dc:creator>
  <cp:lastModifiedBy>Koulu Kuhmoinen</cp:lastModifiedBy>
  <cp:revision>50</cp:revision>
  <dcterms:created xsi:type="dcterms:W3CDTF">2016-05-15T08:55:42Z</dcterms:created>
  <dcterms:modified xsi:type="dcterms:W3CDTF">2018-10-26T06:09:28Z</dcterms:modified>
</cp:coreProperties>
</file>