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7"/>
  </p:notesMasterIdLst>
  <p:handoutMasterIdLst>
    <p:handoutMasterId r:id="rId18"/>
  </p:handoutMasterIdLst>
  <p:sldIdLst>
    <p:sldId id="277" r:id="rId2"/>
    <p:sldId id="278" r:id="rId3"/>
    <p:sldId id="279" r:id="rId4"/>
    <p:sldId id="257" r:id="rId5"/>
    <p:sldId id="258" r:id="rId6"/>
    <p:sldId id="259" r:id="rId7"/>
    <p:sldId id="260" r:id="rId8"/>
    <p:sldId id="263" r:id="rId9"/>
    <p:sldId id="264" r:id="rId10"/>
    <p:sldId id="266" r:id="rId11"/>
    <p:sldId id="271" r:id="rId12"/>
    <p:sldId id="273" r:id="rId13"/>
    <p:sldId id="274" r:id="rId14"/>
    <p:sldId id="275" r:id="rId15"/>
    <p:sldId id="276" r:id="rId16"/>
  </p:sldIdLst>
  <p:sldSz cx="9144000" cy="6858000" type="screen4x3"/>
  <p:notesSz cx="6805613" cy="99441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4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0504E7-8809-4038-BAE8-01849291F305}" type="datetimeFigureOut">
              <a:rPr lang="fi-FI" smtClean="0"/>
              <a:t>17.1.2023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445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180700-ED5E-4458-80A7-DFAFE87A8D6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81369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54939" y="0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917575" y="746125"/>
            <a:ext cx="4972049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54939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3184394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219109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0" name="Shape 200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560983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6" name="Shape 206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414703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2" name="Shape 212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470411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426647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220114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Animointiversio 1</a:t>
            </a:r>
          </a:p>
        </p:txBody>
      </p:sp>
      <p:sp>
        <p:nvSpPr>
          <p:cNvPr id="113" name="Shape 113"/>
          <p:cNvSpPr txBox="1">
            <a:spLocks noGrp="1"/>
          </p:cNvSpPr>
          <p:nvPr>
            <p:ph type="sldNum" idx="12"/>
          </p:nvPr>
        </p:nvSpPr>
        <p:spPr>
          <a:xfrm>
            <a:off x="3854939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19186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1" name="Shape 131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9397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7" name="Shape 137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724234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452106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2" name="Shape 182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29046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4" name="Shape 194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62029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Insigths_kielioppidia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accent1"/>
              </a:buClr>
              <a:buFont typeface="Calibri"/>
              <a:buNone/>
              <a:defRPr sz="4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accent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794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2">
            <a:alphaModFix/>
          </a:blip>
          <a:stretch>
            <a:fillRect l="-2999" r="-2999"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64523" y="406400"/>
            <a:ext cx="8758646" cy="1440873"/>
          </a:xfrm>
        </p:spPr>
        <p:txBody>
          <a:bodyPr>
            <a:normAutofit/>
          </a:bodyPr>
          <a:lstStyle/>
          <a:p>
            <a:pPr algn="ctr"/>
            <a:r>
              <a:rPr lang="fi-FI" sz="4000" dirty="0"/>
              <a:t>Kysymyssanalla alkava kysymys</a:t>
            </a:r>
            <a:endParaRPr lang="en-GB" sz="6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" y="1847273"/>
            <a:ext cx="9144000" cy="36427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300" b="1" i="1" dirty="0"/>
              <a:t>W + apuverbi + subjekti + liikkuva määre + muut verbit + O + T + P + </a:t>
            </a:r>
            <a:r>
              <a:rPr lang="fi-FI" sz="2300" b="1" i="1" dirty="0" smtClean="0"/>
              <a:t>A</a:t>
            </a:r>
            <a:endParaRPr lang="fi-FI" sz="2300" dirty="0"/>
          </a:p>
          <a:p>
            <a:pPr marL="0" indent="0">
              <a:buNone/>
            </a:pPr>
            <a:r>
              <a:rPr lang="en-US" sz="2200" i="1" dirty="0"/>
              <a:t>Why     did           you                  not              </a:t>
            </a:r>
            <a:r>
              <a:rPr lang="en-US" sz="2200" i="1" dirty="0" smtClean="0"/>
              <a:t>          </a:t>
            </a:r>
            <a:r>
              <a:rPr lang="en-US" sz="2200" i="1" dirty="0"/>
              <a:t>go </a:t>
            </a:r>
            <a:r>
              <a:rPr lang="en-US" sz="2200" i="1" dirty="0" smtClean="0"/>
              <a:t>     to </a:t>
            </a:r>
            <a:r>
              <a:rPr lang="en-US" sz="2200" i="1" dirty="0"/>
              <a:t>the gym </a:t>
            </a:r>
            <a:r>
              <a:rPr lang="en-US" sz="2200" i="1" dirty="0" smtClean="0"/>
              <a:t>yesterday</a:t>
            </a:r>
            <a:endParaRPr lang="fi-FI" sz="2200" dirty="0"/>
          </a:p>
          <a:p>
            <a:pPr marL="0" indent="0">
              <a:buNone/>
            </a:pPr>
            <a:r>
              <a:rPr lang="en-US" sz="2200" i="1" dirty="0"/>
              <a:t>Why     didn’t       you                                     </a:t>
            </a:r>
            <a:r>
              <a:rPr lang="en-US" sz="2200" i="1" dirty="0" smtClean="0"/>
              <a:t>         go      </a:t>
            </a:r>
            <a:r>
              <a:rPr lang="en-US" sz="2000" i="1" dirty="0" smtClean="0"/>
              <a:t>to </a:t>
            </a:r>
            <a:r>
              <a:rPr lang="en-US" sz="2000" i="1" dirty="0"/>
              <a:t>the </a:t>
            </a:r>
            <a:r>
              <a:rPr lang="en-US" sz="2000" i="1" dirty="0" smtClean="0"/>
              <a:t>gym at 8 </a:t>
            </a:r>
            <a:r>
              <a:rPr lang="en-US" sz="2000" i="1" dirty="0"/>
              <a:t>pm </a:t>
            </a:r>
            <a:r>
              <a:rPr lang="en-US" sz="2000" i="1" dirty="0" smtClean="0"/>
              <a:t>yesterday </a:t>
            </a:r>
            <a:endParaRPr lang="fi-FI" sz="2000" dirty="0"/>
          </a:p>
          <a:p>
            <a:pPr marL="0" indent="0">
              <a:buNone/>
            </a:pPr>
            <a:r>
              <a:rPr lang="en-US" sz="2200" i="1" dirty="0"/>
              <a:t>Why     do             you                always         </a:t>
            </a:r>
            <a:r>
              <a:rPr lang="en-US" sz="2200" i="1" dirty="0" smtClean="0"/>
              <a:t>        go   </a:t>
            </a:r>
            <a:r>
              <a:rPr lang="en-US" sz="1800" i="1" dirty="0"/>
              <a:t>to the </a:t>
            </a:r>
            <a:r>
              <a:rPr lang="en-US" sz="1800" i="1" dirty="0" smtClean="0"/>
              <a:t>gym </a:t>
            </a:r>
            <a:r>
              <a:rPr lang="en-US" sz="1800" i="1" dirty="0"/>
              <a:t>at </a:t>
            </a:r>
            <a:r>
              <a:rPr lang="en-US" sz="1800" i="1" dirty="0" smtClean="0"/>
              <a:t>8 </a:t>
            </a:r>
            <a:r>
              <a:rPr lang="en-US" sz="1800" i="1" dirty="0"/>
              <a:t>pm in the </a:t>
            </a:r>
            <a:r>
              <a:rPr lang="en-US" sz="1800" i="1" dirty="0" smtClean="0"/>
              <a:t>evenings</a:t>
            </a: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2382162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2. Objektiivi</a:t>
            </a:r>
            <a:endParaRPr lang="fi-FI" sz="400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395536" y="1268760"/>
            <a:ext cx="8611986" cy="49180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Preposition valinta riippuu </a:t>
            </a:r>
            <a:r>
              <a:rPr lang="fi-FI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verbistä. Kts. kirjan </a:t>
            </a:r>
            <a:r>
              <a:rPr lang="fi-FI" sz="28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sivu </a:t>
            </a:r>
            <a:r>
              <a:rPr lang="fi-FI" sz="28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280.</a:t>
            </a:r>
            <a:endParaRPr lang="fi-FI"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72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3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			</a:t>
            </a:r>
            <a:r>
              <a:rPr lang="fi-FI" sz="3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</a:t>
            </a:r>
          </a:p>
        </p:txBody>
      </p:sp>
      <p:sp>
        <p:nvSpPr>
          <p:cNvPr id="153" name="Shape 153"/>
          <p:cNvSpPr txBox="1"/>
          <p:nvPr/>
        </p:nvSpPr>
        <p:spPr>
          <a:xfrm>
            <a:off x="467543" y="2448721"/>
            <a:ext cx="3312367" cy="28803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2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book</a:t>
            </a:r>
            <a:endParaRPr lang="fi-FI"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bring</a:t>
            </a:r>
            <a:endParaRPr lang="fi-FI"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buy</a:t>
            </a:r>
            <a:endParaRPr lang="fi-FI"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cook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find</a:t>
            </a:r>
            <a:endParaRPr lang="fi-FI"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keep</a:t>
            </a:r>
            <a:endParaRPr lang="fi-FI"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make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save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rtl="0">
              <a:spcBef>
                <a:spcPts val="440"/>
              </a:spcBef>
              <a:buClr>
                <a:schemeClr val="accent1"/>
              </a:buClr>
              <a:buFont typeface="Arial"/>
              <a:buNone/>
            </a:pPr>
            <a:endParaRPr sz="2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Shape 154"/>
          <p:cNvSpPr txBox="1"/>
          <p:nvPr/>
        </p:nvSpPr>
        <p:spPr>
          <a:xfrm>
            <a:off x="4582132" y="2336887"/>
            <a:ext cx="3960440" cy="324035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2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give</a:t>
            </a:r>
            <a:endParaRPr lang="fi-FI"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lend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/loan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offer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</a:t>
            </a:r>
            <a:endParaRPr lang="fi-FI"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post</a:t>
            </a:r>
            <a:endParaRPr lang="fi-FI"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promise</a:t>
            </a:r>
            <a:endParaRPr lang="fi-FI"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sell</a:t>
            </a:r>
            <a:endParaRPr lang="fi-FI"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send</a:t>
            </a:r>
            <a:endParaRPr lang="fi-FI"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show</a:t>
            </a:r>
          </a:p>
          <a:p>
            <a:pPr marL="0" marR="0" lvl="0" indent="0" algn="l" rtl="0">
              <a:spcBef>
                <a:spcPts val="56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tell</a:t>
            </a:r>
            <a:endParaRPr lang="fi-FI"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55" name="Shape 155"/>
          <p:cNvCxnSpPr/>
          <p:nvPr/>
        </p:nvCxnSpPr>
        <p:spPr>
          <a:xfrm>
            <a:off x="3851919" y="2492896"/>
            <a:ext cx="0" cy="3240359"/>
          </a:xfrm>
          <a:prstGeom prst="straightConnector1">
            <a:avLst/>
          </a:prstGeom>
          <a:noFill/>
          <a:ln w="254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47"/>
              </a:srgbClr>
            </a:outerShdw>
          </a:effec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>
            <a:spLocks noGrp="1"/>
          </p:cNvSpPr>
          <p:nvPr>
            <p:ph type="title"/>
          </p:nvPr>
        </p:nvSpPr>
        <p:spPr>
          <a:xfrm>
            <a:off x="467543" y="692695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3959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3a. Käänteinen sanajärjestys: ’</a:t>
            </a:r>
            <a:r>
              <a:rPr lang="fi-FI" sz="3959" b="1" i="0" u="none" strike="noStrike" cap="none" dirty="0" err="1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fi-FI" sz="3959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’</a:t>
            </a:r>
            <a:endParaRPr lang="fi-FI" sz="3959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body" idx="1"/>
          </p:nvPr>
        </p:nvSpPr>
        <p:spPr>
          <a:xfrm>
            <a:off x="259917" y="1484782"/>
            <a:ext cx="8424935" cy="475252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100000"/>
              <a:buNone/>
            </a:pPr>
            <a:r>
              <a:rPr lang="fi-FI" sz="32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’</a:t>
            </a:r>
            <a:r>
              <a:rPr lang="fi-FI" sz="3200" b="1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fi-FI" sz="32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’-alkuiset lauseet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Jos ’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’-alkuinen lause on merkityksessä ’niin minäkin’/’sinäkin’/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jne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sanajärjestys on käänteinen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eli predikaattiverbi on ennen subjektia.</a:t>
            </a:r>
          </a:p>
          <a:p>
            <a:pPr marL="342900" marR="0" lvl="0" indent="-34290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None/>
            </a:pPr>
            <a:endParaRPr sz="2800" b="0" i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Minun mielestäni tämä on paras konsertti ikinä! – Niin minunkin!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think</a:t>
            </a: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best</a:t>
            </a: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concert</a:t>
            </a: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ever</a:t>
            </a: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 –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sz="2800" b="1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</a:t>
            </a:r>
            <a:r>
              <a:rPr lang="fi-FI" sz="2800" b="0" i="1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lang="fi-FI" sz="28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Laitan siitä upean arvostelun verkkoon. – Niin mekin.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great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review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it online. –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 txBox="1">
            <a:spLocks noGrp="1"/>
          </p:cNvSpPr>
          <p:nvPr>
            <p:ph type="title"/>
          </p:nvPr>
        </p:nvSpPr>
        <p:spPr>
          <a:xfrm>
            <a:off x="590871" y="696036"/>
            <a:ext cx="8229600" cy="85980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40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3b. Käänteinen sanajärjestys: kieltosana lauseen alussa</a:t>
            </a: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fi-FI" sz="40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395536" y="2088107"/>
            <a:ext cx="8424935" cy="40051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3200" b="1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Kiellolla </a:t>
            </a:r>
            <a:r>
              <a:rPr lang="fi-FI" sz="32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alkavat lauseet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80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Muodollisessa kielessä </a:t>
            </a:r>
            <a:r>
              <a:rPr lang="fi-FI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lause voidaan aloittaa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kiellolla tai </a:t>
            </a:r>
            <a:r>
              <a:rPr lang="fi-FI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rajoituksella </a:t>
            </a:r>
            <a:br>
              <a:rPr lang="fi-FI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-&gt; Käänteinen, eli kysymyslauseen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sanajärjestys</a:t>
            </a:r>
            <a:r>
              <a:rPr lang="fi-FI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endParaRPr lang="fi-FI"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1" i="1" u="none" strike="noStrike" cap="none" dirty="0" err="1" smtClean="0">
                <a:solidFill>
                  <a:schemeClr val="tx1"/>
                </a:solidFill>
                <a:sym typeface="Calibri"/>
              </a:rPr>
              <a:t>Never</a:t>
            </a:r>
            <a:r>
              <a:rPr lang="fi-FI" sz="2800" b="1" i="1" u="none" strike="noStrike" cap="none" dirty="0" smtClean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1" i="1" u="none" strike="noStrike" cap="none" dirty="0" err="1">
                <a:solidFill>
                  <a:schemeClr val="tx1"/>
                </a:solidFill>
                <a:sym typeface="Calibri"/>
              </a:rPr>
              <a:t>before</a:t>
            </a:r>
            <a:r>
              <a:rPr lang="fi-FI" sz="2800" b="1" i="1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sym typeface="Calibri"/>
              </a:rPr>
              <a:t>have</a:t>
            </a:r>
            <a:r>
              <a:rPr lang="fi-FI" sz="2800" b="0" i="1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sym typeface="Calibri"/>
              </a:rPr>
              <a:t>there</a:t>
            </a:r>
            <a:r>
              <a:rPr lang="fi-FI" sz="2800" b="0" i="1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sym typeface="Calibri"/>
              </a:rPr>
              <a:t>been</a:t>
            </a:r>
            <a:r>
              <a:rPr lang="fi-FI" sz="2800" b="0" i="1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sym typeface="Calibri"/>
              </a:rPr>
              <a:t>so</a:t>
            </a:r>
            <a:r>
              <a:rPr lang="fi-FI" sz="2800" b="0" i="1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sym typeface="Calibri"/>
              </a:rPr>
              <a:t>many</a:t>
            </a:r>
            <a:r>
              <a:rPr lang="fi-FI" sz="2800" b="0" i="1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sym typeface="Calibri"/>
              </a:rPr>
              <a:t>people</a:t>
            </a:r>
            <a:r>
              <a:rPr lang="fi-FI" sz="2800" b="0" i="1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sym typeface="Calibri"/>
              </a:rPr>
              <a:t>here</a:t>
            </a:r>
            <a:r>
              <a:rPr lang="fi-FI" sz="2800" b="0" i="1" u="none" strike="noStrike" cap="none" dirty="0" smtClean="0">
                <a:solidFill>
                  <a:schemeClr val="tx1"/>
                </a:solidFill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lang="fi-FI" sz="2800" b="0" i="1" u="none" strike="noStrike" cap="none" dirty="0">
              <a:solidFill>
                <a:schemeClr val="tx1"/>
              </a:solidFill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1" i="1" u="none" strike="noStrike" cap="none" dirty="0" err="1">
                <a:solidFill>
                  <a:schemeClr val="tx1"/>
                </a:solidFill>
                <a:sym typeface="Calibri"/>
              </a:rPr>
              <a:t>Not</a:t>
            </a:r>
            <a:r>
              <a:rPr lang="fi-FI" sz="2800" b="1" i="1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1" i="1" u="none" strike="noStrike" cap="none" dirty="0" err="1">
                <a:solidFill>
                  <a:schemeClr val="tx1"/>
                </a:solidFill>
                <a:sym typeface="Calibri"/>
              </a:rPr>
              <a:t>very</a:t>
            </a:r>
            <a:r>
              <a:rPr lang="fi-FI" sz="2800" b="1" i="1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1" i="1" u="none" strike="noStrike" cap="none" dirty="0" err="1">
                <a:solidFill>
                  <a:schemeClr val="tx1"/>
                </a:solidFill>
                <a:sym typeface="Calibri"/>
              </a:rPr>
              <a:t>often</a:t>
            </a:r>
            <a:r>
              <a:rPr lang="fi-FI" sz="2800" b="1" i="1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sym typeface="Calibri"/>
              </a:rPr>
              <a:t>has</a:t>
            </a:r>
            <a:r>
              <a:rPr lang="fi-FI" sz="2800" b="0" i="1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sym typeface="Calibri"/>
              </a:rPr>
              <a:t>this</a:t>
            </a:r>
            <a:r>
              <a:rPr lang="fi-FI" sz="2800" b="0" i="1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sym typeface="Calibri"/>
              </a:rPr>
              <a:t>question</a:t>
            </a:r>
            <a:r>
              <a:rPr lang="fi-FI" sz="2800" b="0" i="1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sym typeface="Calibri"/>
              </a:rPr>
              <a:t>come</a:t>
            </a:r>
            <a:r>
              <a:rPr lang="fi-FI" sz="2800" b="0" i="1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sym typeface="Calibri"/>
              </a:rPr>
              <a:t>up</a:t>
            </a:r>
            <a:r>
              <a:rPr lang="fi-FI" sz="2800" b="0" i="1" u="none" strike="noStrike" cap="none" dirty="0">
                <a:solidFill>
                  <a:schemeClr val="tx1"/>
                </a:solidFill>
                <a:sym typeface="Calibri"/>
              </a:rPr>
              <a:t>. </a:t>
            </a:r>
            <a:endParaRPr lang="fi-FI" sz="2800" b="0" i="1" u="none" strike="noStrike" cap="none" dirty="0">
              <a:solidFill>
                <a:schemeClr val="tx1"/>
              </a:solidFill>
              <a:latin typeface="Noto Sans Symbols"/>
              <a:ea typeface="Noto Sans Symbols"/>
              <a:cs typeface="Noto Sans Symbols"/>
              <a:sym typeface="Noto Sans Symbols"/>
            </a:endParaRPr>
          </a:p>
        </p:txBody>
      </p:sp>
      <p:sp>
        <p:nvSpPr>
          <p:cNvPr id="17" name="Kaarinuoli alas 16"/>
          <p:cNvSpPr/>
          <p:nvPr/>
        </p:nvSpPr>
        <p:spPr>
          <a:xfrm>
            <a:off x="2715904" y="4090700"/>
            <a:ext cx="955344" cy="426709"/>
          </a:xfrm>
          <a:prstGeom prst="curved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18" name="Kuva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1907" y="4950341"/>
            <a:ext cx="963251" cy="45114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 txBox="1">
            <a:spLocks noGrp="1"/>
          </p:cNvSpPr>
          <p:nvPr>
            <p:ph type="title"/>
          </p:nvPr>
        </p:nvSpPr>
        <p:spPr>
          <a:xfrm>
            <a:off x="467543" y="1196751"/>
            <a:ext cx="8229600" cy="288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3959" dirty="0" smtClean="0"/>
              <a:t>3b. Käänteinen sanajärjestys: kieltosana lauseen alussa</a:t>
            </a:r>
            <a:r>
              <a:rPr lang="fi-FI" sz="3959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3959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fi-FI" sz="3959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Shape 203"/>
          <p:cNvSpPr txBox="1">
            <a:spLocks noGrp="1"/>
          </p:cNvSpPr>
          <p:nvPr>
            <p:ph type="body" idx="1"/>
          </p:nvPr>
        </p:nvSpPr>
        <p:spPr>
          <a:xfrm>
            <a:off x="323528" y="1856096"/>
            <a:ext cx="8424935" cy="409318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lang="fi-FI" sz="2800" b="0" i="0" u="none" strike="noStrike" cap="none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never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anything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like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i-FI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Never</a:t>
            </a:r>
            <a:r>
              <a:rPr lang="fi-FI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sng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800" b="0" i="0" u="sng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anything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like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lang="fi-FI"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knew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little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made.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i-FI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Little </a:t>
            </a:r>
            <a:r>
              <a:rPr lang="fi-FI" sz="2800" b="0" i="0" u="sng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did</a:t>
            </a:r>
            <a:r>
              <a:rPr lang="fi-FI" sz="280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800" b="0" i="0" u="sng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know</a:t>
            </a:r>
            <a:r>
              <a:rPr lang="fi-FI" sz="280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made</a:t>
            </a:r>
            <a:r>
              <a:rPr lang="fi-FI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lang="fi-FI"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go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back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house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a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million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years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i-FI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a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million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years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sng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 go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back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house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</a:p>
          <a:p>
            <a:pPr marL="342900" marR="0" lvl="0" indent="-342900" algn="l" rtl="0">
              <a:lnSpc>
                <a:spcPct val="80000"/>
              </a:lnSpc>
              <a:spcBef>
                <a:spcPts val="560"/>
              </a:spcBef>
              <a:buClr>
                <a:schemeClr val="accent1"/>
              </a:buClr>
              <a:buSzPct val="100000"/>
              <a:buFont typeface="Noto Sans Symbols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 txBox="1">
            <a:spLocks noGrp="1"/>
          </p:cNvSpPr>
          <p:nvPr>
            <p:ph type="title"/>
          </p:nvPr>
        </p:nvSpPr>
        <p:spPr>
          <a:xfrm>
            <a:off x="467543" y="1050878"/>
            <a:ext cx="8229600" cy="4339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3959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3c. Käänteinen sanajärjestys: ehtolause ilman ’</a:t>
            </a:r>
            <a:r>
              <a:rPr lang="fi-FI" sz="3959" b="1" i="0" u="none" strike="noStrike" cap="none" dirty="0" err="1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3959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’-sanaa</a:t>
            </a:r>
            <a:r>
              <a:rPr lang="fi-FI" sz="3959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3959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fi-FI" sz="3959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Shape 209"/>
          <p:cNvSpPr txBox="1">
            <a:spLocks noGrp="1"/>
          </p:cNvSpPr>
          <p:nvPr>
            <p:ph type="body" idx="1"/>
          </p:nvPr>
        </p:nvSpPr>
        <p:spPr>
          <a:xfrm>
            <a:off x="395536" y="1842448"/>
            <a:ext cx="8424935" cy="403482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1272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800" b="0" i="0" u="sng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Muodollisessa kielessä </a:t>
            </a:r>
            <a:r>
              <a:rPr lang="fi-FI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ehtolauseen aloittavan ’</a:t>
            </a:r>
            <a:r>
              <a:rPr lang="fi-FI" sz="2800" b="1" i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’-sanan voi jättää pois, jos lauseessa on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apuverbi </a:t>
            </a:r>
            <a:r>
              <a:rPr lang="fi-FI" sz="28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’</a:t>
            </a:r>
            <a:r>
              <a:rPr lang="fi-FI" sz="2800" b="1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’, ’</a:t>
            </a:r>
            <a:r>
              <a:rPr lang="fi-FI" sz="2800" b="1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fi-FI" sz="28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’ tai ’</a:t>
            </a:r>
            <a:r>
              <a:rPr lang="fi-FI" sz="2800" b="1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’. </a:t>
            </a:r>
            <a:endParaRPr lang="fi-FI" sz="2800" b="1" i="0" u="none" strike="noStrike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1272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800" b="1" dirty="0" smtClean="0">
                <a:solidFill>
                  <a:schemeClr val="tx1"/>
                </a:solidFill>
              </a:rPr>
              <a:t>-&gt; </a:t>
            </a:r>
            <a:r>
              <a:rPr lang="fi-FI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kysymyslauseen sanajärjestys:</a:t>
            </a:r>
            <a:endParaRPr lang="fi-FI"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1" indent="0" algn="l" rtl="0">
              <a:lnSpc>
                <a:spcPct val="80000"/>
              </a:lnSpc>
              <a:spcBef>
                <a:spcPts val="1176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APUVERBI </a:t>
            </a:r>
            <a:r>
              <a:rPr lang="fi-FI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(’</a:t>
            </a:r>
            <a:r>
              <a:rPr lang="fi-FI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 / ’</a:t>
            </a:r>
            <a:r>
              <a:rPr lang="fi-FI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fi-FI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 / ’</a:t>
            </a:r>
            <a:r>
              <a:rPr lang="fi-FI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’)</a:t>
            </a:r>
            <a: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SUBJEKTI </a:t>
            </a:r>
            <a:r>
              <a:rPr lang="fi-FI" sz="2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PÄÄVERBI</a:t>
            </a:r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lang="fi-FI" sz="2800" b="1" i="0" u="none" strike="noStrike" cap="none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1" i="1" u="none" strike="noStrike" cap="none" dirty="0" smtClean="0">
                <a:solidFill>
                  <a:schemeClr val="dk1"/>
                </a:solidFill>
                <a:sym typeface="Calibri"/>
              </a:rPr>
              <a:t>If</a:t>
            </a:r>
            <a:r>
              <a:rPr lang="fi-FI" sz="2800" b="0" i="1" u="none" strike="noStrike" cap="none" dirty="0" smtClean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i="1" u="none" strike="noStrike" cap="none" dirty="0">
                <a:solidFill>
                  <a:schemeClr val="dk1"/>
                </a:solidFill>
                <a:sym typeface="Calibri"/>
              </a:rPr>
              <a:t>I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sym typeface="Calibri"/>
              </a:rPr>
              <a:t>had</a:t>
            </a:r>
            <a:r>
              <a:rPr lang="fi-FI" sz="2800" b="0" i="1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sym typeface="Calibri"/>
              </a:rPr>
              <a:t>known</a:t>
            </a:r>
            <a:r>
              <a:rPr lang="fi-FI" sz="2800" b="0" i="1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sym typeface="Calibri"/>
              </a:rPr>
              <a:t>you</a:t>
            </a:r>
            <a:r>
              <a:rPr lang="fi-FI" sz="2800" b="0" i="1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sym typeface="Calibri"/>
              </a:rPr>
              <a:t>were</a:t>
            </a:r>
            <a:r>
              <a:rPr lang="fi-FI" sz="2800" b="0" i="1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sym typeface="Calibri"/>
              </a:rPr>
              <a:t>there</a:t>
            </a:r>
            <a:r>
              <a:rPr lang="fi-FI" sz="2800" b="0" i="1" u="none" strike="noStrike" cap="none" dirty="0">
                <a:solidFill>
                  <a:schemeClr val="dk1"/>
                </a:solidFill>
                <a:sym typeface="Calibri"/>
              </a:rPr>
              <a:t>, I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sym typeface="Calibri"/>
              </a:rPr>
              <a:t>would</a:t>
            </a:r>
            <a:r>
              <a:rPr lang="fi-FI" sz="2800" b="0" i="1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sym typeface="Calibri"/>
              </a:rPr>
              <a:t>have</a:t>
            </a:r>
            <a:r>
              <a:rPr lang="fi-FI" sz="2800" b="0" i="1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sym typeface="Calibri"/>
              </a:rPr>
              <a:t>come</a:t>
            </a:r>
            <a:r>
              <a:rPr lang="fi-FI" sz="2800" b="0" i="1" u="none" strike="noStrike" cap="none" dirty="0">
                <a:solidFill>
                  <a:schemeClr val="dk1"/>
                </a:solidFill>
                <a:sym typeface="Calibri"/>
              </a:rPr>
              <a:t>,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sym typeface="Calibri"/>
              </a:rPr>
              <a:t>too</a:t>
            </a:r>
            <a:r>
              <a:rPr lang="fi-FI" sz="2800" b="0" i="1" u="none" strike="noStrike" cap="none" dirty="0">
                <a:solidFill>
                  <a:schemeClr val="dk1"/>
                </a:solidFill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1" i="1" u="none" strike="noStrike" cap="none" dirty="0" smtClean="0">
                <a:solidFill>
                  <a:schemeClr val="dk1"/>
                </a:solidFill>
                <a:sym typeface="Calibri"/>
              </a:rPr>
              <a:t> = </a:t>
            </a:r>
            <a:r>
              <a:rPr lang="fi-FI" sz="2800" b="1" i="1" u="none" strike="noStrike" cap="none" dirty="0" err="1" smtClean="0">
                <a:solidFill>
                  <a:schemeClr val="dk1"/>
                </a:solidFill>
                <a:sym typeface="Calibri"/>
              </a:rPr>
              <a:t>Had</a:t>
            </a:r>
            <a:r>
              <a:rPr lang="fi-FI" sz="2800" b="1" i="1" u="none" strike="noStrike" cap="none" dirty="0" smtClean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1" i="1" u="none" strike="noStrike" cap="none" dirty="0">
                <a:solidFill>
                  <a:schemeClr val="dk1"/>
                </a:solidFill>
                <a:sym typeface="Calibri"/>
              </a:rPr>
              <a:t>I </a:t>
            </a:r>
            <a:r>
              <a:rPr lang="fi-FI" sz="2800" b="1" i="1" u="none" strike="noStrike" cap="none" dirty="0" err="1">
                <a:solidFill>
                  <a:schemeClr val="dk1"/>
                </a:solidFill>
                <a:sym typeface="Calibri"/>
              </a:rPr>
              <a:t>known</a:t>
            </a:r>
            <a:r>
              <a:rPr lang="fi-FI" sz="2800" b="0" i="1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sym typeface="Calibri"/>
              </a:rPr>
              <a:t>you</a:t>
            </a:r>
            <a:r>
              <a:rPr lang="fi-FI" sz="2800" b="0" i="1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sym typeface="Calibri"/>
              </a:rPr>
              <a:t>were</a:t>
            </a:r>
            <a:r>
              <a:rPr lang="fi-FI" sz="2800" b="0" i="1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sym typeface="Calibri"/>
              </a:rPr>
              <a:t>there</a:t>
            </a:r>
            <a:r>
              <a:rPr lang="fi-FI" sz="2800" b="0" i="1" u="none" strike="noStrike" cap="none" dirty="0">
                <a:solidFill>
                  <a:schemeClr val="dk1"/>
                </a:solidFill>
                <a:sym typeface="Calibri"/>
              </a:rPr>
              <a:t>, I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sym typeface="Calibri"/>
              </a:rPr>
              <a:t>would</a:t>
            </a:r>
            <a:r>
              <a:rPr lang="fi-FI" sz="2800" b="0" i="1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sym typeface="Calibri"/>
              </a:rPr>
              <a:t>have</a:t>
            </a:r>
            <a:r>
              <a:rPr lang="fi-FI" sz="2800" b="0" i="1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sym typeface="Calibri"/>
              </a:rPr>
              <a:t>come</a:t>
            </a:r>
            <a:r>
              <a:rPr lang="fi-FI" sz="2800" b="0" i="1" u="none" strike="noStrike" cap="none" dirty="0">
                <a:solidFill>
                  <a:schemeClr val="dk1"/>
                </a:solidFill>
                <a:sym typeface="Calibri"/>
              </a:rPr>
              <a:t>,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sym typeface="Calibri"/>
              </a:rPr>
              <a:t>too</a:t>
            </a:r>
            <a:r>
              <a:rPr lang="fi-FI" sz="2800" b="0" i="1" u="none" strike="noStrike" cap="none" dirty="0">
                <a:solidFill>
                  <a:schemeClr val="dk1"/>
                </a:solidFill>
                <a:sym typeface="Calibri"/>
              </a:rPr>
              <a:t>. </a:t>
            </a:r>
            <a:endParaRPr lang="fi-FI" sz="2800" b="0" i="1" u="none" strike="noStrike" cap="none" dirty="0">
              <a:solidFill>
                <a:schemeClr val="accent1"/>
              </a:solidFill>
              <a:latin typeface="Noto Sans Symbols"/>
              <a:ea typeface="Noto Sans Symbols"/>
              <a:cs typeface="Noto Sans Symbols"/>
              <a:sym typeface="Noto Sans Symbol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 txBox="1">
            <a:spLocks noGrp="1"/>
          </p:cNvSpPr>
          <p:nvPr>
            <p:ph type="title"/>
          </p:nvPr>
        </p:nvSpPr>
        <p:spPr>
          <a:xfrm>
            <a:off x="467543" y="692695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3c: </a:t>
            </a:r>
            <a:r>
              <a:rPr lang="fi-FI" sz="4000" b="1" i="0" u="none" strike="noStrike" cap="none" dirty="0" err="1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40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-pois ehtolauseen alusta</a:t>
            </a:r>
            <a:r>
              <a:rPr lang="fi-FI" sz="26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26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fi-FI" sz="2600" b="1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Shape 215"/>
          <p:cNvSpPr txBox="1">
            <a:spLocks noGrp="1"/>
          </p:cNvSpPr>
          <p:nvPr>
            <p:ph type="body" idx="1"/>
          </p:nvPr>
        </p:nvSpPr>
        <p:spPr>
          <a:xfrm>
            <a:off x="0" y="1249813"/>
            <a:ext cx="9144000" cy="475252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1" i="1" u="none" strike="noStrike" cap="none" dirty="0" smtClean="0">
                <a:solidFill>
                  <a:schemeClr val="dk1"/>
                </a:solidFill>
                <a:sym typeface="Calibri"/>
              </a:rPr>
              <a:t>If</a:t>
            </a:r>
            <a:r>
              <a:rPr lang="fi-FI" sz="2800" b="0" i="1" u="none" strike="noStrike" cap="none" dirty="0" smtClean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sym typeface="Calibri"/>
              </a:rPr>
              <a:t>you</a:t>
            </a:r>
            <a:r>
              <a:rPr lang="fi-FI" sz="2800" b="0" i="1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sym typeface="Calibri"/>
              </a:rPr>
              <a:t>should</a:t>
            </a:r>
            <a:r>
              <a:rPr lang="fi-FI" sz="2800" b="0" i="1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sym typeface="Calibri"/>
              </a:rPr>
              <a:t>need</a:t>
            </a:r>
            <a:r>
              <a:rPr lang="fi-FI" sz="2800" b="0" i="1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sym typeface="Calibri"/>
              </a:rPr>
              <a:t>any</a:t>
            </a:r>
            <a:r>
              <a:rPr lang="fi-FI" sz="2800" b="0" i="1" u="none" strike="noStrike" cap="none" dirty="0">
                <a:solidFill>
                  <a:schemeClr val="dk1"/>
                </a:solidFill>
                <a:sym typeface="Calibri"/>
              </a:rPr>
              <a:t> help,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sym typeface="Calibri"/>
              </a:rPr>
              <a:t>let</a:t>
            </a:r>
            <a:r>
              <a:rPr lang="fi-FI" sz="2800" b="0" i="1" u="none" strike="noStrike" cap="none" dirty="0">
                <a:solidFill>
                  <a:schemeClr val="dk1"/>
                </a:solidFill>
                <a:sym typeface="Calibri"/>
              </a:rPr>
              <a:t> me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sym typeface="Calibri"/>
              </a:rPr>
              <a:t>know</a:t>
            </a:r>
            <a:r>
              <a:rPr lang="fi-FI" sz="2800" b="0" i="1" u="none" strike="noStrike" cap="none" dirty="0">
                <a:solidFill>
                  <a:schemeClr val="dk1"/>
                </a:solidFill>
                <a:sym typeface="Calibri"/>
              </a:rPr>
              <a:t>. 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i-FI" sz="2800" i="1" dirty="0">
                <a:solidFill>
                  <a:schemeClr val="dk1"/>
                </a:solidFill>
              </a:rPr>
              <a:t> </a:t>
            </a:r>
            <a:r>
              <a:rPr lang="fi-FI" sz="2800" i="1" dirty="0" smtClean="0">
                <a:solidFill>
                  <a:schemeClr val="dk1"/>
                </a:solidFill>
              </a:rPr>
              <a:t>    = </a:t>
            </a:r>
            <a:r>
              <a:rPr lang="fi-FI" sz="2800" b="1" i="1" u="none" strike="noStrike" cap="none" dirty="0" err="1" smtClean="0">
                <a:solidFill>
                  <a:schemeClr val="dk1"/>
                </a:solidFill>
                <a:sym typeface="Calibri"/>
              </a:rPr>
              <a:t>Should</a:t>
            </a:r>
            <a:r>
              <a:rPr lang="fi-FI" sz="2800" b="1" i="1" u="none" strike="noStrike" cap="none" dirty="0" smtClean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1" i="1" u="none" strike="noStrike" cap="none" dirty="0" err="1">
                <a:solidFill>
                  <a:schemeClr val="dk1"/>
                </a:solidFill>
                <a:sym typeface="Calibri"/>
              </a:rPr>
              <a:t>you</a:t>
            </a:r>
            <a:r>
              <a:rPr lang="fi-FI" sz="2800" b="1" i="1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1" i="1" u="none" strike="noStrike" cap="none" dirty="0" err="1">
                <a:solidFill>
                  <a:schemeClr val="dk1"/>
                </a:solidFill>
                <a:sym typeface="Calibri"/>
              </a:rPr>
              <a:t>need</a:t>
            </a:r>
            <a:r>
              <a:rPr lang="fi-FI" sz="2800" b="1" i="1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sym typeface="Calibri"/>
              </a:rPr>
              <a:t>any</a:t>
            </a:r>
            <a:r>
              <a:rPr lang="fi-FI" sz="2800" b="0" i="1" u="none" strike="noStrike" cap="none" dirty="0">
                <a:solidFill>
                  <a:schemeClr val="dk1"/>
                </a:solidFill>
                <a:sym typeface="Calibri"/>
              </a:rPr>
              <a:t> help,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sym typeface="Calibri"/>
              </a:rPr>
              <a:t>let</a:t>
            </a:r>
            <a:r>
              <a:rPr lang="fi-FI" sz="2800" b="0" i="1" u="none" strike="noStrike" cap="none" dirty="0">
                <a:solidFill>
                  <a:schemeClr val="dk1"/>
                </a:solidFill>
                <a:sym typeface="Calibri"/>
              </a:rPr>
              <a:t> me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sym typeface="Calibri"/>
              </a:rPr>
              <a:t>know</a:t>
            </a:r>
            <a:r>
              <a:rPr lang="fi-FI" sz="2800" b="0" i="1" u="none" strike="noStrike" cap="none" dirty="0">
                <a:solidFill>
                  <a:schemeClr val="dk1"/>
                </a:solidFill>
                <a:sym typeface="Calibri"/>
              </a:rPr>
              <a:t>. </a:t>
            </a:r>
            <a:endParaRPr lang="fi-FI" sz="2800" b="0" i="1" u="none" strike="noStrike" cap="none" dirty="0" smtClean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lang="fi-FI" sz="2800" b="0" i="1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1" i="1" u="none" strike="noStrike" cap="none" dirty="0" smtClean="0">
                <a:solidFill>
                  <a:schemeClr val="dk1"/>
                </a:solidFill>
                <a:sym typeface="Calibri"/>
              </a:rPr>
              <a:t>If</a:t>
            </a:r>
            <a:r>
              <a:rPr lang="fi-FI" sz="2800" b="0" i="1" u="none" strike="noStrike" cap="none" dirty="0" smtClean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i="1" u="none" strike="noStrike" cap="none" dirty="0" err="1" smtClean="0">
                <a:solidFill>
                  <a:schemeClr val="dk1"/>
                </a:solidFill>
                <a:sym typeface="Calibri"/>
              </a:rPr>
              <a:t>Cy</a:t>
            </a:r>
            <a:r>
              <a:rPr lang="fi-FI" sz="2800" b="0" i="1" u="none" strike="noStrike" cap="none" dirty="0" smtClean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sym typeface="Calibri"/>
              </a:rPr>
              <a:t>should</a:t>
            </a:r>
            <a:r>
              <a:rPr lang="fi-FI" sz="2800" b="0" i="1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sym typeface="Calibri"/>
              </a:rPr>
              <a:t>be</a:t>
            </a:r>
            <a:r>
              <a:rPr lang="fi-FI" sz="2800" b="0" i="1" u="none" strike="noStrike" cap="none" dirty="0">
                <a:solidFill>
                  <a:schemeClr val="dk1"/>
                </a:solidFill>
                <a:sym typeface="Calibri"/>
              </a:rPr>
              <a:t> home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sym typeface="Calibri"/>
              </a:rPr>
              <a:t>before</a:t>
            </a:r>
            <a:r>
              <a:rPr lang="fi-FI" sz="2800" b="0" i="1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i="1" u="none" strike="noStrike" cap="none" dirty="0" smtClean="0">
                <a:solidFill>
                  <a:schemeClr val="dk1"/>
                </a:solidFill>
                <a:sym typeface="Calibri"/>
              </a:rPr>
              <a:t>us,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sym typeface="Calibri"/>
              </a:rPr>
              <a:t>ask</a:t>
            </a:r>
            <a:r>
              <a:rPr lang="fi-FI" sz="2800" b="0" i="1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i="1" u="none" strike="noStrike" cap="none" dirty="0" err="1" smtClean="0">
                <a:solidFill>
                  <a:schemeClr val="dk1"/>
                </a:solidFill>
                <a:sym typeface="Calibri"/>
              </a:rPr>
              <a:t>him</a:t>
            </a:r>
            <a:r>
              <a:rPr lang="fi-FI" sz="2800" b="0" i="1" u="none" strike="noStrike" cap="none" dirty="0" smtClean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i="1" u="none" strike="noStrike" cap="none" dirty="0">
                <a:solidFill>
                  <a:schemeClr val="dk1"/>
                </a:solidFill>
                <a:sym typeface="Calibri"/>
              </a:rPr>
              <a:t>to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sym typeface="Calibri"/>
              </a:rPr>
              <a:t>leave</a:t>
            </a:r>
            <a:r>
              <a:rPr lang="fi-FI" sz="2800" b="0" i="1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i="1" u="none" strike="noStrike" cap="none" dirty="0" err="1" smtClean="0">
                <a:solidFill>
                  <a:schemeClr val="dk1"/>
                </a:solidFill>
                <a:sym typeface="Calibri"/>
              </a:rPr>
              <a:t>the</a:t>
            </a:r>
            <a:r>
              <a:rPr lang="fi-FI" sz="2800" b="0" i="1" u="none" strike="noStrike" cap="none" dirty="0" smtClean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i="1" u="none" strike="noStrike" cap="none" dirty="0" err="1" smtClean="0">
                <a:solidFill>
                  <a:schemeClr val="dk1"/>
                </a:solidFill>
                <a:sym typeface="Calibri"/>
              </a:rPr>
              <a:t>light</a:t>
            </a:r>
            <a:r>
              <a:rPr lang="fi-FI" sz="2800" b="0" i="1" u="none" strike="noStrike" cap="none" dirty="0" smtClean="0">
                <a:solidFill>
                  <a:schemeClr val="dk1"/>
                </a:solidFill>
                <a:sym typeface="Calibri"/>
              </a:rPr>
              <a:t> on.</a:t>
            </a:r>
            <a:endParaRPr lang="fi-FI" sz="2800" b="0" i="1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fi-FI" sz="2800" i="1" dirty="0" smtClean="0">
                <a:solidFill>
                  <a:srgbClr val="000000"/>
                </a:solidFill>
              </a:rPr>
              <a:t>= </a:t>
            </a:r>
            <a:r>
              <a:rPr lang="fi-FI" sz="2800" b="1" i="1" u="none" strike="noStrike" cap="none" dirty="0" err="1" smtClean="0">
                <a:solidFill>
                  <a:srgbClr val="000000"/>
                </a:solidFill>
                <a:sym typeface="Calibri"/>
              </a:rPr>
              <a:t>Should</a:t>
            </a:r>
            <a:r>
              <a:rPr lang="fi-FI" sz="2800" b="1" i="1" u="none" strike="noStrike" cap="none" dirty="0" smtClean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1" i="1" u="none" strike="noStrike" cap="none" dirty="0" err="1" smtClean="0">
                <a:solidFill>
                  <a:srgbClr val="000000"/>
                </a:solidFill>
                <a:sym typeface="Calibri"/>
              </a:rPr>
              <a:t>Cy</a:t>
            </a:r>
            <a:r>
              <a:rPr lang="fi-FI" sz="2800" b="1" i="1" u="none" strike="noStrike" cap="none" dirty="0" smtClean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1" i="1" u="none" strike="noStrike" cap="none" dirty="0" err="1">
                <a:solidFill>
                  <a:srgbClr val="000000"/>
                </a:solidFill>
                <a:sym typeface="Calibri"/>
              </a:rPr>
              <a:t>be</a:t>
            </a:r>
            <a:r>
              <a:rPr lang="fi-FI" sz="2800" b="1" i="1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0" i="1" u="none" strike="noStrike" cap="none" dirty="0">
                <a:solidFill>
                  <a:srgbClr val="000000"/>
                </a:solidFill>
                <a:sym typeface="Calibri"/>
              </a:rPr>
              <a:t>home </a:t>
            </a:r>
            <a:r>
              <a:rPr lang="fi-FI" sz="2800" b="0" i="1" u="none" strike="noStrike" cap="none" dirty="0" err="1">
                <a:solidFill>
                  <a:srgbClr val="000000"/>
                </a:solidFill>
                <a:sym typeface="Calibri"/>
              </a:rPr>
              <a:t>before</a:t>
            </a:r>
            <a:r>
              <a:rPr lang="fi-FI" sz="2800" b="0" i="1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0" i="1" u="none" strike="noStrike" cap="none" dirty="0" smtClean="0">
                <a:solidFill>
                  <a:srgbClr val="000000"/>
                </a:solidFill>
                <a:sym typeface="Calibri"/>
              </a:rPr>
              <a:t>us, </a:t>
            </a:r>
            <a:r>
              <a:rPr lang="fi-FI" sz="2800" b="0" i="1" u="none" strike="noStrike" cap="none" dirty="0" err="1">
                <a:solidFill>
                  <a:srgbClr val="000000"/>
                </a:solidFill>
                <a:sym typeface="Calibri"/>
              </a:rPr>
              <a:t>ask</a:t>
            </a:r>
            <a:r>
              <a:rPr lang="fi-FI" sz="2800" b="0" i="1" u="none" strike="noStrike" cap="none" dirty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0" i="1" u="none" strike="noStrike" cap="none" dirty="0" err="1" smtClean="0">
                <a:solidFill>
                  <a:srgbClr val="000000"/>
                </a:solidFill>
                <a:sym typeface="Calibri"/>
              </a:rPr>
              <a:t>him</a:t>
            </a:r>
            <a:r>
              <a:rPr lang="fi-FI" sz="2800" b="0" i="1" u="none" strike="noStrike" cap="none" dirty="0" smtClean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0" i="1" u="none" strike="noStrike" cap="none" dirty="0">
                <a:solidFill>
                  <a:srgbClr val="000000"/>
                </a:solidFill>
                <a:sym typeface="Calibri"/>
              </a:rPr>
              <a:t>to </a:t>
            </a:r>
            <a:r>
              <a:rPr lang="fi-FI" sz="2800" b="0" i="1" u="none" strike="noStrike" cap="none" dirty="0" err="1" smtClean="0">
                <a:solidFill>
                  <a:srgbClr val="000000"/>
                </a:solidFill>
                <a:sym typeface="Calibri"/>
              </a:rPr>
              <a:t>leave</a:t>
            </a:r>
            <a:r>
              <a:rPr lang="fi-FI" sz="2800" i="1" dirty="0">
                <a:solidFill>
                  <a:srgbClr val="000000"/>
                </a:solidFill>
              </a:rPr>
              <a:t> </a:t>
            </a:r>
            <a:r>
              <a:rPr lang="fi-FI" sz="2800" b="0" i="1" u="none" strike="noStrike" cap="none" dirty="0" err="1" smtClean="0">
                <a:solidFill>
                  <a:srgbClr val="000000"/>
                </a:solidFill>
                <a:sym typeface="Calibri"/>
              </a:rPr>
              <a:t>the</a:t>
            </a:r>
            <a:r>
              <a:rPr lang="fi-FI" sz="2800" b="0" i="1" u="none" strike="noStrike" cap="none" dirty="0" smtClean="0">
                <a:solidFill>
                  <a:srgbClr val="000000"/>
                </a:solidFill>
                <a:sym typeface="Calibri"/>
              </a:rPr>
              <a:t> </a:t>
            </a:r>
            <a:r>
              <a:rPr lang="fi-FI" sz="2800" b="0" i="1" u="none" strike="noStrike" cap="none" dirty="0" err="1" smtClean="0">
                <a:solidFill>
                  <a:srgbClr val="000000"/>
                </a:solidFill>
                <a:sym typeface="Calibri"/>
              </a:rPr>
              <a:t>light</a:t>
            </a:r>
            <a:r>
              <a:rPr lang="fi-FI" sz="2800" b="0" i="1" u="none" strike="noStrike" cap="none" dirty="0" smtClean="0">
                <a:solidFill>
                  <a:srgbClr val="000000"/>
                </a:solidFill>
                <a:sym typeface="Calibri"/>
              </a:rPr>
              <a:t> on. 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endParaRPr lang="fi-FI" sz="2800" dirty="0">
              <a:solidFill>
                <a:srgbClr val="000000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fi-FI" sz="2800" b="0" i="1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i="1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8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stayed</a:t>
            </a:r>
            <a:r>
              <a:rPr lang="fi-FI" sz="28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inside, </a:t>
            </a:r>
            <a:r>
              <a:rPr lang="fi-FI" sz="2800" b="1" i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28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it </a:t>
            </a:r>
            <a:r>
              <a:rPr lang="fi-FI" sz="2800" b="0" i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8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stopped</a:t>
            </a:r>
            <a:r>
              <a:rPr lang="fi-FI" sz="28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raining</a:t>
            </a:r>
            <a:r>
              <a:rPr lang="fi-FI" sz="2800" b="0" i="1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fi-FI" sz="2800" b="0" i="1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i="1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8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stayed</a:t>
            </a:r>
            <a:r>
              <a:rPr lang="fi-FI" sz="28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inside, </a:t>
            </a:r>
            <a:r>
              <a:rPr lang="fi-FI" sz="2800" b="1" i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1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it </a:t>
            </a:r>
            <a:r>
              <a:rPr lang="fi-FI" sz="2800" b="1" i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800" b="1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stopped</a:t>
            </a:r>
            <a:r>
              <a:rPr lang="fi-FI" sz="2800" b="1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raining</a:t>
            </a:r>
            <a:r>
              <a:rPr lang="fi-FI" sz="28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563417"/>
            <a:ext cx="8229600" cy="1036783"/>
          </a:xfrm>
        </p:spPr>
        <p:txBody>
          <a:bodyPr/>
          <a:lstStyle/>
          <a:p>
            <a:r>
              <a:rPr lang="en-GB" sz="3600" b="1" dirty="0" err="1" smtClean="0"/>
              <a:t>Verbillä</a:t>
            </a:r>
            <a:r>
              <a:rPr lang="en-GB" sz="3600" b="1" dirty="0" smtClean="0"/>
              <a:t> </a:t>
            </a:r>
            <a:r>
              <a:rPr lang="en-GB" sz="3600" b="1" dirty="0" err="1" smtClean="0"/>
              <a:t>alkava</a:t>
            </a:r>
            <a:r>
              <a:rPr lang="en-GB" sz="3600" b="1" dirty="0" smtClean="0"/>
              <a:t> </a:t>
            </a:r>
            <a:r>
              <a:rPr lang="en-GB" sz="3600" b="1" dirty="0" err="1" smtClean="0"/>
              <a:t>kysymys</a:t>
            </a:r>
            <a:r>
              <a:rPr lang="en-GB" sz="3600" b="1" dirty="0" smtClean="0"/>
              <a:t> (yes/no-question)</a:t>
            </a:r>
            <a:endParaRPr lang="en-GB" sz="36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-1" y="1600200"/>
            <a:ext cx="9079345" cy="4525963"/>
          </a:xfrm>
        </p:spPr>
        <p:txBody>
          <a:bodyPr/>
          <a:lstStyle/>
          <a:p>
            <a:pPr marL="0" indent="0">
              <a:buNone/>
            </a:pPr>
            <a:r>
              <a:rPr lang="fi-FI" sz="2400" b="1" i="1" dirty="0" smtClean="0"/>
              <a:t>Apuverbi + subjekti + liikkuva määre + muut verbit + OTPA</a:t>
            </a:r>
            <a:endParaRPr lang="fi-FI" sz="2400" dirty="0" smtClean="0"/>
          </a:p>
          <a:p>
            <a:pPr marL="0" indent="0">
              <a:buNone/>
            </a:pPr>
            <a:r>
              <a:rPr lang="en-US" sz="2200" i="1" dirty="0" smtClean="0"/>
              <a:t>Do                      you            not just                          love                  Ed </a:t>
            </a:r>
            <a:r>
              <a:rPr lang="en-US" sz="2200" i="1" dirty="0" err="1" smtClean="0"/>
              <a:t>Sheeran</a:t>
            </a:r>
            <a:endParaRPr lang="fi-FI" sz="2200" dirty="0" smtClean="0"/>
          </a:p>
          <a:p>
            <a:pPr marL="0" indent="0">
              <a:buNone/>
            </a:pPr>
            <a:r>
              <a:rPr lang="en-US" sz="2200" i="1" dirty="0" smtClean="0"/>
              <a:t>Don’t                 you             just                               love                  Christmas in Oslo</a:t>
            </a:r>
            <a:endParaRPr lang="fi-FI" sz="2200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0929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Väitelauseen sanajärjestys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0" y="1600200"/>
            <a:ext cx="9143999" cy="4525963"/>
          </a:xfrm>
        </p:spPr>
        <p:txBody>
          <a:bodyPr/>
          <a:lstStyle/>
          <a:p>
            <a:pPr marL="203200" indent="0">
              <a:buNone/>
            </a:pPr>
            <a:r>
              <a:rPr lang="fi-FI" dirty="0" smtClean="0"/>
              <a:t>SPOTPA = </a:t>
            </a:r>
            <a:br>
              <a:rPr lang="fi-FI" dirty="0" smtClean="0"/>
            </a:br>
            <a:r>
              <a:rPr lang="fi-FI" sz="2600" dirty="0" smtClean="0"/>
              <a:t>Subjekti	+ predikaatti + objekti + tapa + paikka + aika</a:t>
            </a:r>
          </a:p>
          <a:p>
            <a:pPr marL="203200" indent="0">
              <a:buNone/>
            </a:pPr>
            <a:endParaRPr lang="fi-FI" sz="2150" dirty="0"/>
          </a:p>
          <a:p>
            <a:pPr marL="203200" indent="0">
              <a:buNone/>
            </a:pPr>
            <a:r>
              <a:rPr lang="fi-FI" sz="2100" dirty="0" err="1" smtClean="0"/>
              <a:t>Students</a:t>
            </a:r>
            <a:r>
              <a:rPr lang="fi-FI" sz="2100" dirty="0" smtClean="0"/>
              <a:t>	</a:t>
            </a:r>
            <a:r>
              <a:rPr lang="fi-FI" sz="2100" dirty="0" err="1" smtClean="0"/>
              <a:t>learn</a:t>
            </a:r>
            <a:r>
              <a:rPr lang="fi-FI" sz="2100" dirty="0" smtClean="0"/>
              <a:t>		English        </a:t>
            </a:r>
            <a:r>
              <a:rPr lang="fi-FI" sz="2100" dirty="0" err="1" smtClean="0"/>
              <a:t>happily</a:t>
            </a:r>
            <a:r>
              <a:rPr lang="fi-FI" sz="2100" dirty="0" smtClean="0"/>
              <a:t>   in Finland</a:t>
            </a:r>
          </a:p>
          <a:p>
            <a:pPr marL="203200" indent="0">
              <a:buNone/>
            </a:pPr>
            <a:endParaRPr lang="fi-FI" sz="2100" dirty="0"/>
          </a:p>
          <a:p>
            <a:pPr marL="203200" indent="0">
              <a:buNone/>
            </a:pPr>
            <a:r>
              <a:rPr lang="fi-FI" sz="2600" dirty="0" smtClean="0"/>
              <a:t>Tarkka paikka/aika ennen epätarkkaa paikkaa/aikaa</a:t>
            </a:r>
            <a:endParaRPr lang="fi-FI" sz="2600" dirty="0"/>
          </a:p>
          <a:p>
            <a:pPr marL="203200" indent="0">
              <a:buNone/>
            </a:pPr>
            <a:r>
              <a:rPr lang="fi-FI" sz="2100" dirty="0" smtClean="0"/>
              <a:t>I 		</a:t>
            </a:r>
            <a:r>
              <a:rPr lang="fi-FI" sz="2100" dirty="0" err="1" smtClean="0"/>
              <a:t>study</a:t>
            </a:r>
            <a:r>
              <a:rPr lang="fi-FI" sz="2100" dirty="0" smtClean="0"/>
              <a:t>		</a:t>
            </a:r>
            <a:r>
              <a:rPr lang="fi-FI" sz="2100" dirty="0" err="1" smtClean="0"/>
              <a:t>maths</a:t>
            </a:r>
            <a:r>
              <a:rPr lang="fi-FI" sz="2100" dirty="0" smtClean="0"/>
              <a:t>	     </a:t>
            </a:r>
            <a:r>
              <a:rPr lang="fi-FI" sz="2100" dirty="0" err="1" smtClean="0"/>
              <a:t>by</a:t>
            </a:r>
            <a:r>
              <a:rPr lang="fi-FI" sz="2100" dirty="0" smtClean="0"/>
              <a:t> my </a:t>
            </a:r>
            <a:r>
              <a:rPr lang="fi-FI" sz="2100" dirty="0" err="1" smtClean="0"/>
              <a:t>desk</a:t>
            </a:r>
            <a:r>
              <a:rPr lang="fi-FI" sz="2100" dirty="0" smtClean="0"/>
              <a:t> at home at 8 on </a:t>
            </a:r>
            <a:r>
              <a:rPr lang="fi-FI" sz="2100" dirty="0" err="1" smtClean="0"/>
              <a:t>Sundays</a:t>
            </a:r>
            <a:r>
              <a:rPr lang="fi-FI" sz="2100" dirty="0" smtClean="0"/>
              <a:t>.</a:t>
            </a:r>
            <a:endParaRPr lang="fi-FI" sz="2100" dirty="0"/>
          </a:p>
        </p:txBody>
      </p:sp>
    </p:spTree>
    <p:extLst>
      <p:ext uri="{BB962C8B-B14F-4D97-AF65-F5344CB8AC3E}">
        <p14:creationId xmlns:p14="http://schemas.microsoft.com/office/powerpoint/2010/main" val="1130497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1. Liikkuvat määreet</a:t>
            </a:r>
            <a:endParaRPr lang="fi-FI" sz="40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395535" y="1196751"/>
            <a:ext cx="8598339" cy="49685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12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Väitelauseen perussanajärjestys: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12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SPOTPA </a:t>
            </a:r>
            <a:r>
              <a:rPr lang="fi-FI" sz="281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fi-FI" sz="2812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subj</a:t>
            </a:r>
            <a:r>
              <a:rPr lang="fi-FI" sz="281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+ </a:t>
            </a:r>
            <a:r>
              <a:rPr lang="fi-FI" sz="2812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pred</a:t>
            </a:r>
            <a:r>
              <a:rPr lang="fi-FI" sz="281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+ </a:t>
            </a:r>
            <a:r>
              <a:rPr lang="fi-FI" sz="2812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</a:t>
            </a:r>
            <a:r>
              <a:rPr lang="fi-FI" sz="281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+ tapa + paikka + </a:t>
            </a:r>
            <a:r>
              <a:rPr lang="fi-FI" sz="2812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aika)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12" dirty="0" smtClean="0">
                <a:solidFill>
                  <a:schemeClr val="dk1"/>
                </a:solidFill>
              </a:rPr>
              <a:t>Suora sanajärjestys = subjekti on ennen predikaattia </a:t>
            </a:r>
            <a:br>
              <a:rPr lang="fi-FI" sz="2812" dirty="0" smtClean="0">
                <a:solidFill>
                  <a:schemeClr val="dk1"/>
                </a:solidFill>
              </a:rPr>
            </a:br>
            <a:r>
              <a:rPr lang="fi-FI" sz="2812" dirty="0" smtClean="0">
                <a:solidFill>
                  <a:schemeClr val="dk1"/>
                </a:solidFill>
              </a:rPr>
              <a:t>	                            tekijä                        tekeminen</a:t>
            </a:r>
            <a:endParaRPr sz="2812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lang="fi-FI" sz="1875" b="0" i="0" u="none" strike="noStrike" cap="none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b="1" dirty="0" smtClean="0">
                <a:solidFill>
                  <a:schemeClr val="dk1"/>
                </a:solidFill>
              </a:rPr>
              <a:t>Alasääntö 1:</a:t>
            </a:r>
            <a:endParaRPr b="1" i="0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37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Liikkuvat </a:t>
            </a:r>
            <a:r>
              <a:rPr lang="fi-FI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määreet </a:t>
            </a:r>
            <a:r>
              <a:rPr lang="fi-FI" sz="20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(kts. kirjan sivu </a:t>
            </a:r>
            <a:r>
              <a:rPr lang="fi-FI" sz="20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279)</a:t>
            </a:r>
            <a:endParaRPr lang="fi-FI" sz="20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37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187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Esim</a:t>
            </a:r>
            <a:r>
              <a:rPr lang="fi-FI" sz="2187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37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almost</a:t>
            </a:r>
            <a:r>
              <a:rPr lang="fi-FI" sz="280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always</a:t>
            </a:r>
            <a:r>
              <a:rPr lang="fi-FI" sz="280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certainly</a:t>
            </a:r>
            <a:r>
              <a:rPr lang="fi-FI" sz="280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ever</a:t>
            </a:r>
            <a:r>
              <a:rPr lang="fi-FI" sz="280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hardly</a:t>
            </a:r>
            <a:r>
              <a:rPr lang="fi-FI" sz="280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nearly</a:t>
            </a:r>
            <a:r>
              <a:rPr lang="fi-FI" sz="280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,  </a:t>
            </a:r>
            <a:r>
              <a:rPr lang="fi-FI" sz="280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never</a:t>
            </a:r>
            <a:r>
              <a:rPr lang="fi-FI" sz="280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often</a:t>
            </a:r>
            <a:r>
              <a:rPr lang="fi-FI" sz="280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fi-FI" sz="280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,  </a:t>
            </a:r>
            <a:r>
              <a:rPr lang="fi-FI" sz="280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probably</a:t>
            </a:r>
            <a:r>
              <a:rPr lang="fi-FI" sz="280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rarely</a:t>
            </a:r>
            <a:r>
              <a:rPr lang="fi-FI" sz="280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seldom</a:t>
            </a:r>
            <a:r>
              <a:rPr lang="fi-FI" sz="280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sometimes</a:t>
            </a:r>
            <a:r>
              <a:rPr lang="fi-FI" sz="280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i="1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usually</a:t>
            </a:r>
            <a:endParaRPr lang="fi-FI" sz="2800" i="1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1. Liikkuvat määreet</a:t>
            </a:r>
            <a:endParaRPr lang="fi-FI" sz="40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395536" y="1196751"/>
            <a:ext cx="8363272" cy="49685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Vertaa liikkuvan määreen ja predikaatin paikkaa</a:t>
            </a:r>
            <a:r>
              <a:rPr lang="fi-FI" sz="28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  <a:endParaRPr lang="fi-FI" sz="28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indent="-457200">
              <a:lnSpc>
                <a:spcPct val="120000"/>
              </a:lnSpc>
              <a:spcBef>
                <a:spcPts val="560"/>
              </a:spcBef>
              <a:buClr>
                <a:schemeClr val="dk1"/>
              </a:buClr>
            </a:pP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Our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Chemistry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teacher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always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cycles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school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457200" indent="-457200">
              <a:lnSpc>
                <a:spcPct val="120000"/>
              </a:lnSpc>
              <a:spcBef>
                <a:spcPts val="560"/>
              </a:spcBef>
              <a:buClr>
                <a:schemeClr val="dk1"/>
              </a:buClr>
            </a:pP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also</a:t>
            </a:r>
            <a:r>
              <a:rPr lang="fi-FI" sz="28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enjoys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running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457200" indent="-457200">
              <a:lnSpc>
                <a:spcPct val="120000"/>
              </a:lnSpc>
              <a:spcBef>
                <a:spcPts val="560"/>
              </a:spcBef>
              <a:buClr>
                <a:schemeClr val="dk1"/>
              </a:buClr>
            </a:pP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is </a:t>
            </a:r>
            <a:r>
              <a:rPr lang="fi-FI" sz="28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never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late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from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class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457200" indent="-457200">
              <a:lnSpc>
                <a:spcPct val="120000"/>
              </a:lnSpc>
              <a:spcBef>
                <a:spcPts val="560"/>
              </a:spcBef>
              <a:buClr>
                <a:schemeClr val="dk1"/>
              </a:buClr>
            </a:pP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Today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certainly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extra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energetic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457200" indent="-457200">
              <a:lnSpc>
                <a:spcPct val="120000"/>
              </a:lnSpc>
              <a:spcBef>
                <a:spcPts val="560"/>
              </a:spcBef>
              <a:buClr>
                <a:schemeClr val="dk1"/>
              </a:buClr>
            </a:pP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here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three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terms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457200" indent="-457200">
              <a:lnSpc>
                <a:spcPct val="120000"/>
              </a:lnSpc>
              <a:spcBef>
                <a:spcPts val="560"/>
              </a:spcBef>
              <a:buClr>
                <a:schemeClr val="dk1"/>
              </a:buClr>
            </a:pP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probably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teach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us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next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year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as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well</a:t>
            </a:r>
            <a:r>
              <a:rPr lang="fi-FI" sz="28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buClr>
                <a:srgbClr val="2DA2BF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1. Liikkuvan määreen paikka</a:t>
            </a:r>
            <a:endParaRPr lang="fi-FI" sz="4000" b="1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416224" y="1423928"/>
            <a:ext cx="8536707" cy="5184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1" dirty="0" smtClean="0">
                <a:solidFill>
                  <a:schemeClr val="dk1"/>
                </a:solidFill>
              </a:rPr>
              <a:t>a)</a:t>
            </a:r>
            <a:r>
              <a:rPr lang="fi-FI" sz="28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yksiosaisen predikaatin edellä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i="1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Our</a:t>
            </a:r>
            <a:r>
              <a:rPr lang="fi-FI" sz="2200" b="0" i="1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Chemistry</a:t>
            </a:r>
            <a:r>
              <a:rPr lang="fi-FI" sz="2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teacher</a:t>
            </a:r>
            <a:r>
              <a:rPr lang="fi-FI" sz="2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always</a:t>
            </a:r>
            <a:r>
              <a:rPr lang="fi-FI" sz="2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cycles</a:t>
            </a:r>
            <a:r>
              <a:rPr lang="fi-FI" sz="2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school</a:t>
            </a:r>
            <a:r>
              <a:rPr lang="fi-FI" sz="2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also</a:t>
            </a:r>
            <a:r>
              <a:rPr lang="fi-FI" sz="22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enjoys</a:t>
            </a:r>
            <a:r>
              <a:rPr lang="fi-FI" sz="2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running</a:t>
            </a:r>
            <a:r>
              <a:rPr lang="fi-FI" sz="2200" b="0" i="1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lang="fi-FI" sz="2200" b="0" i="0" u="none" strike="noStrike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1" dirty="0">
                <a:solidFill>
                  <a:schemeClr val="tx1"/>
                </a:solidFill>
              </a:rPr>
              <a:t>	</a:t>
            </a:r>
            <a:r>
              <a:rPr lang="fi-FI" sz="2800" b="1" dirty="0" smtClean="0">
                <a:solidFill>
                  <a:schemeClr val="tx1"/>
                </a:solidFill>
              </a:rPr>
              <a:t>b) </a:t>
            </a:r>
            <a:r>
              <a:rPr lang="fi-FI" sz="2800" b="1" dirty="0" err="1" smtClean="0">
                <a:solidFill>
                  <a:schemeClr val="tx1"/>
                </a:solidFill>
              </a:rPr>
              <a:t>be</a:t>
            </a:r>
            <a:r>
              <a:rPr lang="fi-FI" sz="2800" b="1" dirty="0" smtClean="0">
                <a:solidFill>
                  <a:schemeClr val="tx1"/>
                </a:solidFill>
              </a:rPr>
              <a:t>-verbin jälkeen (am/is/</a:t>
            </a:r>
            <a:r>
              <a:rPr lang="fi-FI" sz="2800" b="1" dirty="0" err="1" smtClean="0">
                <a:solidFill>
                  <a:schemeClr val="tx1"/>
                </a:solidFill>
              </a:rPr>
              <a:t>are</a:t>
            </a:r>
            <a:r>
              <a:rPr lang="fi-FI" sz="2800" b="1" dirty="0" smtClean="0">
                <a:solidFill>
                  <a:schemeClr val="tx1"/>
                </a:solidFill>
              </a:rPr>
              <a:t>/</a:t>
            </a:r>
            <a:r>
              <a:rPr lang="fi-FI" sz="2800" b="1" dirty="0" err="1" smtClean="0">
                <a:solidFill>
                  <a:schemeClr val="tx1"/>
                </a:solidFill>
              </a:rPr>
              <a:t>was</a:t>
            </a:r>
            <a:r>
              <a:rPr lang="fi-FI" sz="2800" b="1" dirty="0" smtClean="0">
                <a:solidFill>
                  <a:schemeClr val="tx1"/>
                </a:solidFill>
              </a:rPr>
              <a:t>/</a:t>
            </a:r>
            <a:r>
              <a:rPr lang="fi-FI" sz="2800" b="1" dirty="0" err="1" smtClean="0">
                <a:solidFill>
                  <a:schemeClr val="tx1"/>
                </a:solidFill>
              </a:rPr>
              <a:t>were</a:t>
            </a:r>
            <a:r>
              <a:rPr lang="fi-FI" sz="2800" b="1" dirty="0" smtClean="0">
                <a:solidFill>
                  <a:schemeClr val="tx1"/>
                </a:solidFill>
              </a:rPr>
              <a:t>)</a:t>
            </a:r>
            <a:endParaRPr lang="fi-FI" sz="2800" b="1" i="0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is </a:t>
            </a:r>
            <a:r>
              <a:rPr lang="fi-FI" sz="22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never</a:t>
            </a:r>
            <a:r>
              <a:rPr lang="fi-FI" sz="2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late</a:t>
            </a:r>
            <a:r>
              <a:rPr lang="fi-FI" sz="2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from</a:t>
            </a:r>
            <a:r>
              <a:rPr lang="fi-FI" sz="2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class</a:t>
            </a:r>
            <a:r>
              <a:rPr lang="fi-FI" sz="2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Today</a:t>
            </a:r>
            <a:r>
              <a:rPr lang="fi-FI" sz="2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certainly</a:t>
            </a:r>
            <a:r>
              <a:rPr lang="fi-FI" sz="2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extra</a:t>
            </a:r>
            <a:r>
              <a:rPr lang="fi-FI" sz="2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energetic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lang="fi-FI" sz="2200" b="0" i="0" u="none" strike="noStrike" cap="none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dirty="0" smtClean="0">
                <a:solidFill>
                  <a:schemeClr val="dk1"/>
                </a:solidFill>
              </a:rPr>
              <a:t>	</a:t>
            </a:r>
            <a:r>
              <a:rPr lang="fi-FI" sz="2800" b="1" dirty="0" smtClean="0">
                <a:solidFill>
                  <a:schemeClr val="dk1"/>
                </a:solidFill>
              </a:rPr>
              <a:t>c) Moniosaisen predikaatin 1. (apu)verbin jälkeen</a:t>
            </a:r>
            <a:endParaRPr lang="fi-FI" sz="2800" b="1" i="0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fi-FI" sz="2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here</a:t>
            </a:r>
            <a:r>
              <a:rPr lang="fi-FI" sz="2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  <a:r>
              <a:rPr lang="fi-FI" sz="2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three</a:t>
            </a:r>
            <a:r>
              <a:rPr lang="fi-FI" sz="2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terms</a:t>
            </a:r>
            <a:r>
              <a:rPr lang="fi-FI" sz="2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probably</a:t>
            </a:r>
            <a:r>
              <a:rPr lang="fi-FI" sz="2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teach</a:t>
            </a:r>
            <a:r>
              <a:rPr lang="fi-FI" sz="2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us </a:t>
            </a:r>
            <a:r>
              <a:rPr lang="fi-FI" sz="2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next</a:t>
            </a:r>
            <a:r>
              <a:rPr lang="fi-FI" sz="2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year</a:t>
            </a:r>
            <a:r>
              <a:rPr lang="fi-FI" sz="22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as </a:t>
            </a:r>
            <a:r>
              <a:rPr lang="fi-FI" sz="22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well</a:t>
            </a:r>
            <a:r>
              <a:rPr lang="fi-FI" sz="2200" b="0" i="1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lang="fi-FI" sz="2200" b="0" i="1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xfrm>
            <a:off x="0" y="404663"/>
            <a:ext cx="8964488" cy="86409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2DA2BF"/>
              </a:buClr>
              <a:buSzPct val="25000"/>
              <a:buFont typeface="Calibri"/>
              <a:buNone/>
            </a:pPr>
            <a:r>
              <a:rPr lang="fi-FI" sz="4000" b="1" dirty="0" smtClean="0">
                <a:solidFill>
                  <a:srgbClr val="2DA2BF"/>
                </a:solidFill>
              </a:rPr>
              <a:t>1b</a:t>
            </a:r>
            <a:r>
              <a:rPr lang="fi-FI" sz="4000" b="1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4000" b="1" dirty="0">
                <a:solidFill>
                  <a:srgbClr val="2DA2BF"/>
                </a:solidFill>
              </a:rPr>
              <a:t>L</a:t>
            </a:r>
            <a:r>
              <a:rPr lang="fi-FI" sz="4000" b="1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iikkuvat määreet kysymyksessä</a:t>
            </a:r>
            <a:endParaRPr lang="fi-FI" sz="4000" b="1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Shape 116"/>
          <p:cNvSpPr txBox="1">
            <a:spLocks noGrp="1"/>
          </p:cNvSpPr>
          <p:nvPr>
            <p:ph type="body" idx="4"/>
          </p:nvPr>
        </p:nvSpPr>
        <p:spPr>
          <a:xfrm>
            <a:off x="395536" y="1268759"/>
            <a:ext cx="8568951" cy="483300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80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Kysymyksessä </a:t>
            </a:r>
            <a:r>
              <a:rPr lang="fi-FI" sz="280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liikkuvan määreen paikka on </a:t>
            </a:r>
            <a:r>
              <a:rPr lang="fi-FI" sz="28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subjektin jäljessä.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already</a:t>
            </a:r>
            <a:r>
              <a:rPr lang="fi-FI" sz="28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finished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your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essay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Did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800" b="1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ever</a:t>
            </a:r>
            <a:r>
              <a:rPr lang="fi-FI" sz="2800" b="1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tell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about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my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grandfather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  <a:p>
            <a:pPr marL="0" marR="0" lvl="0" indent="0" algn="l" rtl="0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Testaa: </a:t>
            </a:r>
            <a:br>
              <a:rPr lang="fi-FI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Sijoita lauseeseen kieltosana ’</a:t>
            </a:r>
            <a:r>
              <a:rPr lang="fi-FI" sz="2800" b="0" i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’. </a:t>
            </a:r>
            <a:br>
              <a:rPr lang="fi-FI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Liikkuva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määre sijoitetaan samaan paikkaan.</a:t>
            </a:r>
          </a:p>
          <a:p>
            <a:pPr marL="0" marR="0" lvl="0" indent="0" algn="l" rtl="0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fi-FI" sz="2800" b="1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’t</a:t>
            </a: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remember</a:t>
            </a: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names</a:t>
            </a: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actors</a:t>
            </a: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I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never</a:t>
            </a: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remember</a:t>
            </a: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names</a:t>
            </a: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</a:t>
            </a:r>
            <a:r>
              <a:rPr lang="fi-FI" sz="2800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actors</a:t>
            </a:r>
            <a:r>
              <a:rPr lang="fi-FI" sz="22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  <a:p>
            <a:pPr marL="0" marR="0" lvl="0" indent="0" algn="l" rtl="0">
              <a:spcBef>
                <a:spcPts val="48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400" b="0" i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2. Objektiivi</a:t>
            </a:r>
            <a:endParaRPr lang="fi-FI" sz="40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395536" y="1196751"/>
            <a:ext cx="8424935" cy="504055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71"/>
              <a:buFont typeface="Arial"/>
              <a:buChar char="•"/>
            </a:pPr>
            <a:r>
              <a:rPr lang="fi-FI" sz="280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Objektiivi vastaa kysymykseen </a:t>
            </a:r>
            <a:r>
              <a:rPr lang="fi-FI" sz="2802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’Kenelle?’</a:t>
            </a:r>
          </a:p>
          <a:p>
            <a:pPr marL="0" marR="0" lvl="0" indent="0" algn="l" rtl="0">
              <a:lnSpc>
                <a:spcPct val="80000"/>
              </a:lnSpc>
              <a:spcBef>
                <a:spcPts val="427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137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2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Vertaa seuraavien lauseiden sanajärjestystä. </a:t>
            </a:r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2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Mitä huomaat objektin ja objektiivin järjestyksestä? </a:t>
            </a:r>
          </a:p>
          <a:p>
            <a:pPr marL="0" marR="0" lvl="0" indent="0" algn="l" rtl="0">
              <a:lnSpc>
                <a:spcPct val="80000"/>
              </a:lnSpc>
              <a:spcBef>
                <a:spcPts val="427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137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2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Jonathan </a:t>
            </a:r>
            <a:r>
              <a:rPr lang="fi-FI" sz="2802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told</a:t>
            </a:r>
            <a:r>
              <a:rPr lang="fi-FI" sz="2802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2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everyone</a:t>
            </a:r>
            <a:r>
              <a:rPr lang="fi-FI" sz="2802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2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2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news.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2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Jonathan </a:t>
            </a:r>
            <a:r>
              <a:rPr lang="fi-FI" sz="2802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told</a:t>
            </a:r>
            <a:r>
              <a:rPr lang="fi-FI" sz="2802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2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2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news to </a:t>
            </a:r>
            <a:r>
              <a:rPr lang="fi-FI" sz="2802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everyone</a:t>
            </a:r>
            <a:r>
              <a:rPr lang="fi-FI" sz="2802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802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2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2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Alison</a:t>
            </a:r>
            <a:r>
              <a:rPr lang="fi-FI" sz="2802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2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saved</a:t>
            </a:r>
            <a:r>
              <a:rPr lang="fi-FI" sz="2802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me </a:t>
            </a:r>
            <a:r>
              <a:rPr lang="fi-FI" sz="2802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</a:t>
            </a:r>
            <a:r>
              <a:rPr lang="fi-FI" sz="2802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2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French</a:t>
            </a:r>
            <a:r>
              <a:rPr lang="fi-FI" sz="2802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2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fries</a:t>
            </a:r>
            <a:r>
              <a:rPr lang="fi-FI" sz="2802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2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2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Alison</a:t>
            </a:r>
            <a:r>
              <a:rPr lang="fi-FI" sz="2802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2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saved</a:t>
            </a:r>
            <a:r>
              <a:rPr lang="fi-FI" sz="2802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2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</a:t>
            </a:r>
            <a:r>
              <a:rPr lang="fi-FI" sz="2802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2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French</a:t>
            </a:r>
            <a:r>
              <a:rPr lang="fi-FI" sz="2802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2" b="0" i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fries</a:t>
            </a:r>
            <a:r>
              <a:rPr lang="fi-FI" sz="2802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me</a:t>
            </a:r>
            <a:r>
              <a:rPr lang="fi-FI" sz="280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2. Objektiivi</a:t>
            </a:r>
            <a:endParaRPr lang="fi-FI" sz="400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395536" y="1124744"/>
            <a:ext cx="8424935" cy="511256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Jonathan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told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everyone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news.</a:t>
            </a:r>
          </a:p>
          <a:p>
            <a:pPr marL="0" marR="0" lvl="0" indent="0" algn="l" rtl="0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Jonathan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told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news </a:t>
            </a:r>
            <a:r>
              <a:rPr lang="fi-FI" sz="2800" b="0" i="1" u="sng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everyone</a:t>
            </a:r>
            <a:r>
              <a:rPr lang="fi-FI" sz="2800" b="0" i="1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br>
              <a:rPr lang="fi-FI" sz="2800" b="0" i="1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fi-FI" sz="2800" b="0" i="1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1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Alison</a:t>
            </a:r>
            <a:r>
              <a:rPr lang="fi-FI" sz="2800" b="0" i="1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saved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me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some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French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fries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1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Alison</a:t>
            </a:r>
            <a:r>
              <a:rPr lang="fi-FI" sz="2800" b="0" i="1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saved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some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French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fries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1" u="sng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lang="fi-FI" sz="28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me.</a:t>
            </a:r>
          </a:p>
          <a:p>
            <a:pPr marL="0" marR="0" lvl="0" indent="0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Objektin ja objektiivin järjestystä voidaan vaihdella. </a:t>
            </a:r>
            <a:r>
              <a:rPr lang="fi-FI" sz="2800" dirty="0">
                <a:solidFill>
                  <a:schemeClr val="dk1"/>
                </a:solidFill>
              </a:rPr>
              <a:t>P</a:t>
            </a:r>
            <a:r>
              <a:rPr lang="fi-FI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ainotetumpi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sijoitetaan lauseen loppuun.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Jos objekti </a:t>
            </a:r>
            <a:r>
              <a:rPr lang="fi-FI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 ennen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objektiivia, </a:t>
            </a:r>
            <a:r>
              <a:rPr lang="fi-FI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objektiivin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eteen </a:t>
            </a:r>
            <a:r>
              <a:rPr lang="fi-FI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tulee prepositio ’to’ tai ’for’.</a:t>
            </a:r>
            <a:endParaRPr lang="fi-FI"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Aula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</TotalTime>
  <Words>956</Words>
  <Application>Microsoft Office PowerPoint</Application>
  <PresentationFormat>Näytössä katseltava diaesitys (4:3)</PresentationFormat>
  <Paragraphs>141</Paragraphs>
  <Slides>15</Slides>
  <Notes>12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9" baseType="lpstr">
      <vt:lpstr>Arial</vt:lpstr>
      <vt:lpstr>Calibri</vt:lpstr>
      <vt:lpstr>Noto Sans Symbols</vt:lpstr>
      <vt:lpstr>Office-teema</vt:lpstr>
      <vt:lpstr>Kysymyssanalla alkava kysymys</vt:lpstr>
      <vt:lpstr>Verbillä alkava kysymys (yes/no-question)</vt:lpstr>
      <vt:lpstr>Väitelauseen sanajärjestys</vt:lpstr>
      <vt:lpstr>1. Liikkuvat määreet</vt:lpstr>
      <vt:lpstr>1. Liikkuvat määreet</vt:lpstr>
      <vt:lpstr>1. Liikkuvan määreen paikka</vt:lpstr>
      <vt:lpstr>1b Liikkuvat määreet kysymyksessä</vt:lpstr>
      <vt:lpstr>2. Objektiivi</vt:lpstr>
      <vt:lpstr>2. Objektiivi</vt:lpstr>
      <vt:lpstr>2. Objektiivi</vt:lpstr>
      <vt:lpstr>3a. Käänteinen sanajärjestys: ’so’</vt:lpstr>
      <vt:lpstr> 3b. Käänteinen sanajärjestys: kieltosana lauseen alussa </vt:lpstr>
      <vt:lpstr>3b. Käänteinen sanajärjestys: kieltosana lauseen alussa </vt:lpstr>
      <vt:lpstr>3c. Käänteinen sanajärjestys: ehtolause ilman ’if’-sanaa </vt:lpstr>
      <vt:lpstr>3c: if-pois ehtolauseen alusta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Kaasinen Kaija</dc:creator>
  <cp:lastModifiedBy>Franzon Päivi</cp:lastModifiedBy>
  <cp:revision>25</cp:revision>
  <dcterms:modified xsi:type="dcterms:W3CDTF">2023-01-17T10:50:08Z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1874600358</vt:i4>
  </property>
  <property fmtid="{D5CDD505-2E9C-101B-9397-08002B2CF9AE}" pid="3" name="_NewReviewCycle">
    <vt:lpwstr/>
  </property>
  <property fmtid="{D5CDD505-2E9C-101B-9397-08002B2CF9AE}" pid="4" name="_EmailSubject">
    <vt:lpwstr>lisää slaideja</vt:lpwstr>
  </property>
  <property fmtid="{D5CDD505-2E9C-101B-9397-08002B2CF9AE}" pid="5" name="_AuthorEmail">
    <vt:lpwstr>Elina.Karapalo@tampere.fi</vt:lpwstr>
  </property>
  <property fmtid="{D5CDD505-2E9C-101B-9397-08002B2CF9AE}" pid="6" name="_AuthorEmailDisplayName">
    <vt:lpwstr>Karapalo Elina</vt:lpwstr>
  </property>
</Properties>
</file>