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3"/>
  </p:notesMasterIdLst>
  <p:sldIdLst>
    <p:sldId id="257" r:id="rId2"/>
    <p:sldId id="263" r:id="rId3"/>
    <p:sldId id="264" r:id="rId4"/>
    <p:sldId id="265" r:id="rId5"/>
    <p:sldId id="266" r:id="rId6"/>
    <p:sldId id="267" r:id="rId7"/>
    <p:sldId id="272" r:id="rId8"/>
    <p:sldId id="273" r:id="rId9"/>
    <p:sldId id="275" r:id="rId10"/>
    <p:sldId id="285" r:id="rId11"/>
    <p:sldId id="28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06/relationships/legacyDocTextInfo" Target="legacyDocTextInfo.bin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8.bin"/><Relationship Id="rId13" Type="http://schemas.microsoft.com/office/2006/relationships/legacyDiagramText" Target="legacyDiagramText13.bin"/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12" Type="http://schemas.microsoft.com/office/2006/relationships/legacyDiagramText" Target="legacyDiagramText12.bin"/><Relationship Id="rId2" Type="http://schemas.microsoft.com/office/2006/relationships/legacyDiagramText" Target="legacyDiagramText2.bin"/><Relationship Id="rId16" Type="http://schemas.microsoft.com/office/2006/relationships/legacyDiagramText" Target="legacyDiagramText16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11" Type="http://schemas.microsoft.com/office/2006/relationships/legacyDiagramText" Target="legacyDiagramText11.bin"/><Relationship Id="rId5" Type="http://schemas.microsoft.com/office/2006/relationships/legacyDiagramText" Target="legacyDiagramText5.bin"/><Relationship Id="rId15" Type="http://schemas.microsoft.com/office/2006/relationships/legacyDiagramText" Target="legacyDiagramText15.bin"/><Relationship Id="rId10" Type="http://schemas.microsoft.com/office/2006/relationships/legacyDiagramText" Target="legacyDiagramText10.bin"/><Relationship Id="rId4" Type="http://schemas.microsoft.com/office/2006/relationships/legacyDiagramText" Target="legacyDiagramText4.bin"/><Relationship Id="rId9" Type="http://schemas.microsoft.com/office/2006/relationships/legacyDiagramText" Target="legacyDiagramText9.bin"/><Relationship Id="rId14" Type="http://schemas.microsoft.com/office/2006/relationships/legacyDiagramText" Target="legacyDiagramText1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9C034C8-3763-4A3F-AD18-364417F8D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o-RO"/>
              <a:t>Click to edit Master title style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o-RO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CA3E1-478C-4A3F-89C9-CBB45D6A50A8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  <p:transition spd="slow" advTm="331300"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8621B-31AC-4F65-8B25-C091CED924F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  <p:transition spd="slow" advTm="331300"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A435-66B1-41CA-A613-8C35A30104C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  <p:transition spd="slow" advTm="331300"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549B8-1888-46E7-847C-EA33DB5095B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  <p:transition spd="slow" advTm="331300"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DFD35-EB2D-48F6-B4DE-DE1731B1765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  <p:transition spd="slow" advTm="331300"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F9C24-31B4-45B6-8D27-65EC7DA5B0FC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  <p:transition spd="slow" advTm="331300"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82191-0C6D-4BA3-9A85-C883B3E43CD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  <p:transition spd="slow" advTm="331300"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372F8-285A-4C29-AD72-C5B3D91DD66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  <p:transition spd="slow" advTm="331300"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876D5-13D4-449E-A737-16CD86F3AA3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  <p:transition spd="slow" advTm="331300"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3B0DD-A61E-4FE2-B4E6-B8E55F64BF37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  <p:transition spd="slow" advTm="331300"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9FD95-348F-4A40-A72C-EDF9ACB7B16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  <p:transition spd="slow" advTm="331300"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3EFD9AD-B631-464F-B948-50455F2A4DE3}" type="slidenum">
              <a:rPr lang="ro-RO"/>
              <a:pPr>
                <a:defRPr/>
              </a:pPr>
              <a:t>‹#›</a:t>
            </a:fld>
            <a:endParaRPr lang="ro-RO"/>
          </a:p>
        </p:txBody>
      </p:sp>
      <p:sp>
        <p:nvSpPr>
          <p:cNvPr id="5018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18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5018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18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18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19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19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19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19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19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19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8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08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5019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19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0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5020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2089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5020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0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0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0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0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205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5021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21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6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6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5021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2064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5022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1" y="329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1" y="179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0" y="894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3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0" y="139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5022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 spd="slow" advTm="331300">
    <p:wheel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785938"/>
            <a:ext cx="7772400" cy="2209800"/>
          </a:xfrm>
          <a:effectLst>
            <a:outerShdw dist="28398" dir="20006097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800000"/>
                </a:solidFill>
              </a:rPr>
              <a:t>Romanian Education System</a:t>
            </a:r>
          </a:p>
        </p:txBody>
      </p:sp>
      <p:pic>
        <p:nvPicPr>
          <p:cNvPr id="4099" name="Picture 3" descr="siglais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2428875"/>
            <a:ext cx="13096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LogosBeneficairesErasmus+LEFT_R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30800" y="0"/>
            <a:ext cx="40132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331300"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88913"/>
            <a:ext cx="6870700" cy="612775"/>
          </a:xfrm>
        </p:spPr>
        <p:txBody>
          <a:bodyPr/>
          <a:lstStyle/>
          <a:p>
            <a:pPr eaLnBrk="1" hangingPunct="1"/>
            <a:r>
              <a:rPr lang="en-US" sz="3800" b="1" smtClean="0"/>
              <a:t>School management</a:t>
            </a:r>
            <a:endParaRPr lang="ro-RO" sz="3800" b="1" smtClean="0"/>
          </a:p>
        </p:txBody>
      </p:sp>
      <p:graphicFrame>
        <p:nvGraphicFramePr>
          <p:cNvPr id="1026" name="Organization Chart 3"/>
          <p:cNvGraphicFramePr>
            <a:graphicFrameLocks/>
          </p:cNvGraphicFramePr>
          <p:nvPr/>
        </p:nvGraphicFramePr>
        <p:xfrm>
          <a:off x="250825" y="1268413"/>
          <a:ext cx="8162925" cy="4926012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ransition spd="slow" advTm="331300"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1472" y="785794"/>
            <a:ext cx="7696200" cy="7238905"/>
          </a:xfrm>
        </p:spPr>
        <p:txBody>
          <a:bodyPr>
            <a:spAutoFit/>
          </a:bodyPr>
          <a:lstStyle/>
          <a:p>
            <a:pPr algn="ctr">
              <a:buFontTx/>
              <a:buNone/>
              <a:defRPr/>
            </a:pPr>
            <a:r>
              <a:rPr lang="en-US" sz="5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Erasmus+ Project</a:t>
            </a:r>
          </a:p>
          <a:p>
            <a:pPr algn="ctr">
              <a:buFontTx/>
              <a:buNone/>
              <a:defRPr/>
            </a:pPr>
            <a:r>
              <a:rPr lang="en-US" sz="5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Signs of </a:t>
            </a:r>
            <a:r>
              <a:rPr lang="en-US" sz="5400" b="1" spc="5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the </a:t>
            </a:r>
            <a:r>
              <a:rPr lang="en-US" sz="5400" b="1" spc="5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times</a:t>
            </a:r>
          </a:p>
          <a:p>
            <a:pPr algn="ctr">
              <a:buFontTx/>
              <a:buNone/>
              <a:defRPr/>
            </a:pPr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>
              <a:buFontTx/>
              <a:buNone/>
              <a:defRPr/>
            </a:pPr>
            <a:r>
              <a:rPr lang="ro-RO" sz="3600" b="1" dirty="0" smtClean="0"/>
              <a:t>2017-1-FI01-KA219-034708_2</a:t>
            </a:r>
            <a:endParaRPr lang="en-US" sz="3600" b="1" dirty="0"/>
          </a:p>
          <a:p>
            <a:pPr algn="ctr">
              <a:buFontTx/>
              <a:buNone/>
              <a:defRPr/>
            </a:pPr>
            <a:r>
              <a:rPr lang="en-US" sz="3600" b="1" dirty="0"/>
              <a:t>2017-2020</a:t>
            </a:r>
            <a:endParaRPr lang="en-US" sz="3600" dirty="0"/>
          </a:p>
          <a:p>
            <a:pPr algn="ctr">
              <a:defRPr/>
            </a:pPr>
            <a:endParaRPr lang="en-US" sz="54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>
              <a:defRPr/>
            </a:pPr>
            <a:endParaRPr lang="en-US" sz="54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>
              <a:defRPr/>
            </a:pPr>
            <a:endParaRPr lang="en-US" sz="54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 advTm="331300"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66713"/>
            <a:ext cx="5427663" cy="1385887"/>
          </a:xfrm>
          <a:noFill/>
        </p:spPr>
        <p:txBody>
          <a:bodyPr anchor="ctr"/>
          <a:lstStyle/>
          <a:p>
            <a:pPr eaLnBrk="1" hangingPunct="1"/>
            <a:r>
              <a:rPr lang="en-US" sz="3000" b="1" smtClean="0">
                <a:solidFill>
                  <a:srgbClr val="800000"/>
                </a:solidFill>
              </a:rPr>
              <a:t>Structure</a:t>
            </a:r>
            <a:r>
              <a:rPr lang="en-US" sz="2800" b="1" smtClean="0">
                <a:solidFill>
                  <a:srgbClr val="800000"/>
                </a:solidFill>
              </a:rPr>
              <a:t> of the Education System</a:t>
            </a:r>
          </a:p>
        </p:txBody>
      </p:sp>
      <p:graphicFrame>
        <p:nvGraphicFramePr>
          <p:cNvPr id="9219" name="Group 3"/>
          <p:cNvGraphicFramePr>
            <a:graphicFrameLocks noGrp="1"/>
          </p:cNvGraphicFramePr>
          <p:nvPr/>
        </p:nvGraphicFramePr>
        <p:xfrm>
          <a:off x="1258888" y="1557338"/>
          <a:ext cx="7315200" cy="4981592"/>
        </p:xfrm>
        <a:graphic>
          <a:graphicData uri="http://schemas.openxmlformats.org/drawingml/2006/table">
            <a:tbl>
              <a:tblPr/>
              <a:tblGrid>
                <a:gridCol w="762000"/>
                <a:gridCol w="838200"/>
                <a:gridCol w="1828800"/>
                <a:gridCol w="2035175"/>
                <a:gridCol w="1851025"/>
              </a:tblGrid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Age</a:t>
                      </a:r>
                      <a:endParaRPr kumimoji="0" lang="ro-RO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Grade</a:t>
                      </a:r>
                      <a:endParaRPr kumimoji="0" lang="ro-RO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Educational Levels</a:t>
                      </a:r>
                      <a:endParaRPr kumimoji="0" lang="ro-RO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&gt;</a:t>
                      </a:r>
                      <a:r>
                        <a:rPr kumimoji="0" lang="ro-RO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19</a:t>
                      </a:r>
                      <a:endParaRPr kumimoji="0" lang="ro-RO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o-RO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Post-graduate education</a:t>
                      </a:r>
                      <a:endParaRPr kumimoji="0" lang="ro-RO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Higher education and post-graduate education</a:t>
                      </a:r>
                      <a:endParaRPr kumimoji="0" lang="ro-R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Higher Education</a:t>
                      </a:r>
                      <a:endParaRPr kumimoji="0" lang="ro-RO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Post-high school (post lyceum)</a:t>
                      </a:r>
                      <a:endParaRPr kumimoji="0" lang="ro-RO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Post-secondary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non-tertiary education</a:t>
                      </a:r>
                      <a:endParaRPr kumimoji="0" lang="ro-R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18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XIII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o-RO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Lyceum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Upper Cycle</a:t>
                      </a:r>
                      <a:endParaRPr kumimoji="0" lang="ro-RO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Upper secondary education</a:t>
                      </a: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17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XII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Lyceum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Upper Cycle</a:t>
                      </a:r>
                      <a:endParaRPr kumimoji="0" lang="ro-RO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16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XI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Completion Year</a:t>
                      </a:r>
                      <a:endParaRPr kumimoji="0" lang="ro-RO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15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X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Lyceum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Lower Cycle</a:t>
                      </a:r>
                      <a:endParaRPr kumimoji="0" lang="ro-RO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Arts (Vocational schools) and Trades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School</a:t>
                      </a:r>
                      <a:endParaRPr kumimoji="0" lang="ro-RO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Lower secondary education</a:t>
                      </a:r>
                      <a:r>
                        <a:rPr kumimoji="0" lang="ro-RO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endParaRPr kumimoji="0" lang="ro-RO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14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IX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13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VIII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First cycle of lower secondary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o-RO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gimnaziu</a:t>
                      </a:r>
                      <a:r>
                        <a:rPr kumimoji="0" lang="ro-RO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)</a:t>
                      </a:r>
                      <a:endParaRPr kumimoji="0" lang="ro-RO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12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VII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11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VI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10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V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9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IV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Primary Education</a:t>
                      </a:r>
                      <a:endParaRPr kumimoji="0" lang="ro-RO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Primary education</a:t>
                      </a:r>
                      <a:endParaRPr kumimoji="0" lang="ro-RO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8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III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7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II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6</a:t>
                      </a:r>
                      <a:endParaRPr kumimoji="0" lang="ro-RO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</a:t>
                      </a:r>
                      <a:endParaRPr kumimoji="0" lang="ro-RO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7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  <a:endParaRPr kumimoji="0" lang="ro-RO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Preparatory</a:t>
                      </a:r>
                      <a:endParaRPr kumimoji="0" lang="ro-RO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o-RO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o-RO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4</a:t>
                      </a:r>
                      <a:endParaRPr kumimoji="0" lang="ro-RO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Middle</a:t>
                      </a:r>
                      <a:endParaRPr kumimoji="0" lang="ro-RO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Pre-primary Education</a:t>
                      </a:r>
                      <a:endParaRPr kumimoji="0" lang="ro-RO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Pre-school education</a:t>
                      </a:r>
                      <a:endParaRPr kumimoji="0" lang="ro-R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3</a:t>
                      </a:r>
                      <a:endParaRPr kumimoji="0" lang="ro-R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Beginner</a:t>
                      </a:r>
                      <a:endParaRPr kumimoji="0" lang="ro-RO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07" name="WordArt 87"/>
          <p:cNvSpPr>
            <a:spLocks noChangeArrowheads="1" noChangeShapeType="1" noTextEdit="1"/>
          </p:cNvSpPr>
          <p:nvPr/>
        </p:nvSpPr>
        <p:spPr bwMode="auto">
          <a:xfrm rot="-1407172">
            <a:off x="3590925" y="4191000"/>
            <a:ext cx="22764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chemeClr val="hlink"/>
                  </a:solidFill>
                  <a:miter lim="800000"/>
                  <a:headEnd/>
                  <a:tailEnd/>
                </a:ln>
                <a:noFill/>
                <a:latin typeface="Arial Black"/>
              </a:rPr>
              <a:t>Compulsory</a:t>
            </a:r>
          </a:p>
        </p:txBody>
      </p:sp>
    </p:spTree>
  </p:cSld>
  <p:clrMapOvr>
    <a:masterClrMapping/>
  </p:clrMapOvr>
  <p:transition spd="slow" advTm="331300"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800000"/>
                </a:solidFill>
              </a:rPr>
              <a:t>Curriculum Framework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77724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smtClean="0"/>
              <a:t>National Curriculum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/>
              <a:t>	</a:t>
            </a:r>
            <a:r>
              <a:rPr lang="en-US" sz="2800" smtClean="0"/>
              <a:t>- </a:t>
            </a:r>
            <a:r>
              <a:rPr lang="en-US" sz="2400" smtClean="0"/>
              <a:t>Seven Curricular Areas: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- Core Curriculum (75%)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- School-based Curriculum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/>
              <a:t>School Educational Offer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/>
              <a:t>	</a:t>
            </a:r>
            <a:r>
              <a:rPr lang="en-US" sz="2800" smtClean="0"/>
              <a:t>- </a:t>
            </a:r>
            <a:r>
              <a:rPr lang="en-US" sz="2400" smtClean="0"/>
              <a:t>Extracurricular activities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- Special Needs for students with deficiencies or high performance capacity</a:t>
            </a:r>
            <a:endParaRPr lang="en-GB" sz="2400" smtClean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510213" y="2058988"/>
            <a:ext cx="3328987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1200" b="1">
                <a:solidFill>
                  <a:srgbClr val="800000"/>
                </a:solidFill>
                <a:latin typeface="Times New Roman" pitchFamily="18" charset="0"/>
              </a:rPr>
              <a:t>LANGUAGE AND COMMUNICATION</a:t>
            </a:r>
          </a:p>
          <a:p>
            <a:pPr>
              <a:buFontTx/>
              <a:buChar char="•"/>
            </a:pPr>
            <a:r>
              <a:rPr lang="en-US" sz="1200" b="1">
                <a:solidFill>
                  <a:srgbClr val="800000"/>
                </a:solidFill>
                <a:latin typeface="Times New Roman" pitchFamily="18" charset="0"/>
              </a:rPr>
              <a:t> MATHEMATICS AND NATURAL SCIENCE</a:t>
            </a:r>
          </a:p>
          <a:p>
            <a:pPr>
              <a:buFontTx/>
              <a:buChar char="•"/>
            </a:pPr>
            <a:r>
              <a:rPr lang="en-US" sz="1200" b="1">
                <a:solidFill>
                  <a:srgbClr val="800000"/>
                </a:solidFill>
                <a:latin typeface="Times New Roman" pitchFamily="18" charset="0"/>
              </a:rPr>
              <a:t> PEOPLE AND SOCIETY</a:t>
            </a:r>
          </a:p>
          <a:p>
            <a:pPr>
              <a:buFontTx/>
              <a:buChar char="•"/>
            </a:pPr>
            <a:r>
              <a:rPr lang="en-US" sz="1200" b="1">
                <a:solidFill>
                  <a:srgbClr val="800000"/>
                </a:solidFill>
                <a:latin typeface="Times New Roman" pitchFamily="18" charset="0"/>
              </a:rPr>
              <a:t> ARTS</a:t>
            </a:r>
          </a:p>
          <a:p>
            <a:pPr>
              <a:buFontTx/>
              <a:buChar char="•"/>
            </a:pPr>
            <a:r>
              <a:rPr lang="en-US" sz="1200" b="1">
                <a:solidFill>
                  <a:srgbClr val="800000"/>
                </a:solidFill>
                <a:latin typeface="Times New Roman" pitchFamily="18" charset="0"/>
              </a:rPr>
              <a:t> PHYSICAL EDUCATION</a:t>
            </a:r>
          </a:p>
          <a:p>
            <a:pPr>
              <a:buFontTx/>
              <a:buChar char="•"/>
            </a:pPr>
            <a:r>
              <a:rPr lang="en-US" sz="1200" b="1">
                <a:solidFill>
                  <a:srgbClr val="800000"/>
                </a:solidFill>
                <a:latin typeface="Times New Roman" pitchFamily="18" charset="0"/>
              </a:rPr>
              <a:t> TECHNOLOGIES</a:t>
            </a:r>
          </a:p>
          <a:p>
            <a:pPr>
              <a:buFontTx/>
              <a:buChar char="•"/>
            </a:pPr>
            <a:r>
              <a:rPr lang="en-US" sz="1200" b="1">
                <a:solidFill>
                  <a:srgbClr val="800000"/>
                </a:solidFill>
                <a:latin typeface="Times New Roman" pitchFamily="18" charset="0"/>
              </a:rPr>
              <a:t> COUNSELLING AND GUIDANCE</a:t>
            </a:r>
            <a:endParaRPr lang="en-GB" sz="1200" b="1">
              <a:solidFill>
                <a:srgbClr val="800000"/>
              </a:solidFill>
              <a:latin typeface="Times New Roman" pitchFamily="18" charset="0"/>
            </a:endParaRPr>
          </a:p>
        </p:txBody>
      </p:sp>
      <p:grpSp>
        <p:nvGrpSpPr>
          <p:cNvPr id="6149" name="Group 5"/>
          <p:cNvGrpSpPr>
            <a:grpSpLocks/>
          </p:cNvGrpSpPr>
          <p:nvPr/>
        </p:nvGrpSpPr>
        <p:grpSpPr bwMode="auto">
          <a:xfrm>
            <a:off x="5041900" y="2133600"/>
            <a:ext cx="609600" cy="1066800"/>
            <a:chOff x="2976" y="1392"/>
            <a:chExt cx="384" cy="672"/>
          </a:xfrm>
        </p:grpSpPr>
        <p:sp>
          <p:nvSpPr>
            <p:cNvPr id="6150" name="Line 6"/>
            <p:cNvSpPr>
              <a:spLocks noChangeShapeType="1"/>
            </p:cNvSpPr>
            <p:nvPr/>
          </p:nvSpPr>
          <p:spPr bwMode="auto">
            <a:xfrm flipV="1">
              <a:off x="2976" y="1392"/>
              <a:ext cx="384" cy="288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51" name="Line 7"/>
            <p:cNvSpPr>
              <a:spLocks noChangeShapeType="1"/>
            </p:cNvSpPr>
            <p:nvPr/>
          </p:nvSpPr>
          <p:spPr bwMode="auto">
            <a:xfrm flipV="1">
              <a:off x="2976" y="1536"/>
              <a:ext cx="384" cy="144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52" name="Line 8"/>
            <p:cNvSpPr>
              <a:spLocks noChangeShapeType="1"/>
            </p:cNvSpPr>
            <p:nvPr/>
          </p:nvSpPr>
          <p:spPr bwMode="auto">
            <a:xfrm flipV="1">
              <a:off x="2976" y="1632"/>
              <a:ext cx="384" cy="48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53" name="Line 9"/>
            <p:cNvSpPr>
              <a:spLocks noChangeShapeType="1"/>
            </p:cNvSpPr>
            <p:nvPr/>
          </p:nvSpPr>
          <p:spPr bwMode="auto">
            <a:xfrm>
              <a:off x="2976" y="1680"/>
              <a:ext cx="384" cy="48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2976" y="1680"/>
              <a:ext cx="384" cy="144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55" name="Line 11"/>
            <p:cNvSpPr>
              <a:spLocks noChangeShapeType="1"/>
            </p:cNvSpPr>
            <p:nvPr/>
          </p:nvSpPr>
          <p:spPr bwMode="auto">
            <a:xfrm>
              <a:off x="2976" y="1680"/>
              <a:ext cx="384" cy="288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56" name="Line 12"/>
            <p:cNvSpPr>
              <a:spLocks noChangeShapeType="1"/>
            </p:cNvSpPr>
            <p:nvPr/>
          </p:nvSpPr>
          <p:spPr bwMode="auto">
            <a:xfrm>
              <a:off x="2976" y="1680"/>
              <a:ext cx="384" cy="384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spd="slow" advTm="331300"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76250"/>
            <a:ext cx="7620000" cy="593725"/>
          </a:xfrm>
        </p:spPr>
        <p:txBody>
          <a:bodyPr/>
          <a:lstStyle/>
          <a:p>
            <a:pPr eaLnBrk="1" hangingPunct="1"/>
            <a:r>
              <a:rPr lang="en-US" sz="3000" b="1" smtClean="0">
                <a:solidFill>
                  <a:srgbClr val="800000"/>
                </a:solidFill>
              </a:rPr>
              <a:t>Class size, school year &amp; timetable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557338"/>
            <a:ext cx="7661275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 smtClean="0"/>
              <a:t>Class size - depends on the educational level: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cs typeface="Times New Roman" pitchFamily="18" charset="0"/>
              </a:rPr>
              <a:t>Pre-primary 10 </a:t>
            </a:r>
            <a:r>
              <a:rPr lang="en-US" sz="2000" smtClean="0">
                <a:sym typeface="Wingdings" pitchFamily="2" charset="2"/>
              </a:rPr>
              <a:t> 20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cs typeface="Times New Roman" pitchFamily="18" charset="0"/>
              </a:rPr>
              <a:t>Primary </a:t>
            </a:r>
            <a:r>
              <a:rPr lang="en-US" sz="2000" smtClean="0"/>
              <a:t>15  </a:t>
            </a:r>
            <a:r>
              <a:rPr lang="en-US" sz="2000" smtClean="0">
                <a:sym typeface="Wingdings" pitchFamily="2" charset="2"/>
              </a:rPr>
              <a:t>  25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cs typeface="Times New Roman" pitchFamily="18" charset="0"/>
              </a:rPr>
              <a:t>First cycle of lower secondary</a:t>
            </a:r>
            <a:r>
              <a:rPr lang="en-US" sz="2000" smtClean="0">
                <a:sym typeface="Wingdings" pitchFamily="2" charset="2"/>
              </a:rPr>
              <a:t> 15 28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cs typeface="Times New Roman" pitchFamily="18" charset="0"/>
              </a:rPr>
              <a:t>Lyceum</a:t>
            </a:r>
            <a:r>
              <a:rPr lang="en-US" sz="2000" smtClean="0">
                <a:sym typeface="Wingdings" pitchFamily="2" charset="2"/>
              </a:rPr>
              <a:t> 25  28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b="1" smtClean="0">
                <a:sym typeface="Wingdings" pitchFamily="2" charset="2"/>
              </a:rPr>
              <a:t>School year: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sz="2000" smtClean="0">
                <a:sym typeface="Wingdings" pitchFamily="2" charset="2"/>
              </a:rPr>
              <a:t>34 to 36 weeks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sz="2000" smtClean="0">
                <a:sym typeface="Wingdings" pitchFamily="2" charset="2"/>
              </a:rPr>
              <a:t>starting date: September 15</a:t>
            </a:r>
            <a:r>
              <a:rPr lang="en-US" sz="2000" baseline="30000" smtClean="0">
                <a:sym typeface="Wingdings" pitchFamily="2" charset="2"/>
              </a:rPr>
              <a:t>th</a:t>
            </a:r>
            <a:r>
              <a:rPr lang="en-US" sz="2000" smtClean="0">
                <a:sym typeface="Wingdings" pitchFamily="2" charset="2"/>
              </a:rPr>
              <a:t>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sz="2000" smtClean="0">
                <a:sym typeface="Wingdings" pitchFamily="2" charset="2"/>
              </a:rPr>
              <a:t>ending date: June 15</a:t>
            </a:r>
            <a:r>
              <a:rPr lang="en-US" sz="2000" baseline="30000" smtClean="0">
                <a:sym typeface="Wingdings" pitchFamily="2" charset="2"/>
              </a:rPr>
              <a:t>th</a:t>
            </a:r>
            <a:endParaRPr lang="en-US" sz="200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 smtClean="0">
                <a:sym typeface="Wingdings" pitchFamily="2" charset="2"/>
              </a:rPr>
              <a:t>Timetable: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sz="2000" smtClean="0">
                <a:sym typeface="Wingdings" pitchFamily="2" charset="2"/>
              </a:rPr>
              <a:t>50-minute classes / 10-minute breaks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sz="2000" smtClean="0">
                <a:sym typeface="Wingdings" pitchFamily="2" charset="2"/>
              </a:rPr>
              <a:t>Morning </a:t>
            </a:r>
            <a:r>
              <a:rPr lang="en-US" sz="2000" i="1" smtClean="0">
                <a:sym typeface="Wingdings" pitchFamily="2" charset="2"/>
              </a:rPr>
              <a:t>or</a:t>
            </a:r>
            <a:r>
              <a:rPr lang="en-US" sz="2000" smtClean="0">
                <a:sym typeface="Wingdings" pitchFamily="2" charset="2"/>
              </a:rPr>
              <a:t> afternoon classes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</p:txBody>
      </p:sp>
    </p:spTree>
  </p:cSld>
  <p:clrMapOvr>
    <a:masterClrMapping/>
  </p:clrMapOvr>
  <p:transition spd="slow" advTm="331300"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620000" cy="1143000"/>
          </a:xfrm>
        </p:spPr>
        <p:txBody>
          <a:bodyPr/>
          <a:lstStyle/>
          <a:p>
            <a:pPr eaLnBrk="1" hangingPunct="1"/>
            <a:r>
              <a:rPr lang="en-US" sz="3000" b="1" smtClean="0">
                <a:solidFill>
                  <a:srgbClr val="800000"/>
                </a:solidFill>
              </a:rPr>
              <a:t>Priorities of the Education Policy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76962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smtClean="0"/>
              <a:t>Equal and improved access to education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High educational standards and training </a:t>
            </a:r>
            <a:r>
              <a:rPr lang="en-US" sz="2000" smtClean="0"/>
              <a:t>for</a:t>
            </a:r>
            <a:r>
              <a:rPr lang="en-GB" sz="2000" smtClean="0"/>
              <a:t> a knowledge-based society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Decentralizing of the education system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Turning education into a basic tool in the modernisation </a:t>
            </a:r>
            <a:r>
              <a:rPr lang="en-US" sz="2000" smtClean="0"/>
              <a:t>process </a:t>
            </a:r>
            <a:r>
              <a:rPr lang="en-GB" sz="2000" smtClean="0"/>
              <a:t>of Romania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Envisaging the investment in human resources as the most profitable long-term investment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Reconstruction of rural education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Combining excellence and general education in an efficient way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IT contribution to education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Enhancing the European dimension of education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Institutional development of permanent education</a:t>
            </a:r>
          </a:p>
          <a:p>
            <a:pPr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000" smtClean="0"/>
          </a:p>
        </p:txBody>
      </p:sp>
    </p:spTree>
  </p:cSld>
  <p:clrMapOvr>
    <a:masterClrMapping/>
  </p:clrMapOvr>
  <p:transition spd="slow" advTm="331300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2813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sz="3000" b="1" smtClean="0">
                <a:solidFill>
                  <a:srgbClr val="800000"/>
                </a:solidFill>
              </a:rPr>
              <a:t>Governance of the Education System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1577975" y="1976438"/>
            <a:ext cx="4002088" cy="4548187"/>
            <a:chOff x="403" y="1104"/>
            <a:chExt cx="2521" cy="2865"/>
          </a:xfrm>
        </p:grpSpPr>
        <p:cxnSp>
          <p:nvCxnSpPr>
            <p:cNvPr id="9222" name="_s238628"/>
            <p:cNvCxnSpPr>
              <a:cxnSpLocks noChangeShapeType="1"/>
              <a:stCxn id="9246" idx="3"/>
              <a:endCxn id="9234" idx="2"/>
            </p:cNvCxnSpPr>
            <p:nvPr/>
          </p:nvCxnSpPr>
          <p:spPr bwMode="auto">
            <a:xfrm flipV="1">
              <a:off x="1696" y="1402"/>
              <a:ext cx="146" cy="1348"/>
            </a:xfrm>
            <a:prstGeom prst="bentConnector2">
              <a:avLst/>
            </a:prstGeom>
            <a:noFill/>
            <a:ln w="9525">
              <a:solidFill>
                <a:srgbClr val="666699"/>
              </a:solidFill>
              <a:miter lim="800000"/>
              <a:headEnd/>
              <a:tailEnd/>
            </a:ln>
          </p:spPr>
        </p:cxnSp>
        <p:cxnSp>
          <p:nvCxnSpPr>
            <p:cNvPr id="9223" name="_s238629"/>
            <p:cNvCxnSpPr>
              <a:cxnSpLocks noChangeShapeType="1"/>
              <a:stCxn id="9245" idx="3"/>
              <a:endCxn id="9242" idx="1"/>
            </p:cNvCxnSpPr>
            <p:nvPr/>
          </p:nvCxnSpPr>
          <p:spPr bwMode="auto">
            <a:xfrm>
              <a:off x="1062" y="3672"/>
              <a:ext cx="447" cy="160"/>
            </a:xfrm>
            <a:prstGeom prst="bentConnector3">
              <a:avLst>
                <a:gd name="adj1" fmla="val 16106"/>
              </a:avLst>
            </a:prstGeom>
            <a:noFill/>
            <a:ln w="9525">
              <a:solidFill>
                <a:srgbClr val="666699"/>
              </a:solidFill>
              <a:miter lim="800000"/>
              <a:headEnd/>
              <a:tailEnd/>
            </a:ln>
          </p:spPr>
        </p:cxnSp>
        <p:cxnSp>
          <p:nvCxnSpPr>
            <p:cNvPr id="9224" name="_s238630"/>
            <p:cNvCxnSpPr>
              <a:cxnSpLocks noChangeShapeType="1"/>
              <a:stCxn id="9244" idx="1"/>
              <a:endCxn id="9235" idx="2"/>
            </p:cNvCxnSpPr>
            <p:nvPr/>
          </p:nvCxnSpPr>
          <p:spPr bwMode="auto">
            <a:xfrm rot="10800000">
              <a:off x="1843" y="3233"/>
              <a:ext cx="99" cy="210"/>
            </a:xfrm>
            <a:prstGeom prst="bentConnector2">
              <a:avLst/>
            </a:prstGeom>
            <a:noFill/>
            <a:ln w="9525">
              <a:solidFill>
                <a:srgbClr val="666699"/>
              </a:solidFill>
              <a:miter lim="800000"/>
              <a:headEnd/>
              <a:tailEnd/>
            </a:ln>
          </p:spPr>
        </p:cxnSp>
        <p:cxnSp>
          <p:nvCxnSpPr>
            <p:cNvPr id="9225" name="_s238631"/>
            <p:cNvCxnSpPr>
              <a:cxnSpLocks noChangeShapeType="1"/>
              <a:stCxn id="9243" idx="3"/>
              <a:endCxn id="9235" idx="2"/>
            </p:cNvCxnSpPr>
            <p:nvPr/>
          </p:nvCxnSpPr>
          <p:spPr bwMode="auto">
            <a:xfrm flipV="1">
              <a:off x="1743" y="3233"/>
              <a:ext cx="100" cy="210"/>
            </a:xfrm>
            <a:prstGeom prst="bentConnector2">
              <a:avLst/>
            </a:prstGeom>
            <a:noFill/>
            <a:ln w="9525">
              <a:solidFill>
                <a:srgbClr val="666699"/>
              </a:solidFill>
              <a:miter lim="800000"/>
              <a:headEnd/>
              <a:tailEnd/>
            </a:ln>
          </p:spPr>
        </p:cxnSp>
        <p:cxnSp>
          <p:nvCxnSpPr>
            <p:cNvPr id="9226" name="_s238632"/>
            <p:cNvCxnSpPr>
              <a:cxnSpLocks noChangeShapeType="1"/>
              <a:stCxn id="9242" idx="0"/>
              <a:endCxn id="9235" idx="2"/>
            </p:cNvCxnSpPr>
            <p:nvPr/>
          </p:nvCxnSpPr>
          <p:spPr bwMode="auto">
            <a:xfrm rot="-5400000">
              <a:off x="1617" y="3459"/>
              <a:ext cx="453" cy="1"/>
            </a:xfrm>
            <a:prstGeom prst="straightConnector1">
              <a:avLst/>
            </a:prstGeom>
            <a:noFill/>
            <a:ln w="9525">
              <a:solidFill>
                <a:srgbClr val="666699"/>
              </a:solidFill>
              <a:round/>
              <a:headEnd/>
              <a:tailEnd/>
            </a:ln>
          </p:spPr>
        </p:cxnSp>
        <p:cxnSp>
          <p:nvCxnSpPr>
            <p:cNvPr id="9227" name="_s238633"/>
            <p:cNvCxnSpPr>
              <a:cxnSpLocks noChangeShapeType="1"/>
              <a:stCxn id="9241" idx="1"/>
              <a:endCxn id="9234" idx="2"/>
            </p:cNvCxnSpPr>
            <p:nvPr/>
          </p:nvCxnSpPr>
          <p:spPr bwMode="auto">
            <a:xfrm rot="10800000">
              <a:off x="1842" y="1402"/>
              <a:ext cx="154" cy="961"/>
            </a:xfrm>
            <a:prstGeom prst="bentConnector2">
              <a:avLst/>
            </a:prstGeom>
            <a:noFill/>
            <a:ln w="9525">
              <a:solidFill>
                <a:srgbClr val="666699"/>
              </a:solidFill>
              <a:miter lim="800000"/>
              <a:headEnd/>
              <a:tailEnd/>
            </a:ln>
          </p:spPr>
        </p:cxnSp>
        <p:cxnSp>
          <p:nvCxnSpPr>
            <p:cNvPr id="9228" name="_s238634"/>
            <p:cNvCxnSpPr>
              <a:cxnSpLocks noChangeShapeType="1"/>
              <a:stCxn id="9240" idx="3"/>
              <a:endCxn id="9234" idx="2"/>
            </p:cNvCxnSpPr>
            <p:nvPr/>
          </p:nvCxnSpPr>
          <p:spPr bwMode="auto">
            <a:xfrm flipV="1">
              <a:off x="1695" y="1402"/>
              <a:ext cx="147" cy="961"/>
            </a:xfrm>
            <a:prstGeom prst="bentConnector2">
              <a:avLst/>
            </a:prstGeom>
            <a:noFill/>
            <a:ln w="9525">
              <a:solidFill>
                <a:srgbClr val="666699"/>
              </a:solidFill>
              <a:miter lim="800000"/>
              <a:headEnd/>
              <a:tailEnd/>
            </a:ln>
          </p:spPr>
        </p:cxnSp>
        <p:cxnSp>
          <p:nvCxnSpPr>
            <p:cNvPr id="9229" name="_s238635"/>
            <p:cNvCxnSpPr>
              <a:cxnSpLocks noChangeShapeType="1"/>
              <a:stCxn id="9239" idx="1"/>
              <a:endCxn id="9234" idx="2"/>
            </p:cNvCxnSpPr>
            <p:nvPr/>
          </p:nvCxnSpPr>
          <p:spPr bwMode="auto">
            <a:xfrm rot="10800000">
              <a:off x="1842" y="1402"/>
              <a:ext cx="154" cy="578"/>
            </a:xfrm>
            <a:prstGeom prst="bentConnector2">
              <a:avLst/>
            </a:prstGeom>
            <a:noFill/>
            <a:ln w="9525">
              <a:solidFill>
                <a:srgbClr val="666699"/>
              </a:solidFill>
              <a:miter lim="800000"/>
              <a:headEnd/>
              <a:tailEnd/>
            </a:ln>
          </p:spPr>
        </p:cxnSp>
        <p:cxnSp>
          <p:nvCxnSpPr>
            <p:cNvPr id="9230" name="_s238636"/>
            <p:cNvCxnSpPr>
              <a:cxnSpLocks noChangeShapeType="1"/>
              <a:stCxn id="9238" idx="3"/>
              <a:endCxn id="9234" idx="2"/>
            </p:cNvCxnSpPr>
            <p:nvPr/>
          </p:nvCxnSpPr>
          <p:spPr bwMode="auto">
            <a:xfrm flipV="1">
              <a:off x="1695" y="1402"/>
              <a:ext cx="147" cy="578"/>
            </a:xfrm>
            <a:prstGeom prst="bentConnector2">
              <a:avLst/>
            </a:prstGeom>
            <a:noFill/>
            <a:ln w="9525">
              <a:solidFill>
                <a:srgbClr val="666699"/>
              </a:solidFill>
              <a:miter lim="800000"/>
              <a:headEnd/>
              <a:tailEnd/>
            </a:ln>
          </p:spPr>
        </p:cxnSp>
        <p:cxnSp>
          <p:nvCxnSpPr>
            <p:cNvPr id="9231" name="_s238637"/>
            <p:cNvCxnSpPr>
              <a:cxnSpLocks noChangeShapeType="1"/>
              <a:stCxn id="9237" idx="1"/>
              <a:endCxn id="9234" idx="2"/>
            </p:cNvCxnSpPr>
            <p:nvPr/>
          </p:nvCxnSpPr>
          <p:spPr bwMode="auto">
            <a:xfrm rot="10800000">
              <a:off x="1842" y="1402"/>
              <a:ext cx="154" cy="196"/>
            </a:xfrm>
            <a:prstGeom prst="bentConnector2">
              <a:avLst/>
            </a:prstGeom>
            <a:noFill/>
            <a:ln w="9525">
              <a:solidFill>
                <a:srgbClr val="666699"/>
              </a:solidFill>
              <a:miter lim="800000"/>
              <a:headEnd/>
              <a:tailEnd/>
            </a:ln>
          </p:spPr>
        </p:cxnSp>
        <p:cxnSp>
          <p:nvCxnSpPr>
            <p:cNvPr id="9232" name="_s238638"/>
            <p:cNvCxnSpPr>
              <a:cxnSpLocks noChangeShapeType="1"/>
              <a:stCxn id="9236" idx="3"/>
              <a:endCxn id="9234" idx="2"/>
            </p:cNvCxnSpPr>
            <p:nvPr/>
          </p:nvCxnSpPr>
          <p:spPr bwMode="auto">
            <a:xfrm flipV="1">
              <a:off x="1695" y="1402"/>
              <a:ext cx="147" cy="196"/>
            </a:xfrm>
            <a:prstGeom prst="bentConnector2">
              <a:avLst/>
            </a:prstGeom>
            <a:noFill/>
            <a:ln w="9525">
              <a:solidFill>
                <a:srgbClr val="666699"/>
              </a:solidFill>
              <a:miter lim="800000"/>
              <a:headEnd/>
              <a:tailEnd/>
            </a:ln>
          </p:spPr>
        </p:cxnSp>
        <p:cxnSp>
          <p:nvCxnSpPr>
            <p:cNvPr id="9233" name="_s238639"/>
            <p:cNvCxnSpPr>
              <a:cxnSpLocks noChangeShapeType="1"/>
              <a:stCxn id="9235" idx="0"/>
              <a:endCxn id="9234" idx="2"/>
            </p:cNvCxnSpPr>
            <p:nvPr/>
          </p:nvCxnSpPr>
          <p:spPr bwMode="auto">
            <a:xfrm rot="5400000" flipH="1">
              <a:off x="1081" y="2163"/>
              <a:ext cx="1524" cy="1"/>
            </a:xfrm>
            <a:prstGeom prst="bentConnector3">
              <a:avLst>
                <a:gd name="adj1" fmla="val 4722"/>
              </a:avLst>
            </a:prstGeom>
            <a:noFill/>
            <a:ln w="9525">
              <a:solidFill>
                <a:srgbClr val="666699"/>
              </a:solidFill>
              <a:miter lim="800000"/>
              <a:headEnd/>
              <a:tailEnd/>
            </a:ln>
          </p:spPr>
        </p:cxnSp>
        <p:sp>
          <p:nvSpPr>
            <p:cNvPr id="9234" name="_s238640"/>
            <p:cNvSpPr>
              <a:spLocks noChangeArrowheads="1"/>
            </p:cNvSpPr>
            <p:nvPr/>
          </p:nvSpPr>
          <p:spPr bwMode="auto">
            <a:xfrm>
              <a:off x="839" y="1104"/>
              <a:ext cx="2006" cy="289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A50021"/>
              </a:solidFill>
              <a:round/>
              <a:headEnd/>
              <a:tailEnd/>
            </a:ln>
          </p:spPr>
          <p:txBody>
            <a:bodyPr lIns="67588" tIns="33794" rIns="67588" bIns="33794" anchor="ctr"/>
            <a:lstStyle/>
            <a:p>
              <a:pPr algn="ctr"/>
              <a:r>
                <a:rPr lang="en-US" sz="1400" b="1">
                  <a:latin typeface="Times New Roman" pitchFamily="18" charset="0"/>
                </a:rPr>
                <a:t>Ministry of Education</a:t>
              </a:r>
              <a:endParaRPr lang="ro-RO" sz="1400" b="1">
                <a:latin typeface="Times New Roman" pitchFamily="18" charset="0"/>
              </a:endParaRPr>
            </a:p>
          </p:txBody>
        </p:sp>
        <p:sp>
          <p:nvSpPr>
            <p:cNvPr id="9235" name="_s238641"/>
            <p:cNvSpPr>
              <a:spLocks noChangeArrowheads="1"/>
            </p:cNvSpPr>
            <p:nvPr/>
          </p:nvSpPr>
          <p:spPr bwMode="auto">
            <a:xfrm>
              <a:off x="839" y="2935"/>
              <a:ext cx="2007" cy="289"/>
            </a:xfrm>
            <a:prstGeom prst="roundRect">
              <a:avLst>
                <a:gd name="adj" fmla="val 50000"/>
              </a:avLst>
            </a:prstGeom>
            <a:solidFill>
              <a:srgbClr val="800000"/>
            </a:solidFill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 lIns="67588" tIns="33794" rIns="67588" bIns="33794" anchor="ctr"/>
            <a:lstStyle/>
            <a:p>
              <a:pPr algn="ctr"/>
              <a:r>
                <a:rPr lang="ro-RO" b="1">
                  <a:solidFill>
                    <a:schemeClr val="bg1"/>
                  </a:solidFill>
                  <a:latin typeface="Times New Roman" pitchFamily="18" charset="0"/>
                </a:rPr>
                <a:t>County School Inspectorate</a:t>
              </a:r>
              <a:r>
                <a:rPr lang="en-US" b="1">
                  <a:solidFill>
                    <a:schemeClr val="bg1"/>
                  </a:solidFill>
                  <a:latin typeface="Times New Roman" pitchFamily="18" charset="0"/>
                </a:rPr>
                <a:t>s</a:t>
              </a:r>
              <a:endParaRPr lang="ro-RO" b="1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  <p:sp>
          <p:nvSpPr>
            <p:cNvPr id="9236" name="_s238642"/>
            <p:cNvSpPr>
              <a:spLocks noChangeArrowheads="1"/>
            </p:cNvSpPr>
            <p:nvPr/>
          </p:nvSpPr>
          <p:spPr bwMode="auto">
            <a:xfrm>
              <a:off x="893" y="1453"/>
              <a:ext cx="793" cy="289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lIns="86868" tIns="43434" rIns="86868" bIns="43434" anchor="ctr"/>
            <a:lstStyle/>
            <a:p>
              <a:pPr algn="ctr"/>
              <a:r>
                <a:rPr lang="ro-RO" sz="1400" b="1">
                  <a:latin typeface="Times New Roman" pitchFamily="18" charset="0"/>
                </a:rPr>
                <a:t>NCC</a:t>
              </a:r>
            </a:p>
          </p:txBody>
        </p:sp>
        <p:sp>
          <p:nvSpPr>
            <p:cNvPr id="9237" name="_s238643"/>
            <p:cNvSpPr>
              <a:spLocks noChangeArrowheads="1"/>
            </p:cNvSpPr>
            <p:nvPr/>
          </p:nvSpPr>
          <p:spPr bwMode="auto">
            <a:xfrm>
              <a:off x="2005" y="1453"/>
              <a:ext cx="793" cy="289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lIns="86868" tIns="43434" rIns="86868" bIns="43434" anchor="ctr"/>
            <a:lstStyle/>
            <a:p>
              <a:pPr algn="ctr"/>
              <a:r>
                <a:rPr lang="ro-RO" sz="1400" b="1">
                  <a:latin typeface="Times New Roman" pitchFamily="18" charset="0"/>
                </a:rPr>
                <a:t>NSAE</a:t>
              </a:r>
            </a:p>
          </p:txBody>
        </p:sp>
        <p:sp>
          <p:nvSpPr>
            <p:cNvPr id="9238" name="_s238644"/>
            <p:cNvSpPr>
              <a:spLocks noChangeArrowheads="1"/>
            </p:cNvSpPr>
            <p:nvPr/>
          </p:nvSpPr>
          <p:spPr bwMode="auto">
            <a:xfrm>
              <a:off x="893" y="1823"/>
              <a:ext cx="793" cy="289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lIns="86868" tIns="43434" rIns="86868" bIns="43434" anchor="ctr"/>
            <a:lstStyle/>
            <a:p>
              <a:pPr algn="ctr"/>
              <a:r>
                <a:rPr lang="ro-RO" sz="1400" b="1">
                  <a:latin typeface="Times New Roman" pitchFamily="18" charset="0"/>
                </a:rPr>
                <a:t>PEEAC</a:t>
              </a:r>
              <a:endParaRPr lang="ro-RO" sz="1400">
                <a:latin typeface="Times New Roman" pitchFamily="18" charset="0"/>
              </a:endParaRPr>
            </a:p>
          </p:txBody>
        </p:sp>
        <p:sp>
          <p:nvSpPr>
            <p:cNvPr id="9239" name="_s238645"/>
            <p:cNvSpPr>
              <a:spLocks noChangeArrowheads="1"/>
            </p:cNvSpPr>
            <p:nvPr/>
          </p:nvSpPr>
          <p:spPr bwMode="auto">
            <a:xfrm>
              <a:off x="2005" y="1835"/>
              <a:ext cx="793" cy="289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o-RO" sz="1400" b="1">
                  <a:latin typeface="Times New Roman" pitchFamily="18" charset="0"/>
                </a:rPr>
                <a:t>NCPTST</a:t>
              </a:r>
              <a:endParaRPr lang="ro-RO" sz="1400">
                <a:latin typeface="Times New Roman" pitchFamily="18" charset="0"/>
              </a:endParaRPr>
            </a:p>
          </p:txBody>
        </p:sp>
        <p:sp>
          <p:nvSpPr>
            <p:cNvPr id="9240" name="_s238646"/>
            <p:cNvSpPr>
              <a:spLocks noChangeArrowheads="1"/>
            </p:cNvSpPr>
            <p:nvPr/>
          </p:nvSpPr>
          <p:spPr bwMode="auto">
            <a:xfrm>
              <a:off x="893" y="2194"/>
              <a:ext cx="793" cy="289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o-RO" sz="1400" b="1">
                  <a:latin typeface="Times New Roman" pitchFamily="18" charset="0"/>
                </a:rPr>
                <a:t>NCTVETD</a:t>
              </a:r>
              <a:endParaRPr lang="ro-RO" sz="1400">
                <a:latin typeface="Times New Roman" pitchFamily="18" charset="0"/>
              </a:endParaRPr>
            </a:p>
          </p:txBody>
        </p:sp>
        <p:sp>
          <p:nvSpPr>
            <p:cNvPr id="9241" name="_s238647"/>
            <p:cNvSpPr>
              <a:spLocks noChangeArrowheads="1"/>
            </p:cNvSpPr>
            <p:nvPr/>
          </p:nvSpPr>
          <p:spPr bwMode="auto">
            <a:xfrm>
              <a:off x="2005" y="2218"/>
              <a:ext cx="793" cy="289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o-RO" sz="1400" b="1">
                  <a:latin typeface="Times New Roman" pitchFamily="18" charset="0"/>
                </a:rPr>
                <a:t>NCTEAD</a:t>
              </a:r>
              <a:endParaRPr lang="ro-RO" sz="1400">
                <a:latin typeface="Times New Roman" pitchFamily="18" charset="0"/>
              </a:endParaRPr>
            </a:p>
          </p:txBody>
        </p:sp>
        <p:sp>
          <p:nvSpPr>
            <p:cNvPr id="9242" name="_s238648"/>
            <p:cNvSpPr>
              <a:spLocks noChangeArrowheads="1"/>
            </p:cNvSpPr>
            <p:nvPr/>
          </p:nvSpPr>
          <p:spPr bwMode="auto">
            <a:xfrm>
              <a:off x="1518" y="3695"/>
              <a:ext cx="649" cy="27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o-RO" sz="1400" b="1">
                  <a:latin typeface="Times New Roman" pitchFamily="18" charset="0"/>
                </a:rPr>
                <a:t>Schools</a:t>
              </a:r>
              <a:endParaRPr lang="ro-RO" sz="1400">
                <a:latin typeface="Times New Roman" pitchFamily="18" charset="0"/>
              </a:endParaRPr>
            </a:p>
          </p:txBody>
        </p:sp>
        <p:sp>
          <p:nvSpPr>
            <p:cNvPr id="9243" name="_s238649"/>
            <p:cNvSpPr>
              <a:spLocks noChangeArrowheads="1"/>
            </p:cNvSpPr>
            <p:nvPr/>
          </p:nvSpPr>
          <p:spPr bwMode="auto">
            <a:xfrm>
              <a:off x="1085" y="3306"/>
              <a:ext cx="649" cy="274"/>
            </a:xfrm>
            <a:prstGeom prst="roundRect">
              <a:avLst>
                <a:gd name="adj" fmla="val 50000"/>
              </a:avLst>
            </a:prstGeom>
            <a:solidFill>
              <a:srgbClr val="800000"/>
            </a:solidFill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o-RO" sz="1400" b="1">
                  <a:solidFill>
                    <a:schemeClr val="bg1"/>
                  </a:solidFill>
                  <a:latin typeface="Times New Roman" pitchFamily="18" charset="0"/>
                </a:rPr>
                <a:t>T</a:t>
              </a:r>
              <a:r>
                <a:rPr lang="en-US" sz="1400" b="1">
                  <a:solidFill>
                    <a:schemeClr val="bg1"/>
                  </a:solidFill>
                  <a:latin typeface="Times New Roman" pitchFamily="18" charset="0"/>
                </a:rPr>
                <a:t>T</a:t>
              </a:r>
              <a:r>
                <a:rPr lang="ro-RO" sz="1400" b="1">
                  <a:solidFill>
                    <a:schemeClr val="bg1"/>
                  </a:solidFill>
                  <a:latin typeface="Times New Roman" pitchFamily="18" charset="0"/>
                </a:rPr>
                <a:t>H</a:t>
              </a:r>
              <a:endParaRPr lang="ro-RO" sz="1400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  <p:sp>
          <p:nvSpPr>
            <p:cNvPr id="9244" name="_s238650"/>
            <p:cNvSpPr>
              <a:spLocks noChangeArrowheads="1"/>
            </p:cNvSpPr>
            <p:nvPr/>
          </p:nvSpPr>
          <p:spPr bwMode="auto">
            <a:xfrm>
              <a:off x="1951" y="3306"/>
              <a:ext cx="649" cy="27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o-RO" sz="1400" b="1">
                  <a:latin typeface="Times New Roman" pitchFamily="18" charset="0"/>
                </a:rPr>
                <a:t>LDC</a:t>
              </a:r>
              <a:endParaRPr lang="ro-RO" sz="1400">
                <a:latin typeface="Times New Roman" pitchFamily="18" charset="0"/>
              </a:endParaRPr>
            </a:p>
          </p:txBody>
        </p:sp>
        <p:sp>
          <p:nvSpPr>
            <p:cNvPr id="9245" name="_s238651"/>
            <p:cNvSpPr>
              <a:spLocks noChangeArrowheads="1"/>
            </p:cNvSpPr>
            <p:nvPr/>
          </p:nvSpPr>
          <p:spPr bwMode="auto">
            <a:xfrm>
              <a:off x="403" y="3535"/>
              <a:ext cx="650" cy="27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o-RO" sz="1400" b="1">
                  <a:latin typeface="Times New Roman" pitchFamily="18" charset="0"/>
                </a:rPr>
                <a:t>LCSS</a:t>
              </a:r>
              <a:endParaRPr lang="ro-RO" sz="1400">
                <a:latin typeface="Times New Roman" pitchFamily="18" charset="0"/>
              </a:endParaRPr>
            </a:p>
          </p:txBody>
        </p:sp>
        <p:sp>
          <p:nvSpPr>
            <p:cNvPr id="9246" name="_s238652"/>
            <p:cNvSpPr>
              <a:spLocks noChangeArrowheads="1"/>
            </p:cNvSpPr>
            <p:nvPr/>
          </p:nvSpPr>
          <p:spPr bwMode="auto">
            <a:xfrm>
              <a:off x="894" y="2564"/>
              <a:ext cx="793" cy="289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o-RO" sz="1400" b="1">
                  <a:latin typeface="Times New Roman" pitchFamily="18" charset="0"/>
                </a:rPr>
                <a:t>NCE</a:t>
              </a:r>
              <a:endParaRPr lang="ro-RO" sz="1400">
                <a:latin typeface="Times New Roman" pitchFamily="18" charset="0"/>
              </a:endParaRPr>
            </a:p>
          </p:txBody>
        </p:sp>
        <p:sp>
          <p:nvSpPr>
            <p:cNvPr id="9247" name="AutoShape 29"/>
            <p:cNvSpPr>
              <a:spLocks noChangeArrowheads="1"/>
            </p:cNvSpPr>
            <p:nvPr/>
          </p:nvSpPr>
          <p:spPr bwMode="auto">
            <a:xfrm>
              <a:off x="2275" y="3684"/>
              <a:ext cx="649" cy="27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latin typeface="Times New Roman" pitchFamily="18" charset="0"/>
                </a:rPr>
                <a:t>Other units</a:t>
              </a:r>
              <a:endParaRPr lang="ro-RO" sz="1400">
                <a:latin typeface="Times New Roman" pitchFamily="18" charset="0"/>
              </a:endParaRPr>
            </a:p>
          </p:txBody>
        </p:sp>
      </p:grpSp>
      <p:cxnSp>
        <p:nvCxnSpPr>
          <p:cNvPr id="9220" name="AutoShape 30"/>
          <p:cNvCxnSpPr>
            <a:cxnSpLocks noChangeShapeType="1"/>
            <a:stCxn id="9235" idx="3"/>
            <a:endCxn id="9247" idx="3"/>
          </p:cNvCxnSpPr>
          <p:nvPr/>
        </p:nvCxnSpPr>
        <p:spPr bwMode="auto">
          <a:xfrm>
            <a:off x="5470525" y="5113338"/>
            <a:ext cx="123825" cy="1176337"/>
          </a:xfrm>
          <a:prstGeom prst="bentConnector3">
            <a:avLst>
              <a:gd name="adj1" fmla="val 271796"/>
            </a:avLst>
          </a:prstGeom>
          <a:noFill/>
          <a:ln w="9525">
            <a:solidFill>
              <a:srgbClr val="666699"/>
            </a:solidFill>
            <a:miter lim="800000"/>
            <a:headEnd/>
            <a:tailEnd/>
          </a:ln>
        </p:spPr>
      </p:cxnSp>
      <p:sp>
        <p:nvSpPr>
          <p:cNvPr id="9221" name="Rectangle 31"/>
          <p:cNvSpPr>
            <a:spLocks noChangeArrowheads="1"/>
          </p:cNvSpPr>
          <p:nvPr/>
        </p:nvSpPr>
        <p:spPr bwMode="auto">
          <a:xfrm>
            <a:off x="5468938" y="1524000"/>
            <a:ext cx="3294062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140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140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NCC – National Council for Curriculum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NSAE – National Service for Assessment and Evaluation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PEEAC – Pre-university Education Evaluation and Accreditation Commission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NCPTST – National Centre for Pre-university Teaching Staff Training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NCTVETD – National Centre for TVET Development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NCTEAD – National Council for Textbooks Evaluation, Approval and Distribution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NCE – National Centre for Excellence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CSI – County School Inspectorates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T</a:t>
            </a:r>
            <a:r>
              <a:rPr lang="en-US" sz="1400" b="1">
                <a:solidFill>
                  <a:srgbClr val="800000"/>
                </a:solidFill>
                <a:latin typeface="Times New Roman" pitchFamily="18" charset="0"/>
              </a:rPr>
              <a:t>T</a:t>
            </a: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H – Teach</a:t>
            </a:r>
            <a:r>
              <a:rPr lang="en-US" sz="1400" b="1">
                <a:solidFill>
                  <a:srgbClr val="800000"/>
                </a:solidFill>
                <a:latin typeface="Times New Roman" pitchFamily="18" charset="0"/>
              </a:rPr>
              <a:t>er</a:t>
            </a: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1400" b="1">
                <a:solidFill>
                  <a:srgbClr val="800000"/>
                </a:solidFill>
                <a:latin typeface="Times New Roman" pitchFamily="18" charset="0"/>
              </a:rPr>
              <a:t>Training</a:t>
            </a: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 Houses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LDC – Local  Development  Committee  for Social Partnership in VET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GB" sz="1400" b="1">
                <a:solidFill>
                  <a:srgbClr val="800000"/>
                </a:solidFill>
                <a:latin typeface="Times New Roman" pitchFamily="18" charset="0"/>
              </a:rPr>
              <a:t>LCSS – Local Council School Service</a:t>
            </a:r>
            <a:r>
              <a:rPr lang="ro-RO" sz="1400" b="1">
                <a:solidFill>
                  <a:srgbClr val="3399FF"/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 advTm="331300"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60350"/>
            <a:ext cx="6870700" cy="612775"/>
          </a:xfrm>
        </p:spPr>
        <p:txBody>
          <a:bodyPr/>
          <a:lstStyle/>
          <a:p>
            <a:pPr eaLnBrk="1" hangingPunct="1"/>
            <a:r>
              <a:rPr lang="en-US" sz="3800" b="1" smtClean="0"/>
              <a:t>Curriculum</a:t>
            </a:r>
            <a:endParaRPr lang="ro-RO" sz="3800" b="1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125538"/>
            <a:ext cx="76962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bg2"/>
              </a:buClr>
            </a:pPr>
            <a:r>
              <a:rPr lang="en-US" b="1" smtClean="0"/>
              <a:t>National Curriculum</a:t>
            </a:r>
            <a:r>
              <a:rPr lang="en-US" smtClean="0"/>
              <a:t>:</a:t>
            </a:r>
          </a:p>
          <a:p>
            <a:pPr lvl="1"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Ø"/>
            </a:pPr>
            <a:r>
              <a:rPr lang="en-US" sz="2400" smtClean="0"/>
              <a:t>Core Curriculum (75%)</a:t>
            </a:r>
          </a:p>
          <a:p>
            <a:pPr lvl="1"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Ø"/>
            </a:pPr>
            <a:r>
              <a:rPr lang="en-US" sz="2400" smtClean="0"/>
              <a:t>Differentiated Curriculum – grades 9 &amp; 10</a:t>
            </a:r>
          </a:p>
          <a:p>
            <a:pPr lvl="1"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Ø"/>
            </a:pPr>
            <a:r>
              <a:rPr lang="en-US" sz="2400" smtClean="0"/>
              <a:t>School-based Curriculum    - 1 &amp; 8 grades</a:t>
            </a:r>
          </a:p>
          <a:p>
            <a:pPr eaLnBrk="1" hangingPunct="1">
              <a:lnSpc>
                <a:spcPct val="90000"/>
              </a:lnSpc>
              <a:buClr>
                <a:schemeClr val="bg2"/>
              </a:buClr>
            </a:pPr>
            <a:r>
              <a:rPr lang="en-US" b="1" smtClean="0"/>
              <a:t>Schools’ Educational Offer:</a:t>
            </a:r>
          </a:p>
          <a:p>
            <a:pPr lvl="1"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Ø"/>
            </a:pPr>
            <a:r>
              <a:rPr lang="en-US" sz="2400" smtClean="0"/>
              <a:t>Differentiated Curriculum – grades 9 &amp; 10</a:t>
            </a:r>
          </a:p>
          <a:p>
            <a:pPr lvl="1"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Ø"/>
            </a:pPr>
            <a:r>
              <a:rPr lang="en-US" sz="2400" smtClean="0"/>
              <a:t>School-based curriculum - 1 &amp; 8 grades</a:t>
            </a:r>
          </a:p>
          <a:p>
            <a:pPr lvl="1"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Ø"/>
            </a:pPr>
            <a:r>
              <a:rPr lang="en-US" sz="2400" smtClean="0"/>
              <a:t>Extra-curricular activities</a:t>
            </a:r>
            <a:endParaRPr lang="ro-RO" sz="2400" smtClean="0"/>
          </a:p>
        </p:txBody>
      </p:sp>
    </p:spTree>
  </p:cSld>
  <p:clrMapOvr>
    <a:masterClrMapping/>
  </p:clrMapOvr>
  <p:transition spd="slow" advTm="331300"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76250"/>
            <a:ext cx="6870700" cy="612775"/>
          </a:xfrm>
        </p:spPr>
        <p:txBody>
          <a:bodyPr/>
          <a:lstStyle/>
          <a:p>
            <a:pPr eaLnBrk="1" hangingPunct="1"/>
            <a:r>
              <a:rPr lang="en-US" sz="3800" b="1" smtClean="0"/>
              <a:t>Teachers</a:t>
            </a:r>
            <a:endParaRPr lang="ro-RO" sz="3800" b="1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700213"/>
            <a:ext cx="7661275" cy="4114800"/>
          </a:xfrm>
        </p:spPr>
        <p:txBody>
          <a:bodyPr/>
          <a:lstStyle/>
          <a:p>
            <a:pPr eaLnBrk="1" hangingPunct="1">
              <a:buClr>
                <a:schemeClr val="bg2"/>
              </a:buClr>
            </a:pPr>
            <a:r>
              <a:rPr lang="en-US" b="1" smtClean="0"/>
              <a:t>Initial training</a:t>
            </a:r>
            <a:r>
              <a:rPr lang="en-US" smtClean="0"/>
              <a:t>:</a:t>
            </a:r>
          </a:p>
          <a:p>
            <a:pPr lvl="1" eaLnBrk="1" hangingPunct="1">
              <a:buClr>
                <a:schemeClr val="bg2"/>
              </a:buClr>
              <a:buFont typeface="Wingdings" pitchFamily="2" charset="2"/>
              <a:buChar char="Ø"/>
            </a:pPr>
            <a:r>
              <a:rPr lang="en-US" sz="2400" smtClean="0"/>
              <a:t>Higher education for secondary education</a:t>
            </a:r>
          </a:p>
          <a:p>
            <a:pPr lvl="1" eaLnBrk="1" hangingPunct="1">
              <a:buClr>
                <a:schemeClr val="bg2"/>
              </a:buClr>
              <a:buFont typeface="Wingdings" pitchFamily="2" charset="2"/>
              <a:buChar char="Ø"/>
            </a:pPr>
            <a:r>
              <a:rPr lang="en-US" sz="2400" smtClean="0"/>
              <a:t>Pedagogical Lyceum/High College/ Higher education for pre-school &amp; primary</a:t>
            </a:r>
          </a:p>
          <a:p>
            <a:pPr eaLnBrk="1" hangingPunct="1">
              <a:buClr>
                <a:schemeClr val="bg2"/>
              </a:buClr>
            </a:pPr>
            <a:r>
              <a:rPr lang="en-US" b="1" smtClean="0"/>
              <a:t>Professional development</a:t>
            </a:r>
            <a:r>
              <a:rPr lang="en-US" smtClean="0"/>
              <a:t>:</a:t>
            </a:r>
          </a:p>
          <a:p>
            <a:pPr lvl="1" eaLnBrk="1" hangingPunct="1">
              <a:buClr>
                <a:schemeClr val="bg2"/>
              </a:buClr>
              <a:buFont typeface="Wingdings" pitchFamily="2" charset="2"/>
              <a:buChar char="Ø"/>
            </a:pPr>
            <a:r>
              <a:rPr lang="en-US" sz="2400" smtClean="0"/>
              <a:t>On the job confirmation (</a:t>
            </a:r>
            <a:r>
              <a:rPr lang="en-US" sz="2400" i="1" smtClean="0"/>
              <a:t>definitivat</a:t>
            </a:r>
            <a:r>
              <a:rPr lang="en-US" sz="2400" smtClean="0"/>
              <a:t>)</a:t>
            </a:r>
          </a:p>
          <a:p>
            <a:pPr lvl="1" eaLnBrk="1" hangingPunct="1">
              <a:buClr>
                <a:schemeClr val="bg2"/>
              </a:buClr>
              <a:buFont typeface="Wingdings" pitchFamily="2" charset="2"/>
              <a:buChar char="Ø"/>
            </a:pPr>
            <a:r>
              <a:rPr lang="en-US" sz="2400" smtClean="0"/>
              <a:t>Didactic grade II</a:t>
            </a:r>
          </a:p>
          <a:p>
            <a:pPr lvl="1" eaLnBrk="1" hangingPunct="1">
              <a:buClr>
                <a:schemeClr val="bg2"/>
              </a:buClr>
              <a:buFont typeface="Wingdings" pitchFamily="2" charset="2"/>
              <a:buChar char="Ø"/>
            </a:pPr>
            <a:r>
              <a:rPr lang="en-US" sz="2400" smtClean="0"/>
              <a:t>Didactic grade I</a:t>
            </a:r>
            <a:endParaRPr lang="ro-RO" sz="2400" smtClean="0"/>
          </a:p>
        </p:txBody>
      </p:sp>
    </p:spTree>
  </p:cSld>
  <p:clrMapOvr>
    <a:masterClrMapping/>
  </p:clrMapOvr>
  <p:transition spd="slow" advTm="331300"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39825"/>
            <a:ext cx="6870700" cy="612775"/>
          </a:xfrm>
        </p:spPr>
        <p:txBody>
          <a:bodyPr/>
          <a:lstStyle/>
          <a:p>
            <a:pPr eaLnBrk="1" hangingPunct="1"/>
            <a:r>
              <a:rPr lang="en-US" sz="3800" b="1" smtClean="0"/>
              <a:t>Priorities of the Education Reform</a:t>
            </a:r>
            <a:endParaRPr lang="ro-RO" sz="3800" b="1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Clr>
                <a:srgbClr val="3333FF"/>
              </a:buClr>
            </a:pPr>
            <a:r>
              <a:rPr lang="en-GB" sz="2800" smtClean="0"/>
              <a:t>Ensuring access to and improving quality of education for everyone</a:t>
            </a:r>
          </a:p>
          <a:p>
            <a:pPr marL="990600" lvl="1" indent="-533400" eaLnBrk="1" hangingPunct="1">
              <a:lnSpc>
                <a:spcPct val="80000"/>
              </a:lnSpc>
              <a:buClr>
                <a:srgbClr val="3333FF"/>
              </a:buClr>
              <a:buFont typeface="Wingdings" pitchFamily="2" charset="2"/>
              <a:buChar char="Ä"/>
            </a:pPr>
            <a:r>
              <a:rPr lang="en-GB" sz="2400" smtClean="0"/>
              <a:t>Rural area</a:t>
            </a:r>
          </a:p>
          <a:p>
            <a:pPr marL="990600" lvl="1" indent="-533400" eaLnBrk="1" hangingPunct="1">
              <a:lnSpc>
                <a:spcPct val="80000"/>
              </a:lnSpc>
              <a:buClr>
                <a:srgbClr val="3333FF"/>
              </a:buClr>
              <a:buFont typeface="Wingdings" pitchFamily="2" charset="2"/>
              <a:buChar char="Ä"/>
            </a:pPr>
            <a:r>
              <a:rPr lang="en-GB" sz="2400" smtClean="0"/>
              <a:t>Disadvantaged groups (Rroma minority and SEN)</a:t>
            </a:r>
          </a:p>
          <a:p>
            <a:pPr marL="609600" indent="-609600" eaLnBrk="1" hangingPunct="1">
              <a:lnSpc>
                <a:spcPct val="80000"/>
              </a:lnSpc>
              <a:buClr>
                <a:srgbClr val="3333FF"/>
              </a:buClr>
            </a:pPr>
            <a:r>
              <a:rPr lang="en-GB" sz="2800" smtClean="0"/>
              <a:t>Developing human resources for the knowledge society</a:t>
            </a:r>
          </a:p>
          <a:p>
            <a:pPr marL="990600" lvl="1" indent="-533400" eaLnBrk="1" hangingPunct="1">
              <a:lnSpc>
                <a:spcPct val="80000"/>
              </a:lnSpc>
              <a:buClr>
                <a:srgbClr val="3333FF"/>
              </a:buClr>
              <a:buFont typeface="Wingdings" pitchFamily="2" charset="2"/>
              <a:buChar char="Ä"/>
            </a:pPr>
            <a:r>
              <a:rPr lang="en-GB" sz="2400" smtClean="0"/>
              <a:t>The </a:t>
            </a:r>
            <a:r>
              <a:rPr lang="en-GB" sz="2400" i="1" smtClean="0"/>
              <a:t>e</a:t>
            </a:r>
            <a:r>
              <a:rPr lang="en-GB" sz="2400" smtClean="0"/>
              <a:t>Learning initiative</a:t>
            </a:r>
          </a:p>
          <a:p>
            <a:pPr marL="990600" lvl="1" indent="-533400" eaLnBrk="1" hangingPunct="1">
              <a:lnSpc>
                <a:spcPct val="80000"/>
              </a:lnSpc>
              <a:buClr>
                <a:srgbClr val="3333FF"/>
              </a:buClr>
              <a:buFont typeface="Wingdings" pitchFamily="2" charset="2"/>
              <a:buChar char="Ä"/>
            </a:pPr>
            <a:r>
              <a:rPr lang="en-GB" sz="2400" smtClean="0"/>
              <a:t>Reform of compulsory education</a:t>
            </a:r>
          </a:p>
          <a:p>
            <a:pPr marL="609600" indent="-609600" eaLnBrk="1" hangingPunct="1">
              <a:lnSpc>
                <a:spcPct val="80000"/>
              </a:lnSpc>
              <a:buClr>
                <a:srgbClr val="3333FF"/>
              </a:buClr>
            </a:pPr>
            <a:r>
              <a:rPr lang="en-GB" sz="2800" smtClean="0"/>
              <a:t>Development of the TVET</a:t>
            </a:r>
            <a:r>
              <a:rPr lang="ro-RO" sz="2800" smtClean="0"/>
              <a:t> </a:t>
            </a:r>
          </a:p>
        </p:txBody>
      </p:sp>
    </p:spTree>
  </p:cSld>
  <p:clrMapOvr>
    <a:masterClrMapping/>
  </p:clrMapOvr>
  <p:transition spd="slow" advTm="331300">
    <p:whee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285</TotalTime>
  <Words>559</Words>
  <Application>Microsoft Office PowerPoint</Application>
  <PresentationFormat>On-screen Show (4:3)</PresentationFormat>
  <Paragraphs>181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Comic Sans MS</vt:lpstr>
      <vt:lpstr>Arial</vt:lpstr>
      <vt:lpstr>Times New Roman</vt:lpstr>
      <vt:lpstr>Wingdings</vt:lpstr>
      <vt:lpstr>Verdana</vt:lpstr>
      <vt:lpstr>Crayons</vt:lpstr>
      <vt:lpstr>Romanian Education System</vt:lpstr>
      <vt:lpstr>Structure of the Education System</vt:lpstr>
      <vt:lpstr>Curriculum Framework</vt:lpstr>
      <vt:lpstr>Class size, school year &amp; timetable</vt:lpstr>
      <vt:lpstr>Priorities of the Education Policy</vt:lpstr>
      <vt:lpstr>Governance of the Education System</vt:lpstr>
      <vt:lpstr>Curriculum</vt:lpstr>
      <vt:lpstr>Teachers</vt:lpstr>
      <vt:lpstr>Priorities of the Education Reform</vt:lpstr>
      <vt:lpstr>School management</vt:lpstr>
      <vt:lpstr>Slide 11</vt:lpstr>
    </vt:vector>
  </TitlesOfParts>
  <Company>Casa Corpului Didactic Cluj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Romanian Education System</dc:title>
  <dc:creator>Mihaela</dc:creator>
  <cp:lastModifiedBy>DIANA CRISTINA</cp:lastModifiedBy>
  <cp:revision>14</cp:revision>
  <dcterms:created xsi:type="dcterms:W3CDTF">2006-05-22T08:40:09Z</dcterms:created>
  <dcterms:modified xsi:type="dcterms:W3CDTF">2017-11-11T14:03:27Z</dcterms:modified>
</cp:coreProperties>
</file>