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C8F543-02E1-4B55-A29C-D5436FA9ECF9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5CCF4AB-B124-4B4F-AA80-2354F0BFD0FD}">
      <dgm:prSet custT="1"/>
      <dgm:spPr/>
      <dgm:t>
        <a:bodyPr/>
        <a:lstStyle/>
        <a:p>
          <a:r>
            <a:rPr lang="fi-FI" sz="1400" baseline="0"/>
            <a:t>Oppilaiden motivoiminen maantiedon opiskeluun sekä opetussuunnitelmassa mainittujen geomediataitojen ja </a:t>
          </a:r>
          <a:r>
            <a:rPr lang="fi-FI" sz="1400" b="0"/>
            <a:t>maantiedolle ominaisen välineistön sekä tieto- ja viestintäteknologian taitojen kehittäminen.</a:t>
          </a:r>
          <a:endParaRPr lang="en-US" sz="1400" b="0" dirty="0"/>
        </a:p>
      </dgm:t>
    </dgm:pt>
    <dgm:pt modelId="{D895CCD8-CBD0-47C1-9C72-FF69E7D9CDDB}" type="parTrans" cxnId="{2E8B47B2-21AF-4AAA-8291-ECC9F514235A}">
      <dgm:prSet/>
      <dgm:spPr/>
      <dgm:t>
        <a:bodyPr/>
        <a:lstStyle/>
        <a:p>
          <a:endParaRPr lang="en-US"/>
        </a:p>
      </dgm:t>
    </dgm:pt>
    <dgm:pt modelId="{1E899C35-0909-4E15-A46E-94A1A86B0826}" type="sibTrans" cxnId="{2E8B47B2-21AF-4AAA-8291-ECC9F514235A}">
      <dgm:prSet/>
      <dgm:spPr/>
      <dgm:t>
        <a:bodyPr/>
        <a:lstStyle/>
        <a:p>
          <a:endParaRPr lang="en-US"/>
        </a:p>
      </dgm:t>
    </dgm:pt>
    <dgm:pt modelId="{F3012D04-E65F-4ECA-ADCE-23EDFF62CB3C}">
      <dgm:prSet custT="1"/>
      <dgm:spPr/>
      <dgm:t>
        <a:bodyPr/>
        <a:lstStyle/>
        <a:p>
          <a:r>
            <a:rPr lang="fi-FI" sz="1400" baseline="0"/>
            <a:t>Yleisten digitaitojen sekä uusien tekniikoiden opettelu (esim. VR/AR).</a:t>
          </a:r>
          <a:endParaRPr lang="en-US" sz="1400" dirty="0"/>
        </a:p>
      </dgm:t>
    </dgm:pt>
    <dgm:pt modelId="{AB7D6448-67EB-4396-B7D2-01DABC087430}" type="parTrans" cxnId="{28742315-453F-4C0E-B981-A4D3A676BB23}">
      <dgm:prSet/>
      <dgm:spPr/>
      <dgm:t>
        <a:bodyPr/>
        <a:lstStyle/>
        <a:p>
          <a:endParaRPr lang="en-US"/>
        </a:p>
      </dgm:t>
    </dgm:pt>
    <dgm:pt modelId="{73C3E0CF-8C98-4090-86E0-17197B462A06}" type="sibTrans" cxnId="{28742315-453F-4C0E-B981-A4D3A676BB23}">
      <dgm:prSet/>
      <dgm:spPr/>
      <dgm:t>
        <a:bodyPr/>
        <a:lstStyle/>
        <a:p>
          <a:endParaRPr lang="en-US"/>
        </a:p>
      </dgm:t>
    </dgm:pt>
    <dgm:pt modelId="{A1DE1C16-61B5-4FF2-8E4F-0E8D97547CEF}">
      <dgm:prSet custT="1"/>
      <dgm:spPr/>
      <dgm:t>
        <a:bodyPr/>
        <a:lstStyle/>
        <a:p>
          <a:r>
            <a:rPr lang="fi-FI" sz="1400" baseline="0"/>
            <a:t>Omien älylaitteiden käyttö (BYOD).</a:t>
          </a:r>
          <a:endParaRPr lang="en-US" sz="1400" dirty="0"/>
        </a:p>
      </dgm:t>
    </dgm:pt>
    <dgm:pt modelId="{F9F7A4B2-FCBB-4612-B36D-9A07147B9B22}" type="parTrans" cxnId="{E09BDF79-05ED-4867-A02D-5552416E42E6}">
      <dgm:prSet/>
      <dgm:spPr/>
      <dgm:t>
        <a:bodyPr/>
        <a:lstStyle/>
        <a:p>
          <a:endParaRPr lang="en-US"/>
        </a:p>
      </dgm:t>
    </dgm:pt>
    <dgm:pt modelId="{A3CC8FD7-38F0-4342-820C-A8CC06CB28A5}" type="sibTrans" cxnId="{E09BDF79-05ED-4867-A02D-5552416E42E6}">
      <dgm:prSet/>
      <dgm:spPr/>
      <dgm:t>
        <a:bodyPr/>
        <a:lstStyle/>
        <a:p>
          <a:endParaRPr lang="en-US"/>
        </a:p>
      </dgm:t>
    </dgm:pt>
    <dgm:pt modelId="{81CAB3EE-3A69-4D4D-935B-9317006BEA91}" type="pres">
      <dgm:prSet presAssocID="{2CC8F543-02E1-4B55-A29C-D5436FA9ECF9}" presName="vert0" presStyleCnt="0">
        <dgm:presLayoutVars>
          <dgm:dir/>
          <dgm:animOne val="branch"/>
          <dgm:animLvl val="lvl"/>
        </dgm:presLayoutVars>
      </dgm:prSet>
      <dgm:spPr/>
    </dgm:pt>
    <dgm:pt modelId="{4727CEA1-EB27-4B98-B54A-0E7DCBB7499A}" type="pres">
      <dgm:prSet presAssocID="{05CCF4AB-B124-4B4F-AA80-2354F0BFD0FD}" presName="thickLine" presStyleLbl="alignNode1" presStyleIdx="0" presStyleCnt="3"/>
      <dgm:spPr/>
    </dgm:pt>
    <dgm:pt modelId="{94529A30-F492-4128-BDEF-7ED097B67D5E}" type="pres">
      <dgm:prSet presAssocID="{05CCF4AB-B124-4B4F-AA80-2354F0BFD0FD}" presName="horz1" presStyleCnt="0"/>
      <dgm:spPr/>
    </dgm:pt>
    <dgm:pt modelId="{B8187FDA-43BA-4893-B3EF-FF71029C3F2A}" type="pres">
      <dgm:prSet presAssocID="{05CCF4AB-B124-4B4F-AA80-2354F0BFD0FD}" presName="tx1" presStyleLbl="revTx" presStyleIdx="0" presStyleCnt="3"/>
      <dgm:spPr/>
    </dgm:pt>
    <dgm:pt modelId="{96D49AC5-4D1B-430B-BC88-B648DD23A307}" type="pres">
      <dgm:prSet presAssocID="{05CCF4AB-B124-4B4F-AA80-2354F0BFD0FD}" presName="vert1" presStyleCnt="0"/>
      <dgm:spPr/>
    </dgm:pt>
    <dgm:pt modelId="{F62369C5-8376-4113-9DB1-47776CDF698D}" type="pres">
      <dgm:prSet presAssocID="{F3012D04-E65F-4ECA-ADCE-23EDFF62CB3C}" presName="thickLine" presStyleLbl="alignNode1" presStyleIdx="1" presStyleCnt="3"/>
      <dgm:spPr/>
    </dgm:pt>
    <dgm:pt modelId="{4920DC9A-94DD-4A00-B5CA-F1C57269ACED}" type="pres">
      <dgm:prSet presAssocID="{F3012D04-E65F-4ECA-ADCE-23EDFF62CB3C}" presName="horz1" presStyleCnt="0"/>
      <dgm:spPr/>
    </dgm:pt>
    <dgm:pt modelId="{0873D67B-99ED-4C30-A6D9-73B5D565F0D3}" type="pres">
      <dgm:prSet presAssocID="{F3012D04-E65F-4ECA-ADCE-23EDFF62CB3C}" presName="tx1" presStyleLbl="revTx" presStyleIdx="1" presStyleCnt="3"/>
      <dgm:spPr/>
    </dgm:pt>
    <dgm:pt modelId="{FACACBF4-51BC-4D7E-B8E0-49A0CAAE671C}" type="pres">
      <dgm:prSet presAssocID="{F3012D04-E65F-4ECA-ADCE-23EDFF62CB3C}" presName="vert1" presStyleCnt="0"/>
      <dgm:spPr/>
    </dgm:pt>
    <dgm:pt modelId="{DC5688F8-199D-4C12-8136-16EAC13A56D3}" type="pres">
      <dgm:prSet presAssocID="{A1DE1C16-61B5-4FF2-8E4F-0E8D97547CEF}" presName="thickLine" presStyleLbl="alignNode1" presStyleIdx="2" presStyleCnt="3"/>
      <dgm:spPr/>
    </dgm:pt>
    <dgm:pt modelId="{1E93DB96-D991-45F8-B390-49FDF9F7A2F6}" type="pres">
      <dgm:prSet presAssocID="{A1DE1C16-61B5-4FF2-8E4F-0E8D97547CEF}" presName="horz1" presStyleCnt="0"/>
      <dgm:spPr/>
    </dgm:pt>
    <dgm:pt modelId="{1A45687B-AE8C-4109-BA68-4520D6397C16}" type="pres">
      <dgm:prSet presAssocID="{A1DE1C16-61B5-4FF2-8E4F-0E8D97547CEF}" presName="tx1" presStyleLbl="revTx" presStyleIdx="2" presStyleCnt="3"/>
      <dgm:spPr/>
    </dgm:pt>
    <dgm:pt modelId="{30F8377E-90E9-4519-BF20-94C8384D3146}" type="pres">
      <dgm:prSet presAssocID="{A1DE1C16-61B5-4FF2-8E4F-0E8D97547CEF}" presName="vert1" presStyleCnt="0"/>
      <dgm:spPr/>
    </dgm:pt>
  </dgm:ptLst>
  <dgm:cxnLst>
    <dgm:cxn modelId="{28742315-453F-4C0E-B981-A4D3A676BB23}" srcId="{2CC8F543-02E1-4B55-A29C-D5436FA9ECF9}" destId="{F3012D04-E65F-4ECA-ADCE-23EDFF62CB3C}" srcOrd="1" destOrd="0" parTransId="{AB7D6448-67EB-4396-B7D2-01DABC087430}" sibTransId="{73C3E0CF-8C98-4090-86E0-17197B462A06}"/>
    <dgm:cxn modelId="{3DDAF31F-6B96-4BF6-BA8E-4360FB6BD05C}" type="presOf" srcId="{A1DE1C16-61B5-4FF2-8E4F-0E8D97547CEF}" destId="{1A45687B-AE8C-4109-BA68-4520D6397C16}" srcOrd="0" destOrd="0" presId="urn:microsoft.com/office/officeart/2008/layout/LinedList"/>
    <dgm:cxn modelId="{E09BDF79-05ED-4867-A02D-5552416E42E6}" srcId="{2CC8F543-02E1-4B55-A29C-D5436FA9ECF9}" destId="{A1DE1C16-61B5-4FF2-8E4F-0E8D97547CEF}" srcOrd="2" destOrd="0" parTransId="{F9F7A4B2-FCBB-4612-B36D-9A07147B9B22}" sibTransId="{A3CC8FD7-38F0-4342-820C-A8CC06CB28A5}"/>
    <dgm:cxn modelId="{3753918F-A7AC-43A5-9F5A-1404074D1FE2}" type="presOf" srcId="{2CC8F543-02E1-4B55-A29C-D5436FA9ECF9}" destId="{81CAB3EE-3A69-4D4D-935B-9317006BEA91}" srcOrd="0" destOrd="0" presId="urn:microsoft.com/office/officeart/2008/layout/LinedList"/>
    <dgm:cxn modelId="{2E8B47B2-21AF-4AAA-8291-ECC9F514235A}" srcId="{2CC8F543-02E1-4B55-A29C-D5436FA9ECF9}" destId="{05CCF4AB-B124-4B4F-AA80-2354F0BFD0FD}" srcOrd="0" destOrd="0" parTransId="{D895CCD8-CBD0-47C1-9C72-FF69E7D9CDDB}" sibTransId="{1E899C35-0909-4E15-A46E-94A1A86B0826}"/>
    <dgm:cxn modelId="{A0F988B3-FE0C-4A1C-9708-BF0956D2D8E6}" type="presOf" srcId="{F3012D04-E65F-4ECA-ADCE-23EDFF62CB3C}" destId="{0873D67B-99ED-4C30-A6D9-73B5D565F0D3}" srcOrd="0" destOrd="0" presId="urn:microsoft.com/office/officeart/2008/layout/LinedList"/>
    <dgm:cxn modelId="{2BA560CF-6ED0-4D8B-AE1B-8AEAFD3230D8}" type="presOf" srcId="{05CCF4AB-B124-4B4F-AA80-2354F0BFD0FD}" destId="{B8187FDA-43BA-4893-B3EF-FF71029C3F2A}" srcOrd="0" destOrd="0" presId="urn:microsoft.com/office/officeart/2008/layout/LinedList"/>
    <dgm:cxn modelId="{EB8ACEA1-82BD-42B9-AE52-5FB5FA1FC600}" type="presParOf" srcId="{81CAB3EE-3A69-4D4D-935B-9317006BEA91}" destId="{4727CEA1-EB27-4B98-B54A-0E7DCBB7499A}" srcOrd="0" destOrd="0" presId="urn:microsoft.com/office/officeart/2008/layout/LinedList"/>
    <dgm:cxn modelId="{F5272F4F-821A-4CA6-B120-E81DBC4B70BE}" type="presParOf" srcId="{81CAB3EE-3A69-4D4D-935B-9317006BEA91}" destId="{94529A30-F492-4128-BDEF-7ED097B67D5E}" srcOrd="1" destOrd="0" presId="urn:microsoft.com/office/officeart/2008/layout/LinedList"/>
    <dgm:cxn modelId="{0C42E01E-67AD-4EB8-91BA-181C794E4EBA}" type="presParOf" srcId="{94529A30-F492-4128-BDEF-7ED097B67D5E}" destId="{B8187FDA-43BA-4893-B3EF-FF71029C3F2A}" srcOrd="0" destOrd="0" presId="urn:microsoft.com/office/officeart/2008/layout/LinedList"/>
    <dgm:cxn modelId="{0FE39671-717B-47D2-8E78-9B1BAA617582}" type="presParOf" srcId="{94529A30-F492-4128-BDEF-7ED097B67D5E}" destId="{96D49AC5-4D1B-430B-BC88-B648DD23A307}" srcOrd="1" destOrd="0" presId="urn:microsoft.com/office/officeart/2008/layout/LinedList"/>
    <dgm:cxn modelId="{B741E35F-1A53-4197-924B-EB8E47E459B7}" type="presParOf" srcId="{81CAB3EE-3A69-4D4D-935B-9317006BEA91}" destId="{F62369C5-8376-4113-9DB1-47776CDF698D}" srcOrd="2" destOrd="0" presId="urn:microsoft.com/office/officeart/2008/layout/LinedList"/>
    <dgm:cxn modelId="{9C9C51C2-D16D-4EC1-BDE6-150FFB93F203}" type="presParOf" srcId="{81CAB3EE-3A69-4D4D-935B-9317006BEA91}" destId="{4920DC9A-94DD-4A00-B5CA-F1C57269ACED}" srcOrd="3" destOrd="0" presId="urn:microsoft.com/office/officeart/2008/layout/LinedList"/>
    <dgm:cxn modelId="{98AE3D93-15E8-497E-957B-B3164C70DD08}" type="presParOf" srcId="{4920DC9A-94DD-4A00-B5CA-F1C57269ACED}" destId="{0873D67B-99ED-4C30-A6D9-73B5D565F0D3}" srcOrd="0" destOrd="0" presId="urn:microsoft.com/office/officeart/2008/layout/LinedList"/>
    <dgm:cxn modelId="{46133396-3EDD-4B6D-9E4B-082394C19F60}" type="presParOf" srcId="{4920DC9A-94DD-4A00-B5CA-F1C57269ACED}" destId="{FACACBF4-51BC-4D7E-B8E0-49A0CAAE671C}" srcOrd="1" destOrd="0" presId="urn:microsoft.com/office/officeart/2008/layout/LinedList"/>
    <dgm:cxn modelId="{DE6C4E43-801F-4E41-B998-F92B4C467EFF}" type="presParOf" srcId="{81CAB3EE-3A69-4D4D-935B-9317006BEA91}" destId="{DC5688F8-199D-4C12-8136-16EAC13A56D3}" srcOrd="4" destOrd="0" presId="urn:microsoft.com/office/officeart/2008/layout/LinedList"/>
    <dgm:cxn modelId="{06D88AD7-5675-4D0A-B32F-D4759F5A1BD9}" type="presParOf" srcId="{81CAB3EE-3A69-4D4D-935B-9317006BEA91}" destId="{1E93DB96-D991-45F8-B390-49FDF9F7A2F6}" srcOrd="5" destOrd="0" presId="urn:microsoft.com/office/officeart/2008/layout/LinedList"/>
    <dgm:cxn modelId="{C2D417BE-BD24-4452-A2BD-B321EEEDDB7A}" type="presParOf" srcId="{1E93DB96-D991-45F8-B390-49FDF9F7A2F6}" destId="{1A45687B-AE8C-4109-BA68-4520D6397C16}" srcOrd="0" destOrd="0" presId="urn:microsoft.com/office/officeart/2008/layout/LinedList"/>
    <dgm:cxn modelId="{35DBEB49-96BD-48AE-AEF1-22873194D276}" type="presParOf" srcId="{1E93DB96-D991-45F8-B390-49FDF9F7A2F6}" destId="{30F8377E-90E9-4519-BF20-94C8384D31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7CEA1-EB27-4B98-B54A-0E7DCBB7499A}">
      <dsp:nvSpPr>
        <dsp:cNvPr id="0" name=""/>
        <dsp:cNvSpPr/>
      </dsp:nvSpPr>
      <dsp:spPr>
        <a:xfrm>
          <a:off x="0" y="1570"/>
          <a:ext cx="499196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187FDA-43BA-4893-B3EF-FF71029C3F2A}">
      <dsp:nvSpPr>
        <dsp:cNvPr id="0" name=""/>
        <dsp:cNvSpPr/>
      </dsp:nvSpPr>
      <dsp:spPr>
        <a:xfrm>
          <a:off x="0" y="1570"/>
          <a:ext cx="4991962" cy="1071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baseline="0"/>
            <a:t>Oppilaiden motivoiminen maantiedon opiskeluun sekä opetussuunnitelmassa mainittujen geomediataitojen ja </a:t>
          </a:r>
          <a:r>
            <a:rPr lang="fi-FI" sz="1400" b="0" kern="1200"/>
            <a:t>maantiedolle ominaisen välineistön sekä tieto- ja viestintäteknologian taitojen kehittäminen.</a:t>
          </a:r>
          <a:endParaRPr lang="en-US" sz="1400" b="0" kern="1200" dirty="0"/>
        </a:p>
      </dsp:txBody>
      <dsp:txXfrm>
        <a:off x="0" y="1570"/>
        <a:ext cx="4991962" cy="1071044"/>
      </dsp:txXfrm>
    </dsp:sp>
    <dsp:sp modelId="{F62369C5-8376-4113-9DB1-47776CDF698D}">
      <dsp:nvSpPr>
        <dsp:cNvPr id="0" name=""/>
        <dsp:cNvSpPr/>
      </dsp:nvSpPr>
      <dsp:spPr>
        <a:xfrm>
          <a:off x="0" y="1072614"/>
          <a:ext cx="499196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73D67B-99ED-4C30-A6D9-73B5D565F0D3}">
      <dsp:nvSpPr>
        <dsp:cNvPr id="0" name=""/>
        <dsp:cNvSpPr/>
      </dsp:nvSpPr>
      <dsp:spPr>
        <a:xfrm>
          <a:off x="0" y="1072614"/>
          <a:ext cx="4991962" cy="1071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baseline="0"/>
            <a:t>Yleisten digitaitojen sekä uusien tekniikoiden opettelu (esim. VR/AR).</a:t>
          </a:r>
          <a:endParaRPr lang="en-US" sz="1400" kern="1200" dirty="0"/>
        </a:p>
      </dsp:txBody>
      <dsp:txXfrm>
        <a:off x="0" y="1072614"/>
        <a:ext cx="4991962" cy="1071044"/>
      </dsp:txXfrm>
    </dsp:sp>
    <dsp:sp modelId="{DC5688F8-199D-4C12-8136-16EAC13A56D3}">
      <dsp:nvSpPr>
        <dsp:cNvPr id="0" name=""/>
        <dsp:cNvSpPr/>
      </dsp:nvSpPr>
      <dsp:spPr>
        <a:xfrm>
          <a:off x="0" y="2143658"/>
          <a:ext cx="499196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45687B-AE8C-4109-BA68-4520D6397C16}">
      <dsp:nvSpPr>
        <dsp:cNvPr id="0" name=""/>
        <dsp:cNvSpPr/>
      </dsp:nvSpPr>
      <dsp:spPr>
        <a:xfrm>
          <a:off x="0" y="2143658"/>
          <a:ext cx="4991962" cy="1071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baseline="0"/>
            <a:t>Omien älylaitteiden käyttö (BYOD).</a:t>
          </a:r>
          <a:endParaRPr lang="en-US" sz="1400" kern="1200" dirty="0"/>
        </a:p>
      </dsp:txBody>
      <dsp:txXfrm>
        <a:off x="0" y="2143658"/>
        <a:ext cx="4991962" cy="1071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Saturday, November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8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0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Saturday, November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5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77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4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3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0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4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Saturday, November 14,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5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Saturday, November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99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F4D251-B7D8-402D-950A-F9D15396E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15717B8-6219-4F6D-88BF-D7DB64F45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728663"/>
            <a:ext cx="5015638" cy="2795737"/>
          </a:xfrm>
        </p:spPr>
        <p:txBody>
          <a:bodyPr>
            <a:normAutofit/>
          </a:bodyPr>
          <a:lstStyle/>
          <a:p>
            <a:r>
              <a:rPr lang="fi-FI" dirty="0"/>
              <a:t>Digitaalisten osaamismerkkien ja konstellaation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39F07CD-13D3-464B-84A2-19935F863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0" y="3830399"/>
            <a:ext cx="5015638" cy="2298938"/>
          </a:xfrm>
        </p:spPr>
        <p:txBody>
          <a:bodyPr>
            <a:normAutofit/>
          </a:bodyPr>
          <a:lstStyle/>
          <a:p>
            <a:r>
              <a:rPr lang="fi-FI" dirty="0"/>
              <a:t>hyödyntäminen 7-9-luokkien maantiedon opetuksessa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ADD6D-974B-4593-9F69-E7BFEFD6D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0" r="17981" b="-1"/>
          <a:stretch/>
        </p:blipFill>
        <p:spPr>
          <a:xfrm>
            <a:off x="1" y="10"/>
            <a:ext cx="5662934" cy="6857990"/>
          </a:xfrm>
          <a:custGeom>
            <a:avLst/>
            <a:gdLst/>
            <a:ahLst/>
            <a:cxnLst/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472355" y="1021447"/>
                  <a:pt x="4263593" y="1948936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E67870A8-BE17-461C-AD58-035AD7FA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5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A3431E-18DD-426A-858B-C3907903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fi-FI" sz="3200" dirty="0"/>
              <a:t>Maantiedon opetussuunnitelmassa todetaan mm.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E5C77D-E181-4A58-A932-3BAAE1116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700"/>
              <a:t>Maantiedon opetuksessa otetaan huomioon oppilaiden oma elämismaailma. Opetus tarjoaa toiminnallisia kokemuksia erilaisissa oppimisympäristöissä, joissa oppilaat tekevät havaintoja ja tutkimuksia. Opiskelussa hyödynnetään monipuolisesti </a:t>
            </a:r>
            <a:r>
              <a:rPr lang="fi-FI" sz="1700" b="1"/>
              <a:t>tieto- ja viestintäteknologiaa. Teknologian käyttö edistää myös oppilaiden yhdenvertaisuutta ja tasa-arvoa oppimisessa.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FC24D5E-8636-49AC-BC13-4263E754E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6" r="11643"/>
          <a:stretch/>
        </p:blipFill>
        <p:spPr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501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6">
            <a:extLst>
              <a:ext uri="{FF2B5EF4-FFF2-40B4-BE49-F238E27FC236}">
                <a16:creationId xmlns:a16="http://schemas.microsoft.com/office/drawing/2014/main" id="{769CF112-CE49-4CE6-991F-E4A6FCAD4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ulko, vuori, lumi, luonto&#10;&#10;Kuvaus luotu automaattisesti">
            <a:extLst>
              <a:ext uri="{FF2B5EF4-FFF2-40B4-BE49-F238E27FC236}">
                <a16:creationId xmlns:a16="http://schemas.microsoft.com/office/drawing/2014/main" id="{FD2CBBCF-A0B0-4540-A3BA-087F5FA3B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8" r="20767"/>
          <a:stretch/>
        </p:blipFill>
        <p:spPr>
          <a:xfrm>
            <a:off x="7333307" y="10"/>
            <a:ext cx="4858695" cy="6857990"/>
          </a:xfrm>
          <a:custGeom>
            <a:avLst/>
            <a:gdLst/>
            <a:ahLst/>
            <a:cxnLst/>
            <a:rect l="l" t="t" r="r" b="b"/>
            <a:pathLst>
              <a:path w="4858695" h="6858000">
                <a:moveTo>
                  <a:pt x="492746" y="0"/>
                </a:moveTo>
                <a:lnTo>
                  <a:pt x="4858695" y="0"/>
                </a:lnTo>
                <a:lnTo>
                  <a:pt x="4858695" y="6858000"/>
                </a:lnTo>
                <a:lnTo>
                  <a:pt x="0" y="6858000"/>
                </a:lnTo>
                <a:lnTo>
                  <a:pt x="8292" y="6849586"/>
                </a:lnTo>
                <a:cubicBezTo>
                  <a:pt x="364724" y="6471364"/>
                  <a:pt x="1039362" y="5693031"/>
                  <a:pt x="1267733" y="4893468"/>
                </a:cubicBezTo>
                <a:cubicBezTo>
                  <a:pt x="1496104" y="4093905"/>
                  <a:pt x="1464141" y="2947616"/>
                  <a:pt x="1378520" y="2052209"/>
                </a:cubicBezTo>
                <a:cubicBezTo>
                  <a:pt x="1292899" y="1156802"/>
                  <a:pt x="980727" y="345663"/>
                  <a:pt x="492746" y="0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D803AEB-7D6B-4E12-A9E6-82D7848F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923812" cy="1477328"/>
          </a:xfrm>
        </p:spPr>
        <p:txBody>
          <a:bodyPr wrap="square" anchor="ctr">
            <a:normAutofit/>
          </a:bodyPr>
          <a:lstStyle/>
          <a:p>
            <a:r>
              <a:rPr lang="fi-FI" sz="3200" dirty="0"/>
              <a:t>Maantiedon opetussuunnitelmassa todetaan mm.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0EBA26-8AA0-4783-812A-A91B2A6B4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2541600"/>
            <a:ext cx="6923813" cy="32162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i-FI"/>
              <a:t> Maastotyöskentely, kenttäretket luonnossa ja rakennetussa ympäristössä sekä </a:t>
            </a:r>
            <a:r>
              <a:rPr lang="fi-FI" b="1"/>
              <a:t>sähköisten oppimisympäristöjen ja paikkatiedon </a:t>
            </a:r>
            <a:r>
              <a:rPr lang="fi-FI"/>
              <a:t>käyttö ovat olennainen osa maantiedon opetusta. </a:t>
            </a:r>
            <a:r>
              <a:rPr lang="fi-FI" b="1"/>
              <a:t>Pelillisyys</a:t>
            </a:r>
            <a:r>
              <a:rPr lang="fi-FI"/>
              <a:t> lisää oppilaiden motivaatiota. Tutkimuksellinen lähestymistapa tukee maantieteellisen ajattelun sekä ongelmanratkaisu- ja tutkimustaitojen kehittymistä sekä edistää yhteisöllistä ja vuorovaikutteista työskentelyä.</a:t>
            </a:r>
          </a:p>
        </p:txBody>
      </p:sp>
    </p:spTree>
    <p:extLst>
      <p:ext uri="{BB962C8B-B14F-4D97-AF65-F5344CB8AC3E}">
        <p14:creationId xmlns:p14="http://schemas.microsoft.com/office/powerpoint/2010/main" val="2050989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A3E2477-CB24-4FE6-B9C0-F9800FF83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65638C-2268-4A1B-96C3-95E79EF44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C7D9E39-7D65-474A-B04D-BA3A3196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fi-FI" sz="3200" dirty="0"/>
              <a:t>Oppilaan oppimisen arviointi maantiedossa vuosiluokilla 7-9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FC5B12-08D5-4E97-B96C-6F0073E03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68" y="2541600"/>
            <a:ext cx="5791332" cy="344865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700" dirty="0"/>
              <a:t>Arviointi kohdistuu sekä oppilaiden </a:t>
            </a:r>
            <a:r>
              <a:rPr lang="fi-FI" sz="1700" b="1" dirty="0"/>
              <a:t>tiedolliseen osaamiseen </a:t>
            </a:r>
            <a:r>
              <a:rPr lang="fi-FI" sz="1700" dirty="0"/>
              <a:t>että </a:t>
            </a:r>
            <a:r>
              <a:rPr lang="fi-FI" sz="1700" b="1" dirty="0"/>
              <a:t>maantiedon taitoihin </a:t>
            </a:r>
            <a:r>
              <a:rPr lang="fi-FI" sz="1700" dirty="0"/>
              <a:t>kuten </a:t>
            </a:r>
            <a:r>
              <a:rPr lang="fi-FI" sz="1700" b="1" dirty="0" err="1"/>
              <a:t>geomediataitoihin</a:t>
            </a:r>
            <a:r>
              <a:rPr lang="fi-FI" sz="1700" dirty="0"/>
              <a:t> ja </a:t>
            </a:r>
            <a:r>
              <a:rPr lang="fi-FI" sz="1700" b="1" dirty="0"/>
              <a:t>tiedon kriittiseen arviointitaitoon</a:t>
            </a:r>
            <a:r>
              <a:rPr lang="fi-FI" sz="1700" dirty="0"/>
              <a:t>. Lisäksi arvioidaan </a:t>
            </a:r>
            <a:r>
              <a:rPr lang="fi-FI" sz="1700" b="1" dirty="0"/>
              <a:t>taitoa käyttää maantiedolle ominaista välineistöä sekä tieto- ja viestintäteknologiaa.</a:t>
            </a:r>
            <a:r>
              <a:rPr lang="fi-FI" sz="1700" dirty="0"/>
              <a:t> Arvioinnin ja palautteen tehtävänä on osaltaan kehittää jokaisen oppilaan työskentelytaitoja.</a:t>
            </a: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97D0825D-5142-4F4A-A141-3CCD5E99C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67335" y="533334"/>
            <a:ext cx="6858000" cy="5791331"/>
          </a:xfrm>
          <a:custGeom>
            <a:avLst/>
            <a:gdLst>
              <a:gd name="connsiteX0" fmla="*/ 6858000 w 6858000"/>
              <a:gd name="connsiteY0" fmla="*/ 14535 h 5791331"/>
              <a:gd name="connsiteX1" fmla="*/ 6858000 w 6858000"/>
              <a:gd name="connsiteY1" fmla="*/ 5791331 h 5791331"/>
              <a:gd name="connsiteX2" fmla="*/ 0 w 6858000"/>
              <a:gd name="connsiteY2" fmla="*/ 5791330 h 5791331"/>
              <a:gd name="connsiteX3" fmla="*/ 0 w 6858000"/>
              <a:gd name="connsiteY3" fmla="*/ 0 h 5791331"/>
              <a:gd name="connsiteX4" fmla="*/ 145832 w 6858000"/>
              <a:gd name="connsiteY4" fmla="*/ 1175 h 5791331"/>
              <a:gd name="connsiteX5" fmla="*/ 2611132 w 6858000"/>
              <a:gd name="connsiteY5" fmla="*/ 48625 h 5791331"/>
              <a:gd name="connsiteX6" fmla="*/ 6643031 w 6858000"/>
              <a:gd name="connsiteY6" fmla="*/ 15010 h 57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91331">
                <a:moveTo>
                  <a:pt x="6858000" y="14535"/>
                </a:moveTo>
                <a:lnTo>
                  <a:pt x="6858000" y="5791331"/>
                </a:lnTo>
                <a:lnTo>
                  <a:pt x="0" y="5791330"/>
                </a:lnTo>
                <a:lnTo>
                  <a:pt x="0" y="0"/>
                </a:lnTo>
                <a:lnTo>
                  <a:pt x="145832" y="1175"/>
                </a:lnTo>
                <a:cubicBezTo>
                  <a:pt x="886907" y="14750"/>
                  <a:pt x="2228596" y="125101"/>
                  <a:pt x="2611132" y="48625"/>
                </a:cubicBezTo>
                <a:cubicBezTo>
                  <a:pt x="2933352" y="-3056"/>
                  <a:pt x="5032814" y="16325"/>
                  <a:pt x="6643031" y="1501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25" name="Graphic 24" descr="Luokkahuone">
            <a:extLst>
              <a:ext uri="{FF2B5EF4-FFF2-40B4-BE49-F238E27FC236}">
                <a16:creationId xmlns:a16="http://schemas.microsoft.com/office/drawing/2014/main" id="{123BF784-0849-4ED8-AD4D-4DBB1FEC5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6162" y="1282669"/>
            <a:ext cx="4284000" cy="4284000"/>
          </a:xfrm>
          <a:custGeom>
            <a:avLst/>
            <a:gdLst/>
            <a:ahLst/>
            <a:cxnLst/>
            <a:rect l="l" t="t" r="r" b="b"/>
            <a:pathLst>
              <a:path w="4284000" h="5409338">
                <a:moveTo>
                  <a:pt x="0" y="0"/>
                </a:moveTo>
                <a:lnTo>
                  <a:pt x="4284000" y="0"/>
                </a:lnTo>
                <a:lnTo>
                  <a:pt x="42840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212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72B3AE0-F6B7-4969-9F12-F5ED4748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fi-FI" sz="3200" dirty="0"/>
              <a:t>Lähtöajatukset liittyen mm. opetussuunnitelman antamiin raameihin</a:t>
            </a:r>
          </a:p>
        </p:txBody>
      </p:sp>
      <p:pic>
        <p:nvPicPr>
          <p:cNvPr id="4" name="Kuva 3" descr="Kuva, joka sisältää kohteen vuori, ulko, luonto, näkymä&#10;&#10;Kuvaus luotu automaattisesti">
            <a:extLst>
              <a:ext uri="{FF2B5EF4-FFF2-40B4-BE49-F238E27FC236}">
                <a16:creationId xmlns:a16="http://schemas.microsoft.com/office/drawing/2014/main" id="{4EA49BA9-9821-4B64-AE9C-1BF9F59C3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3" r="25246"/>
          <a:stretch/>
        </p:blipFill>
        <p:spPr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  <p:graphicFrame>
        <p:nvGraphicFramePr>
          <p:cNvPr id="16" name="Sisällön paikkamerkki 2">
            <a:extLst>
              <a:ext uri="{FF2B5EF4-FFF2-40B4-BE49-F238E27FC236}">
                <a16:creationId xmlns:a16="http://schemas.microsoft.com/office/drawing/2014/main" id="{882A4146-ADF6-4128-805E-6498A46BD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39698"/>
              </p:ext>
            </p:extLst>
          </p:nvPr>
        </p:nvGraphicFramePr>
        <p:xfrm>
          <a:off x="720000" y="2541600"/>
          <a:ext cx="4991962" cy="321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4402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3104793-1C42-433E-96E7-8A08C1A4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fi-FI" sz="3200" dirty="0"/>
              <a:t>Lähtöongelmia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400FFF-314D-4B55-956C-357387EA6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41600"/>
            <a:ext cx="4991962" cy="3216273"/>
          </a:xfrm>
        </p:spPr>
        <p:txBody>
          <a:bodyPr>
            <a:normAutofit/>
          </a:bodyPr>
          <a:lstStyle/>
          <a:p>
            <a:r>
              <a:rPr lang="fi-FI" dirty="0"/>
              <a:t>Oppilaiden tietoteknisen osaamisen taso vaihtelee </a:t>
            </a:r>
          </a:p>
          <a:p>
            <a:r>
              <a:rPr lang="fi-FI" dirty="0"/>
              <a:t>Oppilaiden laitekannan taso kotona vaihtelee  </a:t>
            </a:r>
          </a:p>
          <a:p>
            <a:r>
              <a:rPr lang="fi-FI" dirty="0"/>
              <a:t>Isot ryhmäkoot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440F6CF-084B-495E-AEA6-1FF5D3BC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62" r="24508"/>
          <a:stretch/>
        </p:blipFill>
        <p:spPr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176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D1CCC3C-EB52-47ED-B6AA-5F70D9215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4C50CF-FE9D-459C-890F-56C32779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79C4E6F9-8A11-4E94-8423-966E9DF0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096624" cy="6858000"/>
          </a:xfrm>
          <a:custGeom>
            <a:avLst/>
            <a:gdLst>
              <a:gd name="connsiteX0" fmla="*/ 0 w 11096624"/>
              <a:gd name="connsiteY0" fmla="*/ 0 h 6858000"/>
              <a:gd name="connsiteX1" fmla="*/ 10869306 w 11096624"/>
              <a:gd name="connsiteY1" fmla="*/ 0 h 6858000"/>
              <a:gd name="connsiteX2" fmla="*/ 10932108 w 11096624"/>
              <a:gd name="connsiteY2" fmla="*/ 181114 h 6858000"/>
              <a:gd name="connsiteX3" fmla="*/ 10953136 w 11096624"/>
              <a:gd name="connsiteY3" fmla="*/ 3620675 h 6858000"/>
              <a:gd name="connsiteX4" fmla="*/ 9722723 w 11096624"/>
              <a:gd name="connsiteY4" fmla="*/ 6351879 h 6858000"/>
              <a:gd name="connsiteX5" fmla="*/ 9365083 w 11096624"/>
              <a:gd name="connsiteY5" fmla="*/ 6847267 h 6858000"/>
              <a:gd name="connsiteX6" fmla="*/ 9354506 w 11096624"/>
              <a:gd name="connsiteY6" fmla="*/ 6858000 h 6858000"/>
              <a:gd name="connsiteX7" fmla="*/ 0 w 1109662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6624" h="6858000">
                <a:moveTo>
                  <a:pt x="0" y="0"/>
                </a:moveTo>
                <a:lnTo>
                  <a:pt x="10869306" y="0"/>
                </a:lnTo>
                <a:lnTo>
                  <a:pt x="10932108" y="181114"/>
                </a:lnTo>
                <a:cubicBezTo>
                  <a:pt x="11289577" y="1409141"/>
                  <a:pt x="10953136" y="3273767"/>
                  <a:pt x="10953136" y="3620675"/>
                </a:cubicBezTo>
                <a:cubicBezTo>
                  <a:pt x="10953136" y="5162483"/>
                  <a:pt x="10118214" y="5735156"/>
                  <a:pt x="9722723" y="6351879"/>
                </a:cubicBezTo>
                <a:cubicBezTo>
                  <a:pt x="9656808" y="6500554"/>
                  <a:pt x="9530643" y="6669361"/>
                  <a:pt x="9365083" y="6847267"/>
                </a:cubicBezTo>
                <a:lnTo>
                  <a:pt x="935450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464AF6F-57BE-40D5-9584-0DECBF3A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923812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sz="3200" spc="-100"/>
              <a:t>Osaamismerkit taitojen arvioimiseen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6B68D6-A698-4920-841A-9B445DB81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795244"/>
            <a:ext cx="6923813" cy="3962629"/>
          </a:xfrm>
        </p:spPr>
        <p:txBody>
          <a:bodyPr vert="horz" lIns="0" tIns="0" rIns="0" bIns="0" rtlCol="0">
            <a:normAutofit fontScale="92500"/>
          </a:bodyPr>
          <a:lstStyle/>
          <a:p>
            <a:pPr>
              <a:buFontTx/>
              <a:buChar char="-"/>
            </a:pPr>
            <a:r>
              <a:rPr lang="en-US" dirty="0" err="1"/>
              <a:t>Osaamismerkeillä</a:t>
            </a:r>
            <a:r>
              <a:rPr lang="en-US" dirty="0"/>
              <a:t> </a:t>
            </a:r>
            <a:r>
              <a:rPr lang="en-US" dirty="0" err="1"/>
              <a:t>voisi</a:t>
            </a:r>
            <a:r>
              <a:rPr lang="en-US" dirty="0"/>
              <a:t> </a:t>
            </a:r>
            <a:r>
              <a:rPr lang="en-US" dirty="0" err="1"/>
              <a:t>motivoida</a:t>
            </a:r>
            <a:r>
              <a:rPr lang="en-US" dirty="0"/>
              <a:t> </a:t>
            </a:r>
            <a:r>
              <a:rPr lang="en-US" dirty="0" err="1"/>
              <a:t>oppilaita</a:t>
            </a:r>
            <a:r>
              <a:rPr lang="en-US" dirty="0"/>
              <a:t> </a:t>
            </a:r>
            <a:r>
              <a:rPr lang="en-US" dirty="0" err="1"/>
              <a:t>opetussuunnitelmassa</a:t>
            </a:r>
            <a:r>
              <a:rPr lang="en-US" dirty="0"/>
              <a:t> </a:t>
            </a:r>
            <a:r>
              <a:rPr lang="en-US" dirty="0" err="1"/>
              <a:t>vaadittujen</a:t>
            </a:r>
            <a:r>
              <a:rPr lang="en-US" dirty="0"/>
              <a:t> </a:t>
            </a:r>
            <a:r>
              <a:rPr lang="en-US" dirty="0" err="1"/>
              <a:t>taitojen</a:t>
            </a:r>
            <a:r>
              <a:rPr lang="en-US" dirty="0"/>
              <a:t> </a:t>
            </a:r>
            <a:r>
              <a:rPr lang="en-US" dirty="0" err="1"/>
              <a:t>harjoitteluun</a:t>
            </a:r>
            <a:r>
              <a:rPr lang="en-US" dirty="0"/>
              <a:t>. </a:t>
            </a:r>
          </a:p>
          <a:p>
            <a:pPr>
              <a:buFontTx/>
              <a:buChar char="-"/>
            </a:pPr>
            <a:r>
              <a:rPr lang="en-US" dirty="0" err="1"/>
              <a:t>Esimerkiksi</a:t>
            </a:r>
            <a:r>
              <a:rPr lang="en-US" dirty="0"/>
              <a:t> </a:t>
            </a:r>
            <a:r>
              <a:rPr lang="en-US" dirty="0" err="1"/>
              <a:t>karttasovellusten</a:t>
            </a:r>
            <a:r>
              <a:rPr lang="en-US" dirty="0"/>
              <a:t> (Google Maps, Google Earth, </a:t>
            </a:r>
            <a:r>
              <a:rPr lang="en-US" dirty="0" err="1"/>
              <a:t>Paikkatietoikkuna</a:t>
            </a:r>
            <a:r>
              <a:rPr lang="en-US" dirty="0"/>
              <a:t>, OpenStreetMap) </a:t>
            </a:r>
            <a:r>
              <a:rPr lang="en-US" dirty="0" err="1"/>
              <a:t>perusteiden</a:t>
            </a:r>
            <a:r>
              <a:rPr lang="en-US" dirty="0"/>
              <a:t> </a:t>
            </a:r>
            <a:r>
              <a:rPr lang="en-US" dirty="0" err="1"/>
              <a:t>hallintaan</a:t>
            </a:r>
            <a:r>
              <a:rPr lang="en-US" dirty="0"/>
              <a:t> </a:t>
            </a:r>
            <a:r>
              <a:rPr lang="en-US" dirty="0" err="1"/>
              <a:t>osaamismerkkijärjestelmä</a:t>
            </a:r>
            <a:r>
              <a:rPr lang="en-US" dirty="0"/>
              <a:t> </a:t>
            </a:r>
            <a:r>
              <a:rPr lang="en-US" dirty="0" err="1"/>
              <a:t>voisi</a:t>
            </a:r>
            <a:r>
              <a:rPr lang="en-US" dirty="0"/>
              <a:t> olla </a:t>
            </a:r>
            <a:r>
              <a:rPr lang="en-US" dirty="0" err="1"/>
              <a:t>hyvä</a:t>
            </a:r>
            <a:r>
              <a:rPr lang="en-US" dirty="0"/>
              <a:t> </a:t>
            </a:r>
            <a:r>
              <a:rPr lang="en-US" dirty="0" err="1"/>
              <a:t>ratkaisu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Suoritettuaan</a:t>
            </a:r>
            <a:r>
              <a:rPr lang="en-US" dirty="0"/>
              <a:t> </a:t>
            </a:r>
            <a:r>
              <a:rPr lang="en-US" dirty="0" err="1"/>
              <a:t>merkin</a:t>
            </a:r>
            <a:r>
              <a:rPr lang="en-US" dirty="0"/>
              <a:t> </a:t>
            </a:r>
            <a:r>
              <a:rPr lang="en-US" dirty="0" err="1"/>
              <a:t>oppilas</a:t>
            </a:r>
            <a:r>
              <a:rPr lang="en-US" dirty="0"/>
              <a:t> </a:t>
            </a:r>
            <a:r>
              <a:rPr lang="en-US" dirty="0" err="1"/>
              <a:t>saavuttaa</a:t>
            </a:r>
            <a:r>
              <a:rPr lang="en-US" dirty="0"/>
              <a:t> </a:t>
            </a:r>
            <a:r>
              <a:rPr lang="en-US" dirty="0" err="1"/>
              <a:t>ops:n</a:t>
            </a:r>
            <a:r>
              <a:rPr lang="en-US" dirty="0"/>
              <a:t> </a:t>
            </a:r>
            <a:r>
              <a:rPr lang="en-US" dirty="0" err="1"/>
              <a:t>mukaiset</a:t>
            </a:r>
            <a:r>
              <a:rPr lang="en-US" dirty="0"/>
              <a:t> </a:t>
            </a:r>
            <a:r>
              <a:rPr lang="en-US" dirty="0" err="1"/>
              <a:t>tavoitteet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Merkkijärjestelmä</a:t>
            </a:r>
            <a:r>
              <a:rPr lang="en-US" dirty="0"/>
              <a:t> </a:t>
            </a:r>
            <a:r>
              <a:rPr lang="en-US" dirty="0" err="1"/>
              <a:t>sopisi</a:t>
            </a:r>
            <a:r>
              <a:rPr lang="en-US" dirty="0"/>
              <a:t> </a:t>
            </a:r>
            <a:r>
              <a:rPr lang="en-US" dirty="0" err="1"/>
              <a:t>hyvin</a:t>
            </a:r>
            <a:r>
              <a:rPr lang="en-US" dirty="0"/>
              <a:t> </a:t>
            </a:r>
            <a:r>
              <a:rPr lang="en-US" dirty="0" err="1"/>
              <a:t>oppilaiden</a:t>
            </a:r>
            <a:r>
              <a:rPr lang="en-US" dirty="0"/>
              <a:t> </a:t>
            </a:r>
            <a:r>
              <a:rPr lang="en-US" dirty="0" err="1"/>
              <a:t>digitaitojen</a:t>
            </a:r>
            <a:r>
              <a:rPr lang="en-US" dirty="0"/>
              <a:t> </a:t>
            </a:r>
            <a:r>
              <a:rPr lang="en-US" dirty="0" err="1"/>
              <a:t>osoittamiseen</a:t>
            </a:r>
            <a:r>
              <a:rPr lang="en-US" dirty="0"/>
              <a:t> 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18" name="Graphic 17" descr="Luokkahuone">
            <a:extLst>
              <a:ext uri="{FF2B5EF4-FFF2-40B4-BE49-F238E27FC236}">
                <a16:creationId xmlns:a16="http://schemas.microsoft.com/office/drawing/2014/main" id="{C09A8B79-D10A-4A04-9E6F-AF0B98763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6376" y="1876856"/>
            <a:ext cx="3095625" cy="3095625"/>
          </a:xfrm>
          <a:custGeom>
            <a:avLst/>
            <a:gdLst/>
            <a:ahLst/>
            <a:cxnLst/>
            <a:rect l="l" t="t" r="r" b="b"/>
            <a:pathLst>
              <a:path w="3095625" h="5409338">
                <a:moveTo>
                  <a:pt x="0" y="0"/>
                </a:moveTo>
                <a:lnTo>
                  <a:pt x="3095625" y="0"/>
                </a:lnTo>
                <a:lnTo>
                  <a:pt x="3095625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15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AB2859-9215-4481-9FFD-ACB3ED3BE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05B2C-66D5-459F-863C-CA94B67B7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A2A46C2-5C06-493E-9171-58093555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3594" y="0"/>
            <a:ext cx="7928406" cy="6858000"/>
          </a:xfrm>
          <a:custGeom>
            <a:avLst/>
            <a:gdLst>
              <a:gd name="connsiteX0" fmla="*/ 0 w 7928406"/>
              <a:gd name="connsiteY0" fmla="*/ 0 h 6858000"/>
              <a:gd name="connsiteX1" fmla="*/ 7127397 w 7928406"/>
              <a:gd name="connsiteY1" fmla="*/ 0 h 6858000"/>
              <a:gd name="connsiteX2" fmla="*/ 7302120 w 7928406"/>
              <a:gd name="connsiteY2" fmla="*/ 279455 h 6858000"/>
              <a:gd name="connsiteX3" fmla="*/ 7928406 w 7928406"/>
              <a:gd name="connsiteY3" fmla="*/ 3061922 h 6858000"/>
              <a:gd name="connsiteX4" fmla="*/ 7746627 w 7928406"/>
              <a:gd name="connsiteY4" fmla="*/ 4515619 h 6858000"/>
              <a:gd name="connsiteX5" fmla="*/ 7201289 w 7928406"/>
              <a:gd name="connsiteY5" fmla="*/ 5969316 h 6858000"/>
              <a:gd name="connsiteX6" fmla="*/ 6608022 w 7928406"/>
              <a:gd name="connsiteY6" fmla="*/ 6777438 h 6858000"/>
              <a:gd name="connsiteX7" fmla="*/ 6529065 w 7928406"/>
              <a:gd name="connsiteY7" fmla="*/ 6858000 h 6858000"/>
              <a:gd name="connsiteX8" fmla="*/ 0 w 7928406"/>
              <a:gd name="connsiteY8" fmla="*/ 6858000 h 6858000"/>
              <a:gd name="connsiteX9" fmla="*/ 0 w 7928406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28406" h="6858000">
                <a:moveTo>
                  <a:pt x="0" y="0"/>
                </a:moveTo>
                <a:lnTo>
                  <a:pt x="7127397" y="0"/>
                </a:lnTo>
                <a:lnTo>
                  <a:pt x="7302120" y="279455"/>
                </a:lnTo>
                <a:cubicBezTo>
                  <a:pt x="7719644" y="1021447"/>
                  <a:pt x="7928406" y="1948936"/>
                  <a:pt x="7928406" y="3061922"/>
                </a:cubicBezTo>
                <a:cubicBezTo>
                  <a:pt x="7928406" y="3516203"/>
                  <a:pt x="7867813" y="3970483"/>
                  <a:pt x="7746627" y="4515619"/>
                </a:cubicBezTo>
                <a:cubicBezTo>
                  <a:pt x="7595144" y="5030470"/>
                  <a:pt x="7443661" y="5515036"/>
                  <a:pt x="7201289" y="5969316"/>
                </a:cubicBezTo>
                <a:cubicBezTo>
                  <a:pt x="7019510" y="6275955"/>
                  <a:pt x="6820689" y="6544265"/>
                  <a:pt x="6608022" y="6777438"/>
                </a:cubicBezTo>
                <a:lnTo>
                  <a:pt x="652906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238835D-F376-43C1-8B83-4319AF30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6000"/>
          </a:xfrm>
        </p:spPr>
        <p:txBody>
          <a:bodyPr wrap="square" anchor="ctr">
            <a:normAutofit/>
          </a:bodyPr>
          <a:lstStyle/>
          <a:p>
            <a:r>
              <a:rPr lang="fi-FI" dirty="0"/>
              <a:t>Millaisia osaamismerkkejä voisi kehittää? 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72256A5-C6AE-45D7-932A-147E85FCD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65" y="720000"/>
            <a:ext cx="2512732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076ECD6-8A6A-4C5B-9ACF-004BBBD3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3" y="3604669"/>
            <a:ext cx="2559636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A28B77-C47A-4DE2-9DA3-C2BC7020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2015412"/>
            <a:ext cx="4991962" cy="4223388"/>
          </a:xfrm>
        </p:spPr>
        <p:txBody>
          <a:bodyPr>
            <a:normAutofit/>
          </a:bodyPr>
          <a:lstStyle/>
          <a:p>
            <a:r>
              <a:rPr lang="en-US" dirty="0" err="1"/>
              <a:t>Kehittelin</a:t>
            </a:r>
            <a:r>
              <a:rPr lang="en-US" dirty="0"/>
              <a:t>  </a:t>
            </a:r>
            <a:r>
              <a:rPr lang="en-US" dirty="0" err="1"/>
              <a:t>pari</a:t>
            </a:r>
            <a:r>
              <a:rPr lang="en-US" dirty="0"/>
              <a:t> </a:t>
            </a:r>
            <a:r>
              <a:rPr lang="en-US" dirty="0" err="1"/>
              <a:t>esimerkkiä</a:t>
            </a:r>
            <a:r>
              <a:rPr lang="en-US" dirty="0"/>
              <a:t> </a:t>
            </a:r>
            <a:r>
              <a:rPr lang="en-US" dirty="0" err="1"/>
              <a:t>osaamismerkeistä</a:t>
            </a:r>
            <a:r>
              <a:rPr lang="en-US" dirty="0"/>
              <a:t>. </a:t>
            </a:r>
          </a:p>
          <a:p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voisivat</a:t>
            </a:r>
            <a:r>
              <a:rPr lang="en-US" dirty="0"/>
              <a:t> </a:t>
            </a:r>
            <a:r>
              <a:rPr lang="en-US" dirty="0" err="1"/>
              <a:t>liittyä</a:t>
            </a:r>
            <a:r>
              <a:rPr lang="en-US" dirty="0"/>
              <a:t> </a:t>
            </a:r>
            <a:r>
              <a:rPr lang="en-US" dirty="0" err="1"/>
              <a:t>OpenStreetMapin</a:t>
            </a:r>
            <a:r>
              <a:rPr lang="en-US" dirty="0"/>
              <a:t> </a:t>
            </a:r>
            <a:r>
              <a:rPr lang="en-US" dirty="0" err="1"/>
              <a:t>taitojen</a:t>
            </a:r>
            <a:r>
              <a:rPr lang="en-US" dirty="0"/>
              <a:t> </a:t>
            </a:r>
            <a:r>
              <a:rPr lang="en-US" dirty="0" err="1"/>
              <a:t>osoittamiseen</a:t>
            </a:r>
            <a:r>
              <a:rPr lang="en-US" dirty="0"/>
              <a:t>.</a:t>
            </a:r>
          </a:p>
          <a:p>
            <a:r>
              <a:rPr lang="en-US" dirty="0" err="1"/>
              <a:t>Ylempi</a:t>
            </a:r>
            <a:r>
              <a:rPr lang="en-US" dirty="0"/>
              <a:t> Basic-</a:t>
            </a:r>
            <a:r>
              <a:rPr lang="en-US" dirty="0" err="1"/>
              <a:t>taso</a:t>
            </a:r>
            <a:r>
              <a:rPr lang="en-US" dirty="0"/>
              <a:t> </a:t>
            </a:r>
            <a:r>
              <a:rPr lang="en-US" dirty="0" err="1"/>
              <a:t>sisältäisi</a:t>
            </a:r>
            <a:r>
              <a:rPr lang="en-US" dirty="0"/>
              <a:t> 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perustaidot</a:t>
            </a:r>
            <a:r>
              <a:rPr lang="en-US" dirty="0"/>
              <a:t> ja </a:t>
            </a:r>
            <a:r>
              <a:rPr lang="en-US" dirty="0" err="1"/>
              <a:t>alemman</a:t>
            </a:r>
            <a:r>
              <a:rPr lang="en-US" dirty="0"/>
              <a:t> Pro-</a:t>
            </a:r>
            <a:r>
              <a:rPr lang="en-US" dirty="0" err="1"/>
              <a:t>merkin</a:t>
            </a:r>
            <a:r>
              <a:rPr lang="en-US" dirty="0"/>
              <a:t> </a:t>
            </a:r>
            <a:r>
              <a:rPr lang="en-US" dirty="0" err="1"/>
              <a:t>saisi</a:t>
            </a:r>
            <a:r>
              <a:rPr lang="en-US" dirty="0"/>
              <a:t>  </a:t>
            </a:r>
            <a:r>
              <a:rPr lang="en-US" dirty="0" err="1"/>
              <a:t>laajemalla</a:t>
            </a:r>
            <a:r>
              <a:rPr lang="en-US" dirty="0"/>
              <a:t> </a:t>
            </a:r>
            <a:r>
              <a:rPr lang="en-US" dirty="0" err="1"/>
              <a:t>osaamisella</a:t>
            </a:r>
            <a:r>
              <a:rPr lang="en-US" dirty="0"/>
              <a:t>. </a:t>
            </a:r>
          </a:p>
          <a:p>
            <a:r>
              <a:rPr lang="en-US" dirty="0" err="1"/>
              <a:t>Kriteereitä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enempää</a:t>
            </a:r>
            <a:r>
              <a:rPr lang="en-US" dirty="0"/>
              <a:t> </a:t>
            </a:r>
            <a:r>
              <a:rPr lang="en-US" dirty="0" err="1"/>
              <a:t>lähtenyt</a:t>
            </a:r>
            <a:r>
              <a:rPr lang="en-US" dirty="0"/>
              <a:t> </a:t>
            </a:r>
            <a:r>
              <a:rPr lang="en-US" dirty="0" err="1"/>
              <a:t>vielä</a:t>
            </a:r>
            <a:r>
              <a:rPr lang="en-US" dirty="0"/>
              <a:t>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vaiheessa</a:t>
            </a:r>
            <a:r>
              <a:rPr lang="en-US" dirty="0"/>
              <a:t>  </a:t>
            </a:r>
            <a:r>
              <a:rPr lang="en-US" dirty="0" err="1"/>
              <a:t>pohtimaan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3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4CA1620-2C02-4B4E-97C8-06FCE85EE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57DE79-27F8-4881-BE3B-5321D1801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33608-1322-485D-B942-B827E6997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3527" y="954724"/>
            <a:ext cx="10904945" cy="3364228"/>
            <a:chOff x="643527" y="954724"/>
            <a:chExt cx="10904945" cy="3364228"/>
          </a:xfrm>
        </p:grpSpPr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7975F1CD-7143-447F-AC1A-8D3EA46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501A6B8C-11DF-404A-89DD-354DA4C1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14D1F65C-CD34-4E1F-8743-D3879A871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E5C58F66-1B6C-4935-9BB4-583D612CD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id="{F41F116D-556B-4BC2-9DCD-46DA7CCC0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DE46F0F4-2435-4BDC-A92C-EB1360880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0819D7A0-FD50-419B-BFA6-45B8FFCA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4" y="1334791"/>
            <a:ext cx="6911974" cy="2803071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 dirty="0"/>
              <a:t>Juha Salminen</a:t>
            </a: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085AB271-571D-4C19-9FCC-C760834A8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5693226" y="359229"/>
            <a:ext cx="805544" cy="12191999"/>
          </a:xfrm>
          <a:custGeom>
            <a:avLst/>
            <a:gdLst>
              <a:gd name="connsiteX0" fmla="*/ 0 w 1214924"/>
              <a:gd name="connsiteY0" fmla="*/ 12191999 h 12191999"/>
              <a:gd name="connsiteX1" fmla="*/ 32 w 1214924"/>
              <a:gd name="connsiteY1" fmla="*/ 12166053 h 12191999"/>
              <a:gd name="connsiteX2" fmla="*/ 59979 w 1214924"/>
              <a:gd name="connsiteY2" fmla="*/ 9224089 h 12191999"/>
              <a:gd name="connsiteX3" fmla="*/ 120877 w 1214924"/>
              <a:gd name="connsiteY3" fmla="*/ 8004225 h 12191999"/>
              <a:gd name="connsiteX4" fmla="*/ 59979 w 1214924"/>
              <a:gd name="connsiteY4" fmla="*/ 7211315 h 12191999"/>
              <a:gd name="connsiteX5" fmla="*/ 59979 w 1214924"/>
              <a:gd name="connsiteY5" fmla="*/ 6601383 h 12191999"/>
              <a:gd name="connsiteX6" fmla="*/ 59979 w 1214924"/>
              <a:gd name="connsiteY6" fmla="*/ 5015562 h 12191999"/>
              <a:gd name="connsiteX7" fmla="*/ 120877 w 1214924"/>
              <a:gd name="connsiteY7" fmla="*/ 3185768 h 12191999"/>
              <a:gd name="connsiteX8" fmla="*/ 74847 w 1214924"/>
              <a:gd name="connsiteY8" fmla="*/ 4714 h 12191999"/>
              <a:gd name="connsiteX9" fmla="*/ 74778 w 1214924"/>
              <a:gd name="connsiteY9" fmla="*/ 0 h 12191999"/>
              <a:gd name="connsiteX10" fmla="*/ 1214924 w 1214924"/>
              <a:gd name="connsiteY10" fmla="*/ 0 h 12191999"/>
              <a:gd name="connsiteX11" fmla="*/ 1214924 w 1214924"/>
              <a:gd name="connsiteY11" fmla="*/ 12191999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4924" h="12191999">
                <a:moveTo>
                  <a:pt x="0" y="12191999"/>
                </a:moveTo>
                <a:lnTo>
                  <a:pt x="32" y="12166053"/>
                </a:lnTo>
                <a:cubicBezTo>
                  <a:pt x="2886" y="11339787"/>
                  <a:pt x="14305" y="10367710"/>
                  <a:pt x="59979" y="9224089"/>
                </a:cubicBezTo>
                <a:cubicBezTo>
                  <a:pt x="120877" y="8004225"/>
                  <a:pt x="120877" y="8004225"/>
                  <a:pt x="120877" y="8004225"/>
                </a:cubicBezTo>
                <a:cubicBezTo>
                  <a:pt x="120877" y="7760253"/>
                  <a:pt x="59979" y="7516280"/>
                  <a:pt x="59979" y="7211315"/>
                </a:cubicBezTo>
                <a:cubicBezTo>
                  <a:pt x="59979" y="6906349"/>
                  <a:pt x="59979" y="6662377"/>
                  <a:pt x="59979" y="6601383"/>
                </a:cubicBezTo>
                <a:cubicBezTo>
                  <a:pt x="59979" y="5015562"/>
                  <a:pt x="59979" y="5015562"/>
                  <a:pt x="59979" y="5015562"/>
                </a:cubicBezTo>
                <a:cubicBezTo>
                  <a:pt x="120877" y="3185768"/>
                  <a:pt x="120877" y="3185768"/>
                  <a:pt x="120877" y="3185768"/>
                </a:cubicBezTo>
                <a:cubicBezTo>
                  <a:pt x="98040" y="1607571"/>
                  <a:pt x="83767" y="621197"/>
                  <a:pt x="74847" y="4714"/>
                </a:cubicBezTo>
                <a:lnTo>
                  <a:pt x="74778" y="0"/>
                </a:lnTo>
                <a:lnTo>
                  <a:pt x="1214924" y="0"/>
                </a:lnTo>
                <a:lnTo>
                  <a:pt x="1214924" y="1219199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96290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LightSeedLeftStep">
      <a:dk1>
        <a:srgbClr val="000000"/>
      </a:dk1>
      <a:lt1>
        <a:srgbClr val="FFFFFF"/>
      </a:lt1>
      <a:dk2>
        <a:srgbClr val="243141"/>
      </a:dk2>
      <a:lt2>
        <a:srgbClr val="E2E5E8"/>
      </a:lt2>
      <a:accent1>
        <a:srgbClr val="C99A68"/>
      </a:accent1>
      <a:accent2>
        <a:srgbClr val="CB776E"/>
      </a:accent2>
      <a:accent3>
        <a:srgbClr val="D488A0"/>
      </a:accent3>
      <a:accent4>
        <a:srgbClr val="CB6EB2"/>
      </a:accent4>
      <a:accent5>
        <a:srgbClr val="C988D4"/>
      </a:accent5>
      <a:accent6>
        <a:srgbClr val="966ECB"/>
      </a:accent6>
      <a:hlink>
        <a:srgbClr val="6184A9"/>
      </a:hlink>
      <a:folHlink>
        <a:srgbClr val="7F7F7F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293</Words>
  <Application>Microsoft Office PowerPoint</Application>
  <PresentationFormat>Laajakuva</PresentationFormat>
  <Paragraphs>27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Sagona Book</vt:lpstr>
      <vt:lpstr>The Hand Extrablack</vt:lpstr>
      <vt:lpstr>BlobVTI</vt:lpstr>
      <vt:lpstr>Digitaalisten osaamismerkkien ja konstellaation </vt:lpstr>
      <vt:lpstr>Maantiedon opetussuunnitelmassa todetaan mm. </vt:lpstr>
      <vt:lpstr>Maantiedon opetussuunnitelmassa todetaan mm.</vt:lpstr>
      <vt:lpstr>Oppilaan oppimisen arviointi maantiedossa vuosiluokilla 7-9</vt:lpstr>
      <vt:lpstr>Lähtöajatukset liittyen mm. opetussuunnitelman antamiin raameihin</vt:lpstr>
      <vt:lpstr>Lähtöongelmia</vt:lpstr>
      <vt:lpstr>Osaamismerkit taitojen arvioimiseen </vt:lpstr>
      <vt:lpstr>Millaisia osaamismerkkejä voisi kehittää?  </vt:lpstr>
      <vt:lpstr>Juha Salminen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Digitaalisten osaamismerkkien ja konstellaation </dc:title>
  <dc:creator>Juha Salminen</dc:creator>
  <cp:lastModifiedBy>Juha Salminen</cp:lastModifiedBy>
  <cp:revision>3</cp:revision>
  <dcterms:created xsi:type="dcterms:W3CDTF">2020-11-12T19:21:12Z</dcterms:created>
  <dcterms:modified xsi:type="dcterms:W3CDTF">2020-11-14T14:21:03Z</dcterms:modified>
</cp:coreProperties>
</file>