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874D7-3373-4E38-AD67-C5A4ED5A4F05}">
  <a:tblStyle styleId="{92E874D7-3373-4E38-AD67-C5A4ED5A4F0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0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17463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4642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59962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9840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8684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7817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00086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8170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3694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1885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seuraavassa diassa.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8567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5031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6765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585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7138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011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HUOM!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Muistathan epäsäännöllisen </a:t>
            </a:r>
            <a:r>
              <a:rPr lang="fi-FI" sz="280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i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-verbin?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6" name="Shape 156"/>
          <p:cNvGraphicFramePr/>
          <p:nvPr>
            <p:extLst>
              <p:ext uri="{D42A27DB-BD31-4B8C-83A1-F6EECF244321}">
                <p14:modId xmlns:p14="http://schemas.microsoft.com/office/powerpoint/2010/main" val="2246119494"/>
              </p:ext>
            </p:extLst>
          </p:nvPr>
        </p:nvGraphicFramePr>
        <p:xfrm>
          <a:off x="683568" y="2636911"/>
          <a:ext cx="7848900" cy="3122200"/>
        </p:xfrm>
        <a:graphic>
          <a:graphicData uri="http://schemas.openxmlformats.org/drawingml/2006/table">
            <a:tbl>
              <a:tblPr firstRow="1" bandRow="1">
                <a:noFill/>
                <a:tableStyleId>{92E874D7-3373-4E38-AD67-C5A4ED5A4F05}</a:tableStyleId>
              </a:tblPr>
              <a:tblGrid>
                <a:gridCol w="2616300"/>
                <a:gridCol w="2616300"/>
                <a:gridCol w="2616300"/>
              </a:tblGrid>
              <a:tr h="408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</a:tr>
              <a:tr h="408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 dirty="0"/>
                        <a:t>I </a:t>
                      </a:r>
                      <a:r>
                        <a:rPr lang="fi-FI" sz="1800" b="1" i="0" u="none" strike="noStrike" cap="none" dirty="0"/>
                        <a:t>am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here</a:t>
                      </a:r>
                      <a:r>
                        <a:rPr lang="fi-FI" sz="18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1800" i="0" u="none" strike="noStrike" cap="none"/>
                        <a:t>I </a:t>
                      </a:r>
                      <a:r>
                        <a:rPr lang="fi-FI" sz="1800" b="1" i="0" u="none" strike="noStrike" cap="none"/>
                        <a:t>am not </a:t>
                      </a:r>
                      <a:r>
                        <a:rPr lang="fi-FI" sz="18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b="1" i="0" u="none" strike="noStrike" cap="none"/>
                        <a:t>Am</a:t>
                      </a:r>
                      <a:r>
                        <a:rPr lang="fi-FI" sz="1800" i="0" u="none" strike="noStrike" cap="none"/>
                        <a:t> I here?</a:t>
                      </a:r>
                    </a:p>
                  </a:txBody>
                  <a:tcPr marL="91450" marR="91450" marT="45725" marB="45725" anchor="ctr"/>
                </a:tc>
              </a:tr>
              <a:tr h="478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 dirty="0" err="1"/>
                        <a:t>You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b="1" i="0" u="none" strike="noStrike" cap="none" dirty="0" err="1"/>
                        <a:t>are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there</a:t>
                      </a:r>
                      <a:r>
                        <a:rPr lang="fi-FI" sz="18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1800" i="0" u="none" strike="noStrike" cap="none" dirty="0" err="1"/>
                        <a:t>You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b="1" i="0" u="none" strike="noStrike" cap="none" dirty="0" err="1"/>
                        <a:t>aren’t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there</a:t>
                      </a:r>
                      <a:r>
                        <a:rPr lang="fi-FI" sz="18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b="1" i="0" u="none" strike="noStrike" cap="none"/>
                        <a:t>Are</a:t>
                      </a:r>
                      <a:r>
                        <a:rPr lang="fi-FI" sz="1800" i="0" u="none" strike="noStrike" cap="none"/>
                        <a:t> you there?</a:t>
                      </a:r>
                    </a:p>
                  </a:txBody>
                  <a:tcPr marL="91450" marR="91450" marT="45725" marB="45725" anchor="ctr"/>
                </a:tc>
              </a:tr>
              <a:tr h="576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He/She/It </a:t>
                      </a:r>
                      <a:r>
                        <a:rPr lang="fi-FI" sz="1800" b="1" i="0" u="none" strike="noStrike" cap="none"/>
                        <a:t>is</a:t>
                      </a:r>
                      <a:r>
                        <a:rPr lang="fi-FI" sz="1800" i="0" u="none" strike="noStrike" cap="none"/>
                        <a:t> 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 dirty="0"/>
                        <a:t>He/</a:t>
                      </a:r>
                      <a:r>
                        <a:rPr lang="fi-FI" sz="1800" i="0" u="none" strike="noStrike" cap="none" dirty="0" err="1"/>
                        <a:t>She</a:t>
                      </a:r>
                      <a:r>
                        <a:rPr lang="fi-FI" sz="1800" i="0" u="none" strike="noStrike" cap="none" dirty="0"/>
                        <a:t>/It </a:t>
                      </a:r>
                      <a:r>
                        <a:rPr lang="fi-FI" sz="1800" b="1" i="0" u="none" strike="noStrike" cap="none" dirty="0" err="1"/>
                        <a:t>isn’t</a:t>
                      </a:r>
                      <a:r>
                        <a:rPr lang="fi-FI" sz="1800" b="1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here</a:t>
                      </a:r>
                      <a:endParaRPr lang="fi-FI" sz="18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b="1" i="0" u="none" strike="noStrike" cap="none" dirty="0"/>
                        <a:t>Is</a:t>
                      </a:r>
                      <a:r>
                        <a:rPr lang="fi-FI" sz="1800" i="0" u="none" strike="noStrike" cap="none" dirty="0"/>
                        <a:t> he/</a:t>
                      </a:r>
                      <a:r>
                        <a:rPr lang="fi-FI" sz="1800" i="0" u="none" strike="noStrike" cap="none" dirty="0" err="1"/>
                        <a:t>she</a:t>
                      </a:r>
                      <a:r>
                        <a:rPr lang="fi-FI" sz="1800" i="0" u="none" strike="noStrike" cap="none" dirty="0"/>
                        <a:t>/it </a:t>
                      </a:r>
                      <a:r>
                        <a:rPr lang="fi-FI" sz="1800" i="0" u="none" strike="noStrike" cap="none" dirty="0" err="1"/>
                        <a:t>here</a:t>
                      </a:r>
                      <a:r>
                        <a:rPr lang="fi-FI" sz="18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432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We </a:t>
                      </a:r>
                      <a:r>
                        <a:rPr lang="fi-FI" sz="1800" b="1" i="0" u="none" strike="noStrike" cap="none"/>
                        <a:t>are</a:t>
                      </a:r>
                      <a:r>
                        <a:rPr lang="fi-FI" sz="18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1800" i="0" u="none" strike="noStrike" cap="none"/>
                        <a:t>We </a:t>
                      </a:r>
                      <a:r>
                        <a:rPr lang="fi-FI" sz="1800" b="1" i="0" u="none" strike="noStrike" cap="none"/>
                        <a:t>aren’t</a:t>
                      </a:r>
                      <a:r>
                        <a:rPr lang="fi-FI" sz="18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1800" b="1" i="0" u="none" strike="noStrike" cap="none" dirty="0" err="1"/>
                        <a:t>Are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we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there</a:t>
                      </a:r>
                      <a:r>
                        <a:rPr lang="fi-FI" sz="18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408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You </a:t>
                      </a:r>
                      <a:r>
                        <a:rPr lang="fi-FI" sz="1800" b="1" i="0" u="none" strike="noStrike" cap="none"/>
                        <a:t>are</a:t>
                      </a:r>
                      <a:r>
                        <a:rPr lang="fi-FI" sz="1800" i="0" u="none" strike="noStrike" cap="none"/>
                        <a:t> 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You </a:t>
                      </a:r>
                      <a:r>
                        <a:rPr lang="fi-FI" sz="1800" b="1" i="0" u="none" strike="noStrike" cap="none"/>
                        <a:t>aren’t </a:t>
                      </a:r>
                      <a:r>
                        <a:rPr lang="fi-FI" sz="18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b="1" i="0" u="none" strike="noStrike" cap="none" dirty="0" err="1"/>
                        <a:t>Are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you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here</a:t>
                      </a:r>
                      <a:r>
                        <a:rPr lang="fi-FI" sz="18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408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They </a:t>
                      </a:r>
                      <a:r>
                        <a:rPr lang="fi-FI" sz="1800" b="1" i="0" u="none" strike="noStrike" cap="none"/>
                        <a:t>are</a:t>
                      </a:r>
                      <a:r>
                        <a:rPr lang="fi-FI" sz="18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i="0" u="none" strike="noStrike" cap="none"/>
                        <a:t>They </a:t>
                      </a:r>
                      <a:r>
                        <a:rPr lang="fi-FI" sz="1800" b="1" i="0" u="none" strike="noStrike" cap="none"/>
                        <a:t>aren’t </a:t>
                      </a:r>
                      <a:r>
                        <a:rPr lang="fi-FI" sz="18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b="1" i="0" u="none" strike="noStrike" cap="none" dirty="0" err="1"/>
                        <a:t>Are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they</a:t>
                      </a:r>
                      <a:r>
                        <a:rPr lang="fi-FI" sz="1800" i="0" u="none" strike="noStrike" cap="none" dirty="0"/>
                        <a:t> </a:t>
                      </a:r>
                      <a:r>
                        <a:rPr lang="fi-FI" sz="1800" i="0" u="none" strike="noStrike" cap="none" dirty="0" err="1"/>
                        <a:t>there</a:t>
                      </a:r>
                      <a:r>
                        <a:rPr lang="fi-FI" sz="18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72259" y="413974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Oikeinkirjoituksesta </a:t>
            </a:r>
            <a:r>
              <a:rPr lang="fi-FI" sz="28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muistettavaa</a:t>
            </a:r>
            <a:endParaRPr lang="fi-FI" sz="28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body" idx="2"/>
          </p:nvPr>
        </p:nvSpPr>
        <p:spPr>
          <a:xfrm>
            <a:off x="372259" y="1647907"/>
            <a:ext cx="8501776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Mitä </a:t>
            </a: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muutoksia yksikön 3. persoona aiheuttaa verbissä?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dress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dresses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carries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cry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goes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467543" y="576496"/>
            <a:ext cx="8229600" cy="8081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Mitä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muutoksia yksikön 3. persoona aiheuttaa verbissä?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>
            <a:spLocks noGrp="1"/>
          </p:cNvSpPr>
          <p:nvPr>
            <p:ph type="body" idx="2"/>
          </p:nvPr>
        </p:nvSpPr>
        <p:spPr>
          <a:xfrm>
            <a:off x="3214192" y="1509596"/>
            <a:ext cx="5482951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</a:pP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Normaalisti lisätään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-s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perusmuotoon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</a:pP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päättyessä s-äänteeseen lisätään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–es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</a:pP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Jos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verbi päättyy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konsonantti + </a:t>
            </a:r>
            <a:r>
              <a:rPr lang="fi-FI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muuttuu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:ksi ja pääte on –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es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</a:pP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Vokaali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&gt; vain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-s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</a:pP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 ja ’go’ saavat päätteen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-es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18"/>
              </a:spcBef>
              <a:buClr>
                <a:schemeClr val="dk1"/>
              </a:buClr>
              <a:buSzPct val="99615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Shape 169"/>
          <p:cNvSpPr txBox="1">
            <a:spLocks/>
          </p:cNvSpPr>
          <p:nvPr/>
        </p:nvSpPr>
        <p:spPr>
          <a:xfrm>
            <a:off x="602369" y="1475656"/>
            <a:ext cx="2611823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>
                <a:solidFill>
                  <a:schemeClr val="tx1"/>
                </a:solidFill>
              </a:rPr>
              <a:t>l</a:t>
            </a:r>
            <a:r>
              <a:rPr lang="fi-FI" dirty="0" err="1" smtClean="0">
                <a:solidFill>
                  <a:schemeClr val="tx1"/>
                </a:solidFill>
              </a:rPr>
              <a:t>ie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lies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>
                <a:solidFill>
                  <a:schemeClr val="tx1"/>
                </a:solidFill>
              </a:rPr>
              <a:t>l</a:t>
            </a:r>
            <a:r>
              <a:rPr lang="fi-FI" dirty="0" err="1" smtClean="0">
                <a:solidFill>
                  <a:schemeClr val="tx1"/>
                </a:solidFill>
              </a:rPr>
              <a:t>augh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laughs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 smtClean="0">
                <a:solidFill>
                  <a:schemeClr val="tx1"/>
                </a:solidFill>
              </a:rPr>
              <a:t>fix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fixes</a:t>
            </a:r>
            <a:endParaRPr lang="fi-FI" b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>
                <a:solidFill>
                  <a:schemeClr val="tx1"/>
                </a:solidFill>
              </a:rPr>
              <a:t>d</a:t>
            </a:r>
            <a:r>
              <a:rPr lang="fi-FI" dirty="0" err="1" smtClean="0">
                <a:solidFill>
                  <a:schemeClr val="tx1"/>
                </a:solidFill>
              </a:rPr>
              <a:t>ress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dresses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 smtClean="0">
                <a:solidFill>
                  <a:schemeClr val="tx1"/>
                </a:solidFill>
              </a:rPr>
              <a:t>carry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carries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>
                <a:solidFill>
                  <a:schemeClr val="tx1"/>
                </a:solidFill>
              </a:rPr>
              <a:t>c</a:t>
            </a:r>
            <a:r>
              <a:rPr lang="fi-FI" dirty="0" err="1" smtClean="0">
                <a:solidFill>
                  <a:schemeClr val="tx1"/>
                </a:solidFill>
              </a:rPr>
              <a:t>ry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cries</a:t>
            </a:r>
            <a:endParaRPr lang="fi-FI" b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smtClean="0">
                <a:solidFill>
                  <a:schemeClr val="tx1"/>
                </a:solidFill>
              </a:rPr>
              <a:t>play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plays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does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98666"/>
              <a:buFont typeface="Arial"/>
              <a:buNone/>
            </a:pPr>
            <a:r>
              <a:rPr lang="fi-FI" dirty="0">
                <a:solidFill>
                  <a:schemeClr val="tx1"/>
                </a:solidFill>
              </a:rPr>
              <a:t>g</a:t>
            </a:r>
            <a:r>
              <a:rPr lang="fi-FI" dirty="0" smtClean="0">
                <a:solidFill>
                  <a:schemeClr val="tx1"/>
                </a:solidFill>
              </a:rPr>
              <a:t>o	</a:t>
            </a:r>
            <a:r>
              <a:rPr lang="fi-FI" dirty="0" err="1" smtClean="0">
                <a:solidFill>
                  <a:schemeClr val="tx1"/>
                </a:solidFill>
              </a:rPr>
              <a:t>goes</a:t>
            </a:r>
            <a:endParaRPr lang="fi-FI" b="1" dirty="0" smtClean="0">
              <a:solidFill>
                <a:schemeClr val="tx1"/>
              </a:solidFill>
            </a:endParaRPr>
          </a:p>
          <a:p>
            <a:pPr indent="-342900">
              <a:lnSpc>
                <a:spcPct val="80000"/>
              </a:lnSpc>
              <a:spcBef>
                <a:spcPts val="518"/>
              </a:spcBef>
              <a:buSzPct val="99615"/>
              <a:buFont typeface="Noto Sans Symbols"/>
              <a:buNone/>
            </a:pPr>
            <a:endParaRPr lang="fi-FI" sz="259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95536" y="625886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95536" y="967399"/>
            <a:ext cx="8579295" cy="513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8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Julie tuntee sinut niin hyvin.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Julie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Isä ostaa meille usein kebabit päivälliseksi.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kebabs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Isoäitini lentää Kanarian saarille joka joulu.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grandmother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flies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Canary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Islands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Christmas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Tom on tunnollinen urheilija.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 is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diligent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athlete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Hän tekee aina parhaansa.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395536" y="836712"/>
            <a:ext cx="8579295" cy="53285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En katsele TV:tä kovin usein.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TV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Veljeni ei käy lumilautailemassa arkipäivinä.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brother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snowboarding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weekdays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Tätini ei koskaan imuroi sohvan alta.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vacuums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hoovers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couch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Kukaan ei tiedä salaisuuttani.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Nobody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secret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Te ette ole kovin urheilullisia, vai oletteko?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athletic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323528" y="692695"/>
            <a:ext cx="8579295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Keräileekö Michael postimerkkejä?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Michael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stamps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12. Kuka keräilee mitään enää nykyään?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13. Kuinka usein Eric käy kuntosalilla?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Eric go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14. Kuunteleeko hän siellä musiikkia?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 listen to music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15. Kuka ei kuuntele musiikkia urheillessaan?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listen to music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sports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276131" y="7242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Preesens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866865"/>
            <a:ext cx="8579295" cy="52746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ClrTx/>
            </a:pP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Englannissa on kaksi preesensmuotoa: 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 kestopreesens. Mitä eroa niillä on?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toast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toast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setting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behind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Smith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Japanese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Smith 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speaking</a:t>
            </a:r>
            <a:r>
              <a:rPr lang="fi-FI" sz="24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31066" y="223474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Preesens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124744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toast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Smith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Japanese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spcBef>
                <a:spcPts val="562"/>
              </a:spcBef>
              <a:buClr>
                <a:schemeClr val="dk1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Tapa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säännöllisesti toistuva tilanne, 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yleinen 	väittämä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taito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toast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behind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Smith i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P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arhaillaan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väliaikaisesti tapahtuva toiminta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sovittu järjestely tulevaisuudessa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199" y="35195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179511" y="1670710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dirty="0">
                <a:solidFill>
                  <a:schemeClr val="accent1"/>
                </a:solidFill>
              </a:rPr>
              <a:t>Yhdistä lause ja…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weekends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leaves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8:15 am.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boils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100°C.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wake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breafast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brush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teeth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dressed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Rovaniemi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north.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4"/>
          </p:nvPr>
        </p:nvSpPr>
        <p:spPr>
          <a:xfrm>
            <a:off x="5220072" y="1609750"/>
            <a:ext cx="3466727" cy="4095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dirty="0">
                <a:solidFill>
                  <a:schemeClr val="accent1"/>
                </a:solidFill>
              </a:rPr>
              <a:t>… perustelu</a:t>
            </a: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yleinen totuus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pysyvä olotila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toistuva tapa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ohje tai neuvo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aikataulu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f. tapahtumaselostus</a:t>
            </a:r>
            <a:endParaRPr lang="fi-FI" sz="24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85191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dirty="0">
                <a:solidFill>
                  <a:schemeClr val="accent1"/>
                </a:solidFill>
              </a:rPr>
              <a:t>Yleispreesens </a:t>
            </a:r>
            <a:br>
              <a:rPr lang="fi-FI" sz="4000" b="1" dirty="0">
                <a:solidFill>
                  <a:schemeClr val="accent1"/>
                </a:solidFill>
              </a:rPr>
            </a:br>
            <a:r>
              <a:rPr lang="fi-FI" sz="4000" dirty="0" smtClean="0">
                <a:solidFill>
                  <a:schemeClr val="accent1"/>
                </a:solidFill>
              </a:rPr>
              <a:t>Käyttö</a:t>
            </a:r>
            <a:r>
              <a:rPr lang="fi-FI" sz="4000" b="0" i="0" u="none" strike="noStrike" cap="none" dirty="0">
                <a:solidFill>
                  <a:schemeClr val="dk1"/>
                </a:solidFill>
                <a:sym typeface="Calibri"/>
              </a:rPr>
              <a:t/>
            </a:r>
            <a:br>
              <a:rPr lang="fi-FI" sz="4000" b="0" i="0" u="none" strike="noStrike" cap="none" dirty="0">
                <a:solidFill>
                  <a:schemeClr val="dk1"/>
                </a:solidFill>
                <a:sym typeface="Calibri"/>
              </a:rPr>
            </a:br>
            <a:r>
              <a:rPr lang="fi-FI" sz="4000" b="0" i="0" u="none" strike="noStrike" cap="none" dirty="0">
                <a:solidFill>
                  <a:schemeClr val="dk1"/>
                </a:solidFill>
                <a:sym typeface="Calibri"/>
              </a:rPr>
              <a:t/>
            </a:r>
            <a:br>
              <a:rPr lang="fi-FI" sz="4000" b="0" i="0" u="none" strike="noStrike" cap="none" dirty="0">
                <a:solidFill>
                  <a:schemeClr val="dk1"/>
                </a:solidFill>
                <a:sym typeface="Calibri"/>
              </a:rPr>
            </a:br>
            <a:endParaRPr lang="fi-FI" sz="40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2"/>
          </p:nvPr>
        </p:nvSpPr>
        <p:spPr>
          <a:xfrm>
            <a:off x="179511" y="1556791"/>
            <a:ext cx="8640960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1.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First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press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handle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…		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d. 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ohje tai neuvo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2. 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usually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sleep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late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weekends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 	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dirty="0" smtClean="0">
                <a:solidFill>
                  <a:srgbClr val="2DA2BF"/>
                </a:solidFill>
              </a:rPr>
              <a:t>c. 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toistuva 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tapa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3.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bus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leaves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at 8:15 am.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 		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dirty="0" smtClean="0">
                <a:solidFill>
                  <a:srgbClr val="2DA2BF"/>
                </a:solidFill>
              </a:rPr>
              <a:t>e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. 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aikataulu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4.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Water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boils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at 100°C.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 			</a:t>
            </a:r>
            <a:r>
              <a:rPr lang="fi-FI" dirty="0">
                <a:solidFill>
                  <a:srgbClr val="2DA2BF"/>
                </a:solidFill>
              </a:rPr>
              <a:t>a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. 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yleinen totuus</a:t>
            </a:r>
          </a:p>
          <a:p>
            <a:pPr marL="0" lvl="0" indent="0">
              <a:lnSpc>
                <a:spcPct val="120000"/>
              </a:lnSpc>
              <a:spcBef>
                <a:spcPts val="544"/>
              </a:spcBef>
              <a:buSzPct val="25000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5. 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wake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up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eat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breakfast, 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		</a:t>
            </a:r>
            <a:r>
              <a:rPr lang="fi-FI" dirty="0">
                <a:solidFill>
                  <a:srgbClr val="2DA2BF"/>
                </a:solidFill>
              </a:rPr>
              <a:t> f. tapahtumaselostus</a:t>
            </a:r>
            <a:endParaRPr lang="fi-FI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brush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my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teeth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and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get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dressed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 	</a:t>
            </a:r>
            <a:r>
              <a:rPr lang="fi-FI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endParaRPr lang="fi-FI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6. 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Rovaniemi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lies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in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north.</a:t>
            </a:r>
            <a:r>
              <a:rPr lang="fi-FI" b="0" u="none" strike="noStrike" cap="none" dirty="0">
                <a:solidFill>
                  <a:srgbClr val="2DA2BF"/>
                </a:solidFill>
                <a:sym typeface="Calibri"/>
              </a:rPr>
              <a:t> </a:t>
            </a:r>
            <a:r>
              <a:rPr lang="fi-FI" b="0" i="0" u="none" strike="noStrike" cap="none" dirty="0">
                <a:solidFill>
                  <a:srgbClr val="2DA2BF"/>
                </a:solidFill>
                <a:sym typeface="Calibri"/>
              </a:rPr>
              <a:t>		</a:t>
            </a:r>
            <a:r>
              <a:rPr lang="fi-FI" b="0" i="0" u="none" strike="noStrike" cap="none" dirty="0" smtClean="0">
                <a:solidFill>
                  <a:srgbClr val="2DA2BF"/>
                </a:solidFill>
                <a:sym typeface="Calibri"/>
              </a:rPr>
              <a:t>b. </a:t>
            </a:r>
            <a:r>
              <a:rPr lang="fi-FI" b="0" i="0" u="none" strike="noStrike" cap="none" dirty="0">
                <a:solidFill>
                  <a:srgbClr val="2DA2BF"/>
                </a:solidFill>
                <a:sym typeface="Calibri"/>
              </a:rPr>
              <a:t>pysyvä olotila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04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8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04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39783" y="40064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323528" y="4077071"/>
            <a:ext cx="8640960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Yleispreesens on sama kuin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sz="28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perusmuoto</a:t>
            </a:r>
          </a:p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PAITSI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yksikön kolmannessa persoonassa (he/</a:t>
            </a:r>
            <a:r>
              <a:rPr lang="fi-FI" sz="280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/it),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jolloin verbiin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lisätään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pääte </a:t>
            </a:r>
            <a:r>
              <a:rPr lang="fi-FI" sz="28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-s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/-es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373417" y="1637630"/>
            <a:ext cx="7914334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yleispreesens muodostetaan?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744577" y="2309510"/>
            <a:ext cx="3528391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play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He/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plays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4788023" y="2204864"/>
            <a:ext cx="2959976" cy="13049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</a:t>
            </a: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503040" y="4623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body" idx="2"/>
          </p:nvPr>
        </p:nvSpPr>
        <p:spPr>
          <a:xfrm>
            <a:off x="503040" y="1605313"/>
            <a:ext cx="8640960" cy="44629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i-FI" sz="2800" dirty="0">
                <a:solidFill>
                  <a:schemeClr val="accent1"/>
                </a:solidFill>
              </a:rPr>
              <a:t>Miten yleispreesensin kieltomuoto muodostetaan</a:t>
            </a:r>
            <a:r>
              <a:rPr lang="fi-FI" sz="2800" dirty="0" smtClean="0">
                <a:solidFill>
                  <a:schemeClr val="accent1"/>
                </a:solidFill>
              </a:rPr>
              <a:t>?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endParaRPr lang="fi-FI" sz="2800" dirty="0" smtClean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I </a:t>
            </a:r>
            <a:r>
              <a:rPr lang="fi-FI" dirty="0" err="1"/>
              <a:t>don’t</a:t>
            </a:r>
            <a:r>
              <a:rPr lang="fi-FI" dirty="0"/>
              <a:t> play </a:t>
            </a:r>
            <a:r>
              <a:rPr lang="fi-FI" dirty="0" smtClean="0"/>
              <a:t>tennis.		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/>
              <a:t>don’t</a:t>
            </a:r>
            <a:r>
              <a:rPr lang="fi-FI" dirty="0"/>
              <a:t> play tennis.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/>
              <a:t>don’t</a:t>
            </a:r>
            <a:r>
              <a:rPr lang="fi-FI" dirty="0"/>
              <a:t> play tennis</a:t>
            </a:r>
            <a:r>
              <a:rPr lang="fi-FI" dirty="0" smtClean="0"/>
              <a:t>.		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/>
              <a:t>don’t</a:t>
            </a:r>
            <a:r>
              <a:rPr lang="fi-FI" dirty="0"/>
              <a:t> play tennis.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He/</a:t>
            </a:r>
            <a:r>
              <a:rPr lang="fi-FI" dirty="0" err="1" smtClean="0"/>
              <a:t>She</a:t>
            </a:r>
            <a:r>
              <a:rPr lang="fi-FI" dirty="0" smtClean="0"/>
              <a:t> </a:t>
            </a:r>
            <a:r>
              <a:rPr lang="fi-FI" dirty="0" err="1" smtClean="0"/>
              <a:t>doesn’t</a:t>
            </a:r>
            <a:r>
              <a:rPr lang="fi-FI" dirty="0" smtClean="0"/>
              <a:t> play tennis.	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don’t</a:t>
            </a:r>
            <a:r>
              <a:rPr lang="fi-FI" dirty="0"/>
              <a:t> play tennis</a:t>
            </a:r>
          </a:p>
          <a:p>
            <a:pPr marL="0" lvl="0" indent="0">
              <a:spcBef>
                <a:spcPts val="0"/>
              </a:spcBef>
              <a:buSzPct val="25000"/>
              <a:buNone/>
            </a:pPr>
            <a:endParaRPr lang="fi-FI" dirty="0" smtClean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endParaRPr lang="fi-FI" dirty="0">
              <a:solidFill>
                <a:schemeClr val="accent1"/>
              </a:solidFill>
            </a:endParaRPr>
          </a:p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Yleispreesensin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kieltomuotoon lisätään apuverbi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-342900">
              <a:lnSpc>
                <a:spcPct val="110000"/>
              </a:lnSpc>
            </a:pP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Yksikön kolmannessa persoonassa apuverbinä on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jonka jälkeen verbi on perusmuodossa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-342900">
              <a:lnSpc>
                <a:spcPct val="110000"/>
              </a:lnSpc>
            </a:pPr>
            <a:endParaRPr lang="fi-FI"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48491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body" idx="2"/>
          </p:nvPr>
        </p:nvSpPr>
        <p:spPr>
          <a:xfrm>
            <a:off x="179511" y="1556791"/>
            <a:ext cx="8640960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tennis.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Nobody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plays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tennis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anymore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/>
            <a:r>
              <a:rPr lang="fi-FI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Lauseessa voi olla </a:t>
            </a:r>
            <a:r>
              <a:rPr lang="fi-FI" sz="24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vain yksi kieltosana</a:t>
            </a:r>
            <a:r>
              <a:rPr lang="fi-FI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-342900"/>
            <a:r>
              <a:rPr lang="fi-FI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lauseen kieltosana on muu kuin ’</a:t>
            </a:r>
            <a:r>
              <a:rPr lang="fi-FI" sz="240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ei apuverbiä käytetä.</a:t>
            </a:r>
          </a:p>
          <a:p>
            <a:pPr indent="-342900">
              <a:buSzPct val="25000"/>
            </a:pPr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/>
              <a:t>	</a:t>
            </a:r>
            <a:r>
              <a:rPr lang="fi-FI" dirty="0" smtClean="0"/>
              <a:t>Vrt.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 tennis.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plays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tennis.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57200" y="4393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Yleispreesens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body" idx="2"/>
          </p:nvPr>
        </p:nvSpPr>
        <p:spPr>
          <a:xfrm>
            <a:off x="251520" y="1582332"/>
            <a:ext cx="8640960" cy="4411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fi-FI" sz="2800" dirty="0">
                <a:solidFill>
                  <a:schemeClr val="accent1"/>
                </a:solidFill>
              </a:rPr>
              <a:t>Miten yleispreesensin kysymys muodostetaan</a:t>
            </a:r>
            <a:r>
              <a:rPr lang="fi-FI" sz="2800" dirty="0" smtClean="0">
                <a:solidFill>
                  <a:schemeClr val="accent1"/>
                </a:solidFill>
              </a:rPr>
              <a:t>?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/>
              <a:t>I play golf</a:t>
            </a:r>
            <a:r>
              <a:rPr lang="fi-FI" dirty="0" smtClean="0"/>
              <a:t>?			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play golf?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/>
              <a:t>you</a:t>
            </a:r>
            <a:r>
              <a:rPr lang="fi-FI" dirty="0"/>
              <a:t> play golf</a:t>
            </a:r>
            <a:r>
              <a:rPr lang="fi-FI" dirty="0" smtClean="0"/>
              <a:t>?		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play golf?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r>
              <a:rPr lang="fi-FI" dirty="0" smtClean="0"/>
              <a:t>	</a:t>
            </a:r>
            <a:r>
              <a:rPr lang="fi-FI" dirty="0" err="1" smtClean="0"/>
              <a:t>Does</a:t>
            </a:r>
            <a:r>
              <a:rPr lang="fi-FI" dirty="0" smtClean="0"/>
              <a:t> </a:t>
            </a:r>
            <a:r>
              <a:rPr lang="fi-FI" dirty="0"/>
              <a:t>he/</a:t>
            </a:r>
            <a:r>
              <a:rPr lang="fi-FI" dirty="0" err="1"/>
              <a:t>she</a:t>
            </a:r>
            <a:r>
              <a:rPr lang="fi-FI" dirty="0"/>
              <a:t> play golf</a:t>
            </a:r>
            <a:r>
              <a:rPr lang="fi-FI" dirty="0" smtClean="0"/>
              <a:t>?	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play golf</a:t>
            </a:r>
            <a:r>
              <a:rPr lang="fi-FI" dirty="0" smtClean="0"/>
              <a:t>?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endParaRPr lang="fi-FI" dirty="0"/>
          </a:p>
          <a:p>
            <a:pPr lvl="0" indent="-342900">
              <a:spcBef>
                <a:spcPts val="0"/>
              </a:spcBef>
              <a:buClr>
                <a:srgbClr val="000000"/>
              </a:buClr>
            </a:pPr>
            <a:r>
              <a:rPr lang="fi-FI" sz="2800" dirty="0">
                <a:solidFill>
                  <a:srgbClr val="000000"/>
                </a:solidFill>
              </a:rPr>
              <a:t>Kysymys muodostetaan apuverbillä </a:t>
            </a:r>
            <a:r>
              <a:rPr lang="fi-FI" sz="2800" b="1" dirty="0" err="1">
                <a:solidFill>
                  <a:srgbClr val="000000"/>
                </a:solidFill>
              </a:rPr>
              <a:t>do</a:t>
            </a:r>
            <a:r>
              <a:rPr lang="fi-FI" sz="2800" dirty="0">
                <a:solidFill>
                  <a:srgbClr val="000000"/>
                </a:solidFill>
              </a:rPr>
              <a:t> ja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b="1" dirty="0">
                <a:solidFill>
                  <a:srgbClr val="000000"/>
                </a:solidFill>
              </a:rPr>
              <a:t>pääverbin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>
                <a:solidFill>
                  <a:srgbClr val="000000"/>
                </a:solidFill>
              </a:rPr>
              <a:t>perusmuodolla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lvl="0" indent="-342900">
              <a:buClr>
                <a:srgbClr val="000000"/>
              </a:buClr>
            </a:pPr>
            <a:r>
              <a:rPr lang="fi-FI" sz="2800" dirty="0">
                <a:solidFill>
                  <a:srgbClr val="000000"/>
                </a:solidFill>
              </a:rPr>
              <a:t>Yksikön kolmannessa persoonassa apuverbinä on </a:t>
            </a:r>
            <a:r>
              <a:rPr lang="fi-FI" sz="2800" b="1" dirty="0" err="1">
                <a:solidFill>
                  <a:srgbClr val="000000"/>
                </a:solidFill>
              </a:rPr>
              <a:t>does</a:t>
            </a:r>
            <a:r>
              <a:rPr lang="fi-FI" sz="2800" dirty="0">
                <a:solidFill>
                  <a:srgbClr val="000000"/>
                </a:solidFill>
              </a:rPr>
              <a:t>, jonka jälkeen verbi on perusmuodossa.</a:t>
            </a:r>
          </a:p>
          <a:p>
            <a:pPr lvl="0" indent="-342900">
              <a:buClr>
                <a:srgbClr val="000000"/>
              </a:buClr>
            </a:pPr>
            <a:r>
              <a:rPr lang="fi-FI" sz="2800" dirty="0">
                <a:solidFill>
                  <a:srgbClr val="000000"/>
                </a:solidFill>
              </a:rPr>
              <a:t>Apuverbin paikka on lauseessa subjektin edessä. </a:t>
            </a:r>
          </a:p>
          <a:p>
            <a:pPr marL="0" indent="0">
              <a:spcBef>
                <a:spcPts val="0"/>
              </a:spcBef>
              <a:buSzPct val="25000"/>
              <a:buNone/>
            </a:pPr>
            <a:endParaRPr lang="fi-FI" dirty="0"/>
          </a:p>
          <a:p>
            <a:pPr marL="0" lvl="0" indent="0">
              <a:spcBef>
                <a:spcPts val="0"/>
              </a:spcBef>
              <a:buSzPct val="25000"/>
              <a:buNone/>
            </a:pPr>
            <a:endParaRPr lang="fi-FI" dirty="0" smtClean="0"/>
          </a:p>
          <a:p>
            <a:pPr marL="0" lvl="0" indent="0">
              <a:spcBef>
                <a:spcPts val="0"/>
              </a:spcBef>
              <a:buSzPct val="25000"/>
              <a:buNone/>
            </a:pPr>
            <a:endParaRPr lang="fi-FI" sz="2800" dirty="0"/>
          </a:p>
          <a:p>
            <a:pPr lvl="0" indent="-342900">
              <a:spcBef>
                <a:spcPts val="0"/>
              </a:spcBef>
            </a:pPr>
            <a:endParaRPr lang="fi-FI" sz="2800" dirty="0">
              <a:solidFill>
                <a:schemeClr val="accent1"/>
              </a:solidFill>
            </a:endParaRPr>
          </a:p>
          <a:p>
            <a:pPr indent="-342900"/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323528" y="1412775"/>
            <a:ext cx="7914334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800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899591" y="2276872"/>
            <a:ext cx="3528391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5148064" y="2204864"/>
            <a:ext cx="2509283" cy="13049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358</Words>
  <Application>Microsoft Office PowerPoint</Application>
  <PresentationFormat>Näytössä katseltava diaesitys (4:3)</PresentationFormat>
  <Paragraphs>184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Noto Sans Symbols</vt:lpstr>
      <vt:lpstr>Office-teema</vt:lpstr>
      <vt:lpstr>PowerPoint-esitys</vt:lpstr>
      <vt:lpstr>Preesens</vt:lpstr>
      <vt:lpstr>Preesens</vt:lpstr>
      <vt:lpstr>Yleispreesens  Käyttö</vt:lpstr>
      <vt:lpstr>  Yleispreesens  Käyttö  </vt:lpstr>
      <vt:lpstr>Yleispreesens  Muodostus</vt:lpstr>
      <vt:lpstr>Yleispreesens  Muodostus</vt:lpstr>
      <vt:lpstr>Yleispreesens  Muodostus</vt:lpstr>
      <vt:lpstr>Yleispreesens  Muodostus</vt:lpstr>
      <vt:lpstr>Yleispreesens  Muodostus</vt:lpstr>
      <vt:lpstr>Yleispreesens  Oikeinkirjoituksesta muistettavaa</vt:lpstr>
      <vt:lpstr> Mitä muutoksia yksikön 3. persoona aiheuttaa verbissä? </vt:lpstr>
      <vt:lpstr>Activate 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Karapalo Elina</cp:lastModifiedBy>
  <cp:revision>12</cp:revision>
  <dcterms:modified xsi:type="dcterms:W3CDTF">2016-09-06T10:47:25Z</dcterms:modified>
</cp:coreProperties>
</file>