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B4F9C-32BC-49E9-B29D-3F8EADD08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4C3196-CD9E-4F8B-B0E3-70FE2266B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C39261-0C6A-439E-BED5-67BAD10E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BB7FCF-03CF-40BB-AAAE-A399395A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B28AD1-6DE5-40EE-A287-39B6A8F3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81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477B92-F72F-4E51-975A-58C86A47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73CCEC9-563E-46B2-9FBD-7E37ECFBE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30213C-362F-4735-BAF7-C2CCCE29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F24086-571A-45BD-AAA0-DE89EE1D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035582-6456-473E-9A2E-4EAD97E37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5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BB2879D-B823-4976-B319-2C31516E2A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93A4CA1-539E-4CF4-8D68-D9F5FE4D7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4C23DD-40B1-4872-9E47-7D7A66B4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DE1F96-C746-4FEC-8798-F1911D943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33877E-E7A3-411D-B189-3D40A119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45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AE3317-9901-44B6-8D0B-98EE1A7FA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53DAC7-2046-4F76-968C-C9B67D50F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084E57-BD18-4B36-B5D8-2913F6F1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4A8294-FED4-463D-8DC1-04C2713A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BDB8CC-B023-491B-B613-91E59B441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96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6936DC-428E-491E-B0F7-6F334B576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A75517-75C1-47F6-885B-6CD8901F9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A98418-F4F8-4C4F-8AF2-E2AD9899D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E49E32-E994-46F0-8896-E29B9117E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A8487-7D8C-4BEB-A4CA-10095A26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800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0BD36F-A62A-4C49-B1A4-D720E235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8D5BD9-83A9-4DB6-8198-993A54808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4AE89DE-FCC4-4C21-BA40-5BC5625D7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9E23E4-DE5E-44CB-B899-7C2A01ED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E920A6-041C-4133-B8CD-006A457B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AF72D5-10B8-4BF9-BF40-106B9E39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63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F4BE96-6588-4F8F-A38D-998BCA371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9C1F03-A84B-4331-A5C3-E4E317C2B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6B131E-B920-4020-97DA-FFEE98CBF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4C2122D-9829-42BC-B8E9-377518080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522F578-667E-4C4D-A7C4-505FA6D3C8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5E28ECC-F0BE-47C7-AB4B-59CDE2E5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94AC9DC-325A-4378-91F5-5EFE0EA5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43FD8A9-9B25-4BD7-A3F2-D0B5E5B4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86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30B4EB-16E6-4E82-943D-88328D227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DF9C70B-0605-4B40-B225-9912674B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767BB31-8BEB-45CA-864B-363A89DF4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2F2B3C4-8557-473C-9140-0B084F140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16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336B1E-FF56-440F-B153-8C44C1503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E36F762-8BF1-4C89-AAC0-A4E44C5B4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8D0332-104D-49E9-B0A4-6FEF3C2C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54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06E07A-55DC-4C5B-818F-8CA3BD6D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A8FA92-65F4-42BC-B2F7-6CC3C483D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57068D-C43C-4EA6-88BA-C615A6A92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A72446-8113-4B5D-B1BE-72565123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DF102-141D-4E53-9267-0168E96C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4AFF22-D5CF-47EC-B7C2-F7DD7436F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38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2213C6-3CAB-4DD8-A794-64A24223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BF3259C-8D67-41C1-B85F-3EFBE1A1E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4ABA0D2-D06C-4171-B76A-44F74D805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61F8C9-AEFA-48BC-91C0-D63BC0F04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CDD7AF-DAB3-4B11-8A50-A9FAE8353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DE344A-DD95-4494-89BB-A505FFDF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2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1C57DA-8E3F-4331-AE10-C37C8B4BA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01A4D4-4B83-4815-842B-A1E775283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C2937E-520D-4A0A-BA7E-486CD3159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37F2B-9264-4C35-8A8A-FC2FB1E0671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F8BF9C-AFAC-4D7C-A2C0-A29C24BA4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DE0C3C-3434-40F2-B2AB-674290DB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1D80F-64E4-445D-ACBF-0EC6AE9FB1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98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AACA6A-04DD-4250-8B49-DA6BE3F9A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Lauseenvastikkeet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C75199-0A51-4E0C-8385-49B05FFCD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1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14BDBF1-E361-4872-A7B6-AB5C9896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000000"/>
                </a:solidFill>
              </a:rPr>
              <a:t>Mikä on lauseenvastike?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Kuva 4" descr="Oikealle osoittava rystypuolen etusormi">
            <a:extLst>
              <a:ext uri="{FF2B5EF4-FFF2-40B4-BE49-F238E27FC236}">
                <a16:creationId xmlns:a16="http://schemas.microsoft.com/office/drawing/2014/main" id="{B2BCB57D-BCCF-4938-9C82-0C98DF53A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37BCFD-69BF-4490-9636-95802DD45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Autofit/>
          </a:bodyPr>
          <a:lstStyle/>
          <a:p>
            <a:pPr lvl="0"/>
            <a:r>
              <a:rPr lang="fi-FI" dirty="0">
                <a:solidFill>
                  <a:srgbClr val="000000"/>
                </a:solidFill>
              </a:rPr>
              <a:t>Lauseenvastike korvaa aina jonkin sivulauseen.</a:t>
            </a:r>
          </a:p>
          <a:p>
            <a:pPr lvl="0"/>
            <a:r>
              <a:rPr lang="fi-FI" dirty="0">
                <a:solidFill>
                  <a:srgbClr val="000000"/>
                </a:solidFill>
              </a:rPr>
              <a:t>Lauseenvastiketta ei kuitenkaan eroteta muusta virkkeestä pilkulla (vrt. sivulause)!</a:t>
            </a:r>
          </a:p>
          <a:p>
            <a:pPr marL="0" indent="0">
              <a:buNone/>
            </a:pPr>
            <a:r>
              <a:rPr lang="fi-FI" dirty="0">
                <a:solidFill>
                  <a:srgbClr val="000000"/>
                </a:solidFill>
              </a:rPr>
              <a:t>Esim. Tiesin, </a:t>
            </a:r>
            <a:r>
              <a:rPr lang="fi-FI" u="sng" dirty="0">
                <a:solidFill>
                  <a:srgbClr val="000000"/>
                </a:solidFill>
              </a:rPr>
              <a:t>että se on totta</a:t>
            </a:r>
            <a:r>
              <a:rPr lang="fi-FI" dirty="0">
                <a:solidFill>
                  <a:srgbClr val="000000"/>
                </a:solidFill>
              </a:rPr>
              <a:t>.	Tiesin </a:t>
            </a:r>
            <a:r>
              <a:rPr lang="fi-FI" u="sng" dirty="0">
                <a:solidFill>
                  <a:srgbClr val="000000"/>
                </a:solidFill>
              </a:rPr>
              <a:t>sen olevan totta</a:t>
            </a:r>
            <a:r>
              <a:rPr lang="fi-FI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Puhekupla: Suorakulmio 5">
            <a:extLst>
              <a:ext uri="{FF2B5EF4-FFF2-40B4-BE49-F238E27FC236}">
                <a16:creationId xmlns:a16="http://schemas.microsoft.com/office/drawing/2014/main" id="{08CA6213-D925-4C86-A178-7192E0E147E2}"/>
              </a:ext>
            </a:extLst>
          </p:cNvPr>
          <p:cNvSpPr/>
          <p:nvPr/>
        </p:nvSpPr>
        <p:spPr>
          <a:xfrm>
            <a:off x="10299224" y="6055045"/>
            <a:ext cx="1537855" cy="595745"/>
          </a:xfrm>
          <a:prstGeom prst="wedgeRectCallout">
            <a:avLst>
              <a:gd name="adj1" fmla="val -69182"/>
              <a:gd name="adj2" fmla="val -61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Lauseen-vastike</a:t>
            </a:r>
          </a:p>
        </p:txBody>
      </p:sp>
      <p:sp>
        <p:nvSpPr>
          <p:cNvPr id="7" name="Puhekupla: Suorakulmio 6">
            <a:extLst>
              <a:ext uri="{FF2B5EF4-FFF2-40B4-BE49-F238E27FC236}">
                <a16:creationId xmlns:a16="http://schemas.microsoft.com/office/drawing/2014/main" id="{4D8FC9CE-CE79-4EE4-B752-2FEAC64B13A4}"/>
              </a:ext>
            </a:extLst>
          </p:cNvPr>
          <p:cNvSpPr/>
          <p:nvPr/>
        </p:nvSpPr>
        <p:spPr>
          <a:xfrm>
            <a:off x="10543309" y="4461164"/>
            <a:ext cx="1000541" cy="595745"/>
          </a:xfrm>
          <a:prstGeom prst="wedgeRectCallout">
            <a:avLst>
              <a:gd name="adj1" fmla="val -80375"/>
              <a:gd name="adj2" fmla="val 85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Sivu-</a:t>
            </a:r>
          </a:p>
          <a:p>
            <a:pPr algn="ctr"/>
            <a:r>
              <a:rPr lang="fi-FI" dirty="0"/>
              <a:t>lause</a:t>
            </a:r>
          </a:p>
        </p:txBody>
      </p:sp>
    </p:spTree>
    <p:extLst>
      <p:ext uri="{BB962C8B-B14F-4D97-AF65-F5344CB8AC3E}">
        <p14:creationId xmlns:p14="http://schemas.microsoft.com/office/powerpoint/2010/main" val="105237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6BC00CC-0932-47C9-B2B7-FC624862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1) Referatiivinen lauseenvastike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4CC48A-73FD-4735-92E5-E7F0D8AFE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lvl="0"/>
            <a:r>
              <a:rPr lang="fi-FI" sz="2400">
                <a:solidFill>
                  <a:srgbClr val="000000"/>
                </a:solidFill>
              </a:rPr>
              <a:t>Vastaa aina </a:t>
            </a:r>
            <a:r>
              <a:rPr lang="fi-FI" sz="2400" i="1">
                <a:solidFill>
                  <a:srgbClr val="000000"/>
                </a:solidFill>
              </a:rPr>
              <a:t>että</a:t>
            </a:r>
            <a:r>
              <a:rPr lang="fi-FI" sz="2400">
                <a:solidFill>
                  <a:srgbClr val="000000"/>
                </a:solidFill>
              </a:rPr>
              <a:t>-lausetta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Jäljistä voi päätellä </a:t>
            </a:r>
            <a:r>
              <a:rPr lang="fi-FI" sz="2400" u="sng">
                <a:solidFill>
                  <a:srgbClr val="000000"/>
                </a:solidFill>
              </a:rPr>
              <a:t>kelin olleen liukas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(Jäljistä voi päätellä, että keli oli ollut liukas.)</a:t>
            </a: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Ambulanssimiehet kertoivat </a:t>
            </a:r>
            <a:r>
              <a:rPr lang="fi-FI" sz="2400" u="sng">
                <a:solidFill>
                  <a:srgbClr val="000000"/>
                </a:solidFill>
              </a:rPr>
              <a:t>tehneensä kovasti töitä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(Ambulanssimiehet kertoivat, että he olivat tehneet kovasti töitä.)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640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167749E-2013-46D8-9A03-F0139AE8B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2) Temporaalinen lauseenvastike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D87781-ECBB-44CE-8B91-9F7973C6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lvl="0"/>
            <a:r>
              <a:rPr lang="fi-FI" sz="2400">
                <a:solidFill>
                  <a:srgbClr val="000000"/>
                </a:solidFill>
              </a:rPr>
              <a:t>Vastaa </a:t>
            </a:r>
            <a:r>
              <a:rPr lang="fi-FI" sz="2400" i="1">
                <a:solidFill>
                  <a:srgbClr val="000000"/>
                </a:solidFill>
              </a:rPr>
              <a:t>aikaa ilmaisevaa</a:t>
            </a:r>
            <a:r>
              <a:rPr lang="fi-FI" sz="2400">
                <a:solidFill>
                  <a:srgbClr val="000000"/>
                </a:solidFill>
              </a:rPr>
              <a:t> kun-lausetta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Pentti ratkaisi ongelman </a:t>
            </a:r>
            <a:r>
              <a:rPr lang="fi-FI" sz="2400" u="sng">
                <a:solidFill>
                  <a:srgbClr val="000000"/>
                </a:solidFill>
              </a:rPr>
              <a:t>ollessaan saunassa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(Pentti ratkaisi ongelman, kun hän oli saunassa.)</a:t>
            </a: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Martta ratkaisi ongelman </a:t>
            </a:r>
            <a:r>
              <a:rPr lang="fi-FI" sz="2400" u="sng">
                <a:solidFill>
                  <a:srgbClr val="000000"/>
                </a:solidFill>
              </a:rPr>
              <a:t>nukuttuaan yön yli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(Martta ratkaisi ongelman, kun hän oli nukkunut yön yli.)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18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A5BA6D5-2979-4495-8711-6F9291B8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3) Finaalinen lauseenvastike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538856-095A-4FBF-B7B1-E0F8FE78A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lvl="0"/>
            <a:r>
              <a:rPr lang="fi-FI" sz="2400">
                <a:solidFill>
                  <a:srgbClr val="000000"/>
                </a:solidFill>
              </a:rPr>
              <a:t>Vastaa tarkoitusta ilmaisevaa </a:t>
            </a:r>
            <a:r>
              <a:rPr lang="fi-FI" sz="2400" i="1">
                <a:solidFill>
                  <a:srgbClr val="000000"/>
                </a:solidFill>
              </a:rPr>
              <a:t>että</a:t>
            </a:r>
            <a:r>
              <a:rPr lang="fi-FI" sz="2400">
                <a:solidFill>
                  <a:srgbClr val="000000"/>
                </a:solidFill>
              </a:rPr>
              <a:t>- tai </a:t>
            </a:r>
            <a:r>
              <a:rPr lang="fi-FI" sz="2400" i="1">
                <a:solidFill>
                  <a:srgbClr val="000000"/>
                </a:solidFill>
              </a:rPr>
              <a:t>jotta</a:t>
            </a:r>
            <a:r>
              <a:rPr lang="fi-FI" sz="2400">
                <a:solidFill>
                  <a:srgbClr val="000000"/>
                </a:solidFill>
              </a:rPr>
              <a:t>-lausetta</a:t>
            </a:r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Syömme </a:t>
            </a:r>
            <a:r>
              <a:rPr lang="fi-FI" sz="2400" u="sng">
                <a:solidFill>
                  <a:srgbClr val="000000"/>
                </a:solidFill>
              </a:rPr>
              <a:t>elääksemme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(Syömme, jotta eläisimme.)</a:t>
            </a: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 </a:t>
            </a:r>
          </a:p>
          <a:p>
            <a:pPr marL="0" indent="0">
              <a:buNone/>
            </a:pPr>
            <a:r>
              <a:rPr lang="fi-FI" sz="2400" u="sng">
                <a:solidFill>
                  <a:srgbClr val="000000"/>
                </a:solidFill>
              </a:rPr>
              <a:t>Löytääkseen</a:t>
            </a:r>
            <a:r>
              <a:rPr lang="fi-FI" sz="2400">
                <a:solidFill>
                  <a:srgbClr val="000000"/>
                </a:solidFill>
              </a:rPr>
              <a:t> aarteen hänen täytyi matkustaa kauas.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(Että hän löytäisi aarteen, hänen täytyi matkustaa kauas.)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263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3E6C9C-FA0A-45C8-9254-72130EC6C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4) Modaalinen lauseenvastike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0CB5E-AE38-4408-860B-7DF731C05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lvl="0"/>
            <a:r>
              <a:rPr lang="fi-FI" sz="2400">
                <a:solidFill>
                  <a:srgbClr val="000000"/>
                </a:solidFill>
              </a:rPr>
              <a:t>Ilmaisee tapaa, vastaa lähinnä </a:t>
            </a:r>
            <a:r>
              <a:rPr lang="fi-FI" sz="2400" i="1">
                <a:solidFill>
                  <a:srgbClr val="000000"/>
                </a:solidFill>
              </a:rPr>
              <a:t>niin että</a:t>
            </a:r>
            <a:r>
              <a:rPr lang="fi-FI" sz="2400">
                <a:solidFill>
                  <a:srgbClr val="000000"/>
                </a:solidFill>
              </a:rPr>
              <a:t> tai </a:t>
            </a:r>
            <a:r>
              <a:rPr lang="fi-FI" sz="2400" i="1">
                <a:solidFill>
                  <a:srgbClr val="000000"/>
                </a:solidFill>
              </a:rPr>
              <a:t>ilman että </a:t>
            </a:r>
            <a:r>
              <a:rPr lang="fi-FI" sz="2400">
                <a:solidFill>
                  <a:srgbClr val="000000"/>
                </a:solidFill>
              </a:rPr>
              <a:t>-lausetta</a:t>
            </a:r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Keijo seisoo nurkassa </a:t>
            </a:r>
            <a:r>
              <a:rPr lang="fi-FI" sz="2400" u="sng">
                <a:solidFill>
                  <a:srgbClr val="000000"/>
                </a:solidFill>
              </a:rPr>
              <a:t>housut tutisten</a:t>
            </a:r>
            <a:r>
              <a:rPr lang="fi-FI" sz="240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(Keijo seisoo nurkassa, niin että housut tutisevat.)</a:t>
            </a:r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</a:rPr>
              <a:t>Sanna oli kuljettanut </a:t>
            </a:r>
            <a:r>
              <a:rPr lang="fi-FI" sz="2400" u="sng">
                <a:solidFill>
                  <a:srgbClr val="000000"/>
                </a:solidFill>
              </a:rPr>
              <a:t>tietämättään</a:t>
            </a:r>
            <a:r>
              <a:rPr lang="fi-FI" sz="2400">
                <a:solidFill>
                  <a:srgbClr val="000000"/>
                </a:solidFill>
              </a:rPr>
              <a:t> Suomeen salamatkustajan.</a:t>
            </a:r>
          </a:p>
          <a:p>
            <a:pPr marL="0" indent="0">
              <a:buNone/>
            </a:pPr>
            <a:r>
              <a:rPr lang="fi-FI" sz="2400" i="1">
                <a:solidFill>
                  <a:srgbClr val="000000"/>
                </a:solidFill>
              </a:rPr>
              <a:t>(Sanna oli kuljettanut Suomeen salamatkustajan ilman, että tiesi siitä.)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92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F241B06AC16D46A554CA250211B57D" ma:contentTypeVersion="8" ma:contentTypeDescription="Luo uusi asiakirja." ma:contentTypeScope="" ma:versionID="07b9894141a5b9d8e38cedbf3e50160b">
  <xsd:schema xmlns:xsd="http://www.w3.org/2001/XMLSchema" xmlns:xs="http://www.w3.org/2001/XMLSchema" xmlns:p="http://schemas.microsoft.com/office/2006/metadata/properties" xmlns:ns3="ff30208a-910a-4909-b6d9-e2a46e982682" xmlns:ns4="bbef0329-4c94-47aa-a311-097efb6cce60" targetNamespace="http://schemas.microsoft.com/office/2006/metadata/properties" ma:root="true" ma:fieldsID="e5cbcb4825e8eafd286305297dd2a067" ns3:_="" ns4:_="">
    <xsd:import namespace="ff30208a-910a-4909-b6d9-e2a46e982682"/>
    <xsd:import namespace="bbef0329-4c94-47aa-a311-097efb6cce6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0208a-910a-4909-b6d9-e2a46e98268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ef0329-4c94-47aa-a311-097efb6cce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2FCC79-73F4-4DF2-827D-AD765167DE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30208a-910a-4909-b6d9-e2a46e982682"/>
    <ds:schemaRef ds:uri="bbef0329-4c94-47aa-a311-097efb6cce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30235B-C9E7-4D59-B6C0-6E68DA5671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EAFF9C-74D1-46DD-9E9B-85CE369D6849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bbef0329-4c94-47aa-a311-097efb6cce60"/>
    <ds:schemaRef ds:uri="ff30208a-910a-4909-b6d9-e2a46e98268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219</Words>
  <Application>Microsoft Office PowerPoint</Application>
  <PresentationFormat>Laajakuva</PresentationFormat>
  <Paragraphs>40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Lauseenvastikkeet</vt:lpstr>
      <vt:lpstr>Mikä on lauseenvastike?</vt:lpstr>
      <vt:lpstr>1) Referatiivinen lauseenvastike</vt:lpstr>
      <vt:lpstr>2) Temporaalinen lauseenvastike</vt:lpstr>
      <vt:lpstr>3) Finaalinen lauseenvastike</vt:lpstr>
      <vt:lpstr>4) Modaalinen lauseenvastike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Lauseenvastikkeet</dc:title>
  <dc:creator>Ulla Virtanen</dc:creator>
  <cp:lastModifiedBy>Virtanen Ulla</cp:lastModifiedBy>
  <cp:revision>1</cp:revision>
  <dcterms:created xsi:type="dcterms:W3CDTF">2020-04-20T12:15:45Z</dcterms:created>
  <dcterms:modified xsi:type="dcterms:W3CDTF">2020-04-20T12:17:00Z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0x0101001AF241B06AC16D46A554CA250211B57D</vt:lpwstr>
  </property>
</Properties>
</file>