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3" r:id="rId6"/>
    <p:sldId id="265" r:id="rId7"/>
    <p:sldId id="260" r:id="rId8"/>
    <p:sldId id="261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1E3370-6CAC-4317-9CC1-946AF66C7378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DA236-3CAD-46BC-90EE-961F577731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6545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uorakulmi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tsikk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28" name="Päivämäärän paikkamerkki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7" name="Suorakulmi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12" name="Dian numeron paikkamerkki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i-FI"/>
          </a:p>
        </p:txBody>
      </p:sp>
      <p:sp>
        <p:nvSpPr>
          <p:cNvPr id="16" name="Tekstin paikkamerkki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15" name="Tekstin paikkamerkki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9" name="Sisällön paikkamerkk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Suorakulmi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uorakulmi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1" name="Suorakulmi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äivämäärän paikkamerkki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Alatunnisteen paikkamerk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tsikon paikkamerkki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3" name="Tekstin paikkamerkki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72AF66-0BE7-423D-A1D1-0E9F1936AD3A}" type="datetimeFigureOut">
              <a:rPr lang="fi-FI" smtClean="0"/>
              <a:t>28.7.2019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uorakulmi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Suorakulmi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n numeron paikkamerkki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F91F16-78E2-4C6D-9D0C-86236917104C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IMPERFEKTI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                   Myönteinen ja kielteinen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323528" y="626867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 smtClean="0"/>
              <a:t>Irina Miettinen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23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 smtClean="0"/>
              <a:t>	</a:t>
            </a:r>
            <a:r>
              <a:rPr lang="fi-FI" dirty="0" smtClean="0">
                <a:sym typeface="Symbol"/>
              </a:rPr>
              <a:t> </a:t>
            </a:r>
            <a:r>
              <a:rPr lang="fi-FI" b="1" dirty="0" smtClean="0">
                <a:sym typeface="Symbol"/>
              </a:rPr>
              <a:t>si</a:t>
            </a:r>
            <a:endParaRPr lang="fi-FI" b="1" dirty="0" smtClean="0"/>
          </a:p>
          <a:p>
            <a:pPr marL="0" indent="0">
              <a:buNone/>
            </a:pPr>
            <a:endParaRPr lang="fi-FI" sz="1200" dirty="0"/>
          </a:p>
          <a:p>
            <a:pPr marL="0" indent="0">
              <a:buNone/>
            </a:pPr>
            <a:r>
              <a:rPr lang="fi-FI" dirty="0" smtClean="0"/>
              <a:t>Vasta/ta		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</a:p>
          <a:p>
            <a:pPr marL="0" indent="0">
              <a:buNone/>
            </a:pPr>
            <a:r>
              <a:rPr lang="fi-FI" dirty="0" smtClean="0"/>
              <a:t>Halu/ta		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</a:p>
          <a:p>
            <a:pPr marL="0" indent="0">
              <a:buNone/>
            </a:pPr>
            <a:r>
              <a:rPr lang="fi-FI" dirty="0" smtClean="0"/>
              <a:t>Tykä/tä		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vasta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vat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Tie</a:t>
            </a:r>
            <a:r>
              <a:rPr lang="fi-FI" u="sng" dirty="0" smtClean="0"/>
              <a:t>tä/ä</a:t>
            </a:r>
            <a:r>
              <a:rPr lang="fi-FI" dirty="0" smtClean="0"/>
              <a:t>	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</a:p>
          <a:p>
            <a:pPr marL="0" indent="0">
              <a:buNone/>
            </a:pPr>
            <a:r>
              <a:rPr lang="fi-FI" dirty="0" smtClean="0"/>
              <a:t>Tun</a:t>
            </a:r>
            <a:r>
              <a:rPr lang="fi-FI" u="sng" dirty="0" smtClean="0"/>
              <a:t>te/a</a:t>
            </a:r>
            <a:r>
              <a:rPr lang="fi-FI" dirty="0" smtClean="0"/>
              <a:t>	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</a:p>
          <a:p>
            <a:pPr marL="0" indent="0">
              <a:buNone/>
            </a:pPr>
            <a:r>
              <a:rPr lang="fi-FI" dirty="0" smtClean="0"/>
              <a:t>Ymmär</a:t>
            </a:r>
            <a:r>
              <a:rPr lang="fi-FI" u="sng" dirty="0" smtClean="0"/>
              <a:t>tä/ä	</a:t>
            </a:r>
            <a:r>
              <a:rPr lang="fi-FI" dirty="0" smtClean="0"/>
              <a:t>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	tie</a:t>
            </a:r>
            <a:r>
              <a:rPr lang="fi-FI" b="1" dirty="0" smtClean="0"/>
              <a:t>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vät</a:t>
            </a: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>
          <a:xfrm>
            <a:off x="3866131" y="2204864"/>
            <a:ext cx="0" cy="36724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218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	Muista!</a:t>
            </a:r>
          </a:p>
          <a:p>
            <a:pPr marL="0" indent="0">
              <a:buNone/>
            </a:pPr>
            <a:endParaRPr lang="fi-FI" sz="1200" dirty="0"/>
          </a:p>
          <a:p>
            <a:pPr marL="0" indent="0">
              <a:buNone/>
            </a:pPr>
            <a:r>
              <a:rPr lang="fi-FI" b="1" dirty="0"/>
              <a:t>k</a:t>
            </a:r>
            <a:r>
              <a:rPr lang="fi-FI" b="1" dirty="0" smtClean="0"/>
              <a:t>äydä</a:t>
            </a:r>
            <a:r>
              <a:rPr lang="fi-FI" dirty="0" smtClean="0"/>
              <a:t>	</a:t>
            </a:r>
            <a:r>
              <a:rPr lang="fi-FI" b="1" dirty="0" smtClean="0"/>
              <a:t>nähdä</a:t>
            </a:r>
            <a:r>
              <a:rPr lang="fi-FI" dirty="0" smtClean="0"/>
              <a:t>	</a:t>
            </a:r>
            <a:r>
              <a:rPr lang="fi-FI" b="1" dirty="0" smtClean="0"/>
              <a:t>tehdä</a:t>
            </a:r>
            <a:r>
              <a:rPr lang="fi-FI" dirty="0" smtClean="0"/>
              <a:t>	</a:t>
            </a:r>
            <a:r>
              <a:rPr lang="fi-FI" b="1" dirty="0" smtClean="0"/>
              <a:t>olla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ävin		näin		tein		olin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ävit		näit		teit		olit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		näki		teki		oli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ävimme	näimme	teimme	olimme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ävitte	näitte		teitte		olitte</a:t>
            </a:r>
          </a:p>
          <a:p>
            <a:pPr marL="0" indent="0">
              <a:buNone/>
            </a:pPr>
            <a:r>
              <a:rPr lang="fi-FI" dirty="0"/>
              <a:t>k</a:t>
            </a:r>
            <a:r>
              <a:rPr lang="fi-FI" dirty="0" smtClean="0"/>
              <a:t>ävivät	näkivät	tekivät	olivat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820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Verbityyppi 1</a:t>
            </a:r>
            <a:endParaRPr lang="fi-FI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840700"/>
              </p:ext>
            </p:extLst>
          </p:nvPr>
        </p:nvGraphicFramePr>
        <p:xfrm>
          <a:off x="1835697" y="3068960"/>
          <a:ext cx="6120680" cy="331236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54863"/>
                <a:gridCol w="962820"/>
                <a:gridCol w="907122"/>
                <a:gridCol w="789355"/>
                <a:gridCol w="907122"/>
                <a:gridCol w="1599398"/>
              </a:tblGrid>
              <a:tr h="7752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katso/a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katso-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-nut /-nyt 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katso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katso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katso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katso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katso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8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katso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63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Verbityyppi 2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73513"/>
              </p:ext>
            </p:extLst>
          </p:nvPr>
        </p:nvGraphicFramePr>
        <p:xfrm>
          <a:off x="1691680" y="2996950"/>
          <a:ext cx="6480722" cy="330643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11034"/>
                <a:gridCol w="1019457"/>
                <a:gridCol w="960482"/>
                <a:gridCol w="835787"/>
                <a:gridCol w="960482"/>
                <a:gridCol w="1693480"/>
              </a:tblGrid>
              <a:tr h="7738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juo/da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juo-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-nut /-nyt 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juo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juo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juo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juo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juo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0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juo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Verbityyppi 3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2279079"/>
              </p:ext>
            </p:extLst>
          </p:nvPr>
        </p:nvGraphicFramePr>
        <p:xfrm>
          <a:off x="2987824" y="1916832"/>
          <a:ext cx="6084269" cy="295232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49183"/>
                <a:gridCol w="957094"/>
                <a:gridCol w="901725"/>
                <a:gridCol w="784659"/>
                <a:gridCol w="901725"/>
                <a:gridCol w="1589883"/>
              </a:tblGrid>
              <a:tr h="6909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err="1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men/nä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men-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-nut /-nyt 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men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men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men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men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men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men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44871"/>
              </p:ext>
            </p:extLst>
          </p:nvPr>
        </p:nvGraphicFramePr>
        <p:xfrm>
          <a:off x="611560" y="5085184"/>
          <a:ext cx="5184576" cy="1512168"/>
        </p:xfrm>
        <a:graphic>
          <a:graphicData uri="http://schemas.openxmlformats.org/drawingml/2006/table">
            <a:tbl>
              <a:tblPr firstRow="1" firstCol="1" bandRow="1"/>
              <a:tblGrid>
                <a:gridCol w="822143"/>
                <a:gridCol w="699456"/>
                <a:gridCol w="1399617"/>
                <a:gridCol w="2263360"/>
              </a:tblGrid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olla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o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-lut / -lyt, -leet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o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lut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, emme o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l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leet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purra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pu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-rut / -ryt, -reet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pu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rut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, emme pu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r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reet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juosta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juo</a:t>
                      </a:r>
                      <a:r>
                        <a:rPr lang="fi-FI" sz="1200" u="sng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-sut / -syt, -seet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juo</a:t>
                      </a:r>
                      <a:r>
                        <a:rPr lang="fi-FI" sz="1200" u="sng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sut</a:t>
                      </a: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, emme juo</a:t>
                      </a:r>
                      <a:r>
                        <a:rPr lang="fi-FI" sz="1200" u="sng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Verbityyppi 4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074503"/>
              </p:ext>
            </p:extLst>
          </p:nvPr>
        </p:nvGraphicFramePr>
        <p:xfrm>
          <a:off x="2051720" y="2924947"/>
          <a:ext cx="6336702" cy="34563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88565"/>
                <a:gridCol w="996803"/>
                <a:gridCol w="939137"/>
                <a:gridCol w="817213"/>
                <a:gridCol w="939137"/>
                <a:gridCol w="1655847"/>
              </a:tblGrid>
              <a:tr h="8089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err="1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ava/ta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ava-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 /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 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ava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ava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ava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 </a:t>
                      </a:r>
                      <a:r>
                        <a:rPr lang="fi-FI" sz="10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ava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ava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2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ava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61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Verbityyppi 5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908790"/>
              </p:ext>
            </p:extLst>
          </p:nvPr>
        </p:nvGraphicFramePr>
        <p:xfrm>
          <a:off x="1907704" y="2996952"/>
          <a:ext cx="6552726" cy="3240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22266"/>
                <a:gridCol w="1030785"/>
                <a:gridCol w="971153"/>
                <a:gridCol w="845073"/>
                <a:gridCol w="971153"/>
                <a:gridCol w="1712296"/>
              </a:tblGrid>
              <a:tr h="7583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err="1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tarvi/ta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tarvi-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 /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 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tarvi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tarvi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tarvi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 </a:t>
                      </a:r>
                      <a:r>
                        <a:rPr lang="fi-FI" sz="10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tarvi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tarvi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6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tarvi</a:t>
                      </a:r>
                      <a:r>
                        <a:rPr lang="fi-FI" sz="12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7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Kielteinen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Verbityyppi 6</a:t>
            </a:r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56053"/>
              </p:ext>
            </p:extLst>
          </p:nvPr>
        </p:nvGraphicFramePr>
        <p:xfrm>
          <a:off x="2123728" y="2852936"/>
          <a:ext cx="6120681" cy="352839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54864"/>
                <a:gridCol w="962821"/>
                <a:gridCol w="907122"/>
                <a:gridCol w="789354"/>
                <a:gridCol w="907122"/>
                <a:gridCol w="1599398"/>
              </a:tblGrid>
              <a:tr h="825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persoona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pääverbi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vartalo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tunnus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kieltomuoto 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 dirty="0" err="1" smtClean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vanhe/ta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vanhe-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nut /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nyt </a:t>
                      </a:r>
                      <a:r>
                        <a:rPr lang="fi-FI" sz="10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en vanhe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sinä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 vanhe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hän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 vanhe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nnut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 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fi-FI" sz="12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neet </a:t>
                      </a:r>
                      <a:r>
                        <a:rPr lang="fi-FI" sz="10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**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05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emme vanhe</a:t>
                      </a:r>
                      <a:r>
                        <a:rPr lang="fi-FI" sz="105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ette vanhe</a:t>
                      </a:r>
                      <a:r>
                        <a:rPr lang="fi-FI" sz="1100" b="1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4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he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20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</a:t>
                      </a:r>
                      <a:endParaRPr lang="fi-FI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i-FI" sz="1100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eivät vanhe</a:t>
                      </a:r>
                      <a:r>
                        <a:rPr lang="fi-FI" sz="1100" b="1" dirty="0">
                          <a:effectLst/>
                          <a:latin typeface="Arial Unicode MS"/>
                          <a:ea typeface="Times New Roman"/>
                          <a:cs typeface="Times New Roman"/>
                        </a:rPr>
                        <a:t>nneet</a:t>
                      </a:r>
                      <a:endParaRPr lang="fi-FI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01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Mikä on imperfekti?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b="1" dirty="0"/>
              <a:t> </a:t>
            </a:r>
            <a:r>
              <a:rPr lang="fi-FI" b="1" dirty="0" smtClean="0"/>
              <a:t> Imperfekti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- on verbin mennyt aikamuoto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- kertoo, mitä tapahtui ennen puhehetkeä,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  tiettynä aikana menneisyydessä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- tekeminen, tapahtuma on kokonaan ohi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- tiedämme, milloin asia tapahtui</a:t>
            </a:r>
            <a:endParaRPr lang="fi-FI" dirty="0"/>
          </a:p>
        </p:txBody>
      </p:sp>
      <p:grpSp>
        <p:nvGrpSpPr>
          <p:cNvPr id="13" name="Ryhmä 12"/>
          <p:cNvGrpSpPr/>
          <p:nvPr/>
        </p:nvGrpSpPr>
        <p:grpSpPr>
          <a:xfrm>
            <a:off x="1691680" y="5783130"/>
            <a:ext cx="6408712" cy="360071"/>
            <a:chOff x="1691680" y="5949280"/>
            <a:chExt cx="6408712" cy="360071"/>
          </a:xfrm>
        </p:grpSpPr>
        <p:cxnSp>
          <p:nvCxnSpPr>
            <p:cNvPr id="5" name="Suora nuoliyhdysviiva 4"/>
            <p:cNvCxnSpPr/>
            <p:nvPr/>
          </p:nvCxnSpPr>
          <p:spPr>
            <a:xfrm>
              <a:off x="1691680" y="6165304"/>
              <a:ext cx="640871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uora yhdysviiva 6"/>
            <p:cNvCxnSpPr/>
            <p:nvPr/>
          </p:nvCxnSpPr>
          <p:spPr>
            <a:xfrm>
              <a:off x="6228184" y="5949280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uora yhdysviiva 11"/>
            <p:cNvCxnSpPr/>
            <p:nvPr/>
          </p:nvCxnSpPr>
          <p:spPr>
            <a:xfrm>
              <a:off x="3995936" y="5949311"/>
              <a:ext cx="0" cy="36004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kstiruutu 13"/>
          <p:cNvSpPr txBox="1"/>
          <p:nvPr/>
        </p:nvSpPr>
        <p:spPr>
          <a:xfrm>
            <a:off x="5635714" y="6168531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dirty="0"/>
              <a:t>p</a:t>
            </a:r>
            <a:r>
              <a:rPr lang="fi-FI" dirty="0" smtClean="0"/>
              <a:t>uhehetki</a:t>
            </a:r>
          </a:p>
          <a:p>
            <a:pPr algn="ctr"/>
            <a:r>
              <a:rPr lang="fi-FI" dirty="0" smtClean="0"/>
              <a:t>”nyt”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83568" y="6307030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dirty="0"/>
              <a:t>m</a:t>
            </a:r>
            <a:r>
              <a:rPr lang="fi-FI" dirty="0" smtClean="0"/>
              <a:t>ennyt aika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5022572" y="5136799"/>
            <a:ext cx="3095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b="1" dirty="0" smtClean="0"/>
              <a:t>Olen</a:t>
            </a:r>
            <a:r>
              <a:rPr lang="fi-FI" dirty="0" smtClean="0"/>
              <a:t> koulussa myös tänään.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2547040" y="5136799"/>
            <a:ext cx="222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b="1" dirty="0" smtClean="0"/>
              <a:t>Olin</a:t>
            </a:r>
            <a:r>
              <a:rPr lang="fi-FI" dirty="0" smtClean="0"/>
              <a:t> koulussa eilen.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3403467" y="6307030"/>
            <a:ext cx="118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dirty="0" smtClean="0"/>
              <a:t>imperfekti</a:t>
            </a:r>
          </a:p>
        </p:txBody>
      </p:sp>
    </p:spTree>
    <p:extLst>
      <p:ext uri="{BB962C8B-B14F-4D97-AF65-F5344CB8AC3E}">
        <p14:creationId xmlns:p14="http://schemas.microsoft.com/office/powerpoint/2010/main" val="18402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/>
          </a:bodyPr>
          <a:lstStyle/>
          <a:p>
            <a:endParaRPr lang="fi-FI" dirty="0" smtClean="0"/>
          </a:p>
          <a:p>
            <a:r>
              <a:rPr lang="fi-FI" dirty="0" smtClean="0"/>
              <a:t>Kertoo, mitä tapahtui ennen puhehetkeä.</a:t>
            </a:r>
            <a:endParaRPr lang="fi-FI" dirty="0"/>
          </a:p>
          <a:p>
            <a:r>
              <a:rPr lang="fi-FI" dirty="0" smtClean="0"/>
              <a:t>Imperfektin tunnus on </a:t>
            </a:r>
            <a:r>
              <a:rPr lang="fi-FI" b="1" dirty="0" smtClean="0">
                <a:solidFill>
                  <a:srgbClr val="FF0000"/>
                </a:solidFill>
              </a:rPr>
              <a:t>-i-</a:t>
            </a:r>
            <a:r>
              <a:rPr lang="fi-FI" dirty="0" smtClean="0"/>
              <a:t>.</a:t>
            </a:r>
          </a:p>
          <a:p>
            <a:r>
              <a:rPr lang="fi-FI" dirty="0" smtClean="0"/>
              <a:t>Tunnus liitetään verbin vartalon ja persoonapäätteen väliin.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minä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		me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sinä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		te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hän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		he ol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vat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255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95536" y="1600200"/>
            <a:ext cx="8424936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-o- / -ö-, -u- / -y-	</a:t>
            </a:r>
            <a:r>
              <a:rPr lang="fi-FI" b="1" dirty="0" smtClean="0"/>
              <a:t> </a:t>
            </a:r>
            <a:r>
              <a:rPr lang="fi-FI" b="1" dirty="0"/>
              <a:t>+ </a:t>
            </a:r>
            <a:r>
              <a:rPr lang="fi-FI" b="1" dirty="0" smtClean="0"/>
              <a:t>i	</a:t>
            </a:r>
            <a:r>
              <a:rPr lang="fi-FI" b="1" dirty="0" smtClean="0">
                <a:sym typeface="Symbol"/>
              </a:rPr>
              <a:t> </a:t>
            </a:r>
            <a:r>
              <a:rPr lang="fi-FI" b="1" dirty="0" err="1" smtClean="0">
                <a:sym typeface="Symbol"/>
              </a:rPr>
              <a:t>-oi-</a:t>
            </a:r>
            <a:r>
              <a:rPr lang="fi-FI" b="1" dirty="0" smtClean="0">
                <a:sym typeface="Symbol"/>
              </a:rPr>
              <a:t> </a:t>
            </a:r>
            <a:r>
              <a:rPr lang="fi-FI" dirty="0" smtClean="0">
                <a:sym typeface="Symbol"/>
              </a:rPr>
              <a:t>/</a:t>
            </a:r>
            <a:r>
              <a:rPr lang="fi-FI" b="1" dirty="0" smtClean="0">
                <a:sym typeface="Symbol"/>
              </a:rPr>
              <a:t> </a:t>
            </a:r>
            <a:r>
              <a:rPr lang="fi-FI" b="1" dirty="0" err="1" smtClean="0">
                <a:sym typeface="Symbol"/>
              </a:rPr>
              <a:t>-öi-</a:t>
            </a:r>
            <a:r>
              <a:rPr lang="fi-FI" b="1" dirty="0" smtClean="0">
                <a:sym typeface="Symbol"/>
              </a:rPr>
              <a:t> </a:t>
            </a:r>
            <a:r>
              <a:rPr lang="fi-FI" dirty="0" smtClean="0">
                <a:sym typeface="Symbol"/>
              </a:rPr>
              <a:t>,</a:t>
            </a:r>
            <a:r>
              <a:rPr lang="fi-FI" b="1" dirty="0" smtClean="0">
                <a:sym typeface="Symbol"/>
              </a:rPr>
              <a:t> </a:t>
            </a:r>
            <a:r>
              <a:rPr lang="fi-FI" b="1" dirty="0" err="1" smtClean="0">
                <a:sym typeface="Symbol"/>
              </a:rPr>
              <a:t>-ui-</a:t>
            </a:r>
            <a:r>
              <a:rPr lang="fi-FI" b="1" dirty="0" smtClean="0">
                <a:sym typeface="Symbol"/>
              </a:rPr>
              <a:t> </a:t>
            </a:r>
            <a:r>
              <a:rPr lang="fi-FI" dirty="0" smtClean="0">
                <a:sym typeface="Symbol"/>
              </a:rPr>
              <a:t>/</a:t>
            </a:r>
            <a:r>
              <a:rPr lang="fi-FI" b="1" dirty="0" smtClean="0">
                <a:sym typeface="Symbol"/>
              </a:rPr>
              <a:t> </a:t>
            </a:r>
            <a:r>
              <a:rPr lang="fi-FI" b="1" dirty="0" err="1" smtClean="0">
                <a:sym typeface="Symbol"/>
              </a:rPr>
              <a:t>-yi-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u="sng" dirty="0" smtClean="0"/>
              <a:t>San</a:t>
            </a:r>
            <a:r>
              <a:rPr lang="fi-FI" b="1" u="sng" dirty="0" smtClean="0"/>
              <a:t>o</a:t>
            </a:r>
            <a:r>
              <a:rPr lang="fi-FI" dirty="0" smtClean="0"/>
              <a:t>/a – san</a:t>
            </a:r>
            <a:r>
              <a:rPr lang="fi-FI" b="1" dirty="0" smtClean="0"/>
              <a:t>oi</a:t>
            </a:r>
            <a:r>
              <a:rPr lang="fi-FI" dirty="0" smtClean="0"/>
              <a:t>-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	nu</a:t>
            </a:r>
            <a:r>
              <a:rPr lang="fi-FI" u="sng" dirty="0" smtClean="0"/>
              <a:t>k</a:t>
            </a:r>
            <a:r>
              <a:rPr lang="fi-FI" b="1" dirty="0" smtClean="0"/>
              <a:t>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</a:t>
            </a:r>
          </a:p>
          <a:p>
            <a:pPr marL="0" indent="0">
              <a:buNone/>
            </a:pPr>
            <a:r>
              <a:rPr lang="fi-FI" u="sng" dirty="0" smtClean="0"/>
              <a:t>Säil</a:t>
            </a:r>
            <a:r>
              <a:rPr lang="fi-FI" b="1" u="sng" dirty="0" smtClean="0"/>
              <a:t>ö</a:t>
            </a:r>
            <a:r>
              <a:rPr lang="fi-FI" dirty="0" smtClean="0"/>
              <a:t>/ä – säil</a:t>
            </a:r>
            <a:r>
              <a:rPr lang="fi-FI" b="1" dirty="0" smtClean="0"/>
              <a:t>öi</a:t>
            </a:r>
            <a:r>
              <a:rPr lang="fi-FI" dirty="0" smtClean="0"/>
              <a:t>-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	nu</a:t>
            </a:r>
            <a:r>
              <a:rPr lang="fi-FI" u="sng" dirty="0" smtClean="0"/>
              <a:t>k</a:t>
            </a:r>
            <a:r>
              <a:rPr lang="fi-FI" b="1" dirty="0" smtClean="0"/>
              <a:t>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</a:t>
            </a:r>
          </a:p>
          <a:p>
            <a:pPr marL="0" indent="0">
              <a:buNone/>
            </a:pPr>
            <a:r>
              <a:rPr lang="fi-FI" u="sng" dirty="0" smtClean="0"/>
              <a:t>Puh</a:t>
            </a:r>
            <a:r>
              <a:rPr lang="fi-FI" b="1" u="sng" dirty="0" smtClean="0"/>
              <a:t>u</a:t>
            </a:r>
            <a:r>
              <a:rPr lang="fi-FI" dirty="0" smtClean="0"/>
              <a:t>/a – puh</a:t>
            </a:r>
            <a:r>
              <a:rPr lang="fi-FI" b="1" dirty="0" smtClean="0"/>
              <a:t>ui</a:t>
            </a:r>
            <a:r>
              <a:rPr lang="fi-FI" dirty="0" smtClean="0"/>
              <a:t>-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	nu</a:t>
            </a:r>
            <a:r>
              <a:rPr lang="fi-FI" u="sng" dirty="0" smtClean="0"/>
              <a:t>kk</a:t>
            </a:r>
            <a:r>
              <a:rPr lang="fi-FI" b="1" dirty="0" smtClean="0"/>
              <a:t>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i-FI" u="sng" dirty="0" smtClean="0"/>
              <a:t>Kys</a:t>
            </a:r>
            <a:r>
              <a:rPr lang="fi-FI" b="1" u="sng" dirty="0" smtClean="0"/>
              <a:t>y</a:t>
            </a:r>
            <a:r>
              <a:rPr lang="fi-FI" dirty="0" smtClean="0"/>
              <a:t>/ä – kys</a:t>
            </a:r>
            <a:r>
              <a:rPr lang="fi-FI" b="1" dirty="0" smtClean="0"/>
              <a:t>yi</a:t>
            </a:r>
            <a:r>
              <a:rPr lang="fi-FI" dirty="0" smtClean="0"/>
              <a:t>-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		nu</a:t>
            </a:r>
            <a:r>
              <a:rPr lang="fi-FI" u="sng" dirty="0" smtClean="0"/>
              <a:t>k</a:t>
            </a:r>
            <a:r>
              <a:rPr lang="fi-FI" b="1" dirty="0" smtClean="0"/>
              <a:t>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</a:p>
          <a:p>
            <a:pPr marL="0" indent="0">
              <a:buNone/>
            </a:pPr>
            <a:r>
              <a:rPr lang="fi-FI" dirty="0" smtClean="0"/>
              <a:t>		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  <a:r>
              <a:rPr lang="fi-FI" dirty="0"/>
              <a:t>		nu</a:t>
            </a:r>
            <a:r>
              <a:rPr lang="fi-FI" u="sng" dirty="0"/>
              <a:t>k</a:t>
            </a:r>
            <a:r>
              <a:rPr lang="fi-FI" b="1" dirty="0"/>
              <a:t>u</a:t>
            </a:r>
            <a:r>
              <a:rPr lang="fi-FI" b="1" dirty="0">
                <a:solidFill>
                  <a:srgbClr val="FF0000"/>
                </a:solidFill>
              </a:rPr>
              <a:t>i</a:t>
            </a:r>
            <a:r>
              <a:rPr lang="fi-FI" dirty="0"/>
              <a:t>tte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katsoa, istua		san</a:t>
            </a:r>
            <a:r>
              <a:rPr lang="fi-FI" b="1" dirty="0" smtClean="0"/>
              <a:t>o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vat</a:t>
            </a:r>
            <a:r>
              <a:rPr lang="fi-FI" dirty="0"/>
              <a:t>		nu</a:t>
            </a:r>
            <a:r>
              <a:rPr lang="fi-FI" u="sng" dirty="0"/>
              <a:t>kk</a:t>
            </a:r>
            <a:r>
              <a:rPr lang="fi-FI" b="1" dirty="0"/>
              <a:t>u</a:t>
            </a:r>
            <a:r>
              <a:rPr lang="fi-FI" b="1" dirty="0">
                <a:solidFill>
                  <a:srgbClr val="FF0000"/>
                </a:solidFill>
              </a:rPr>
              <a:t>i</a:t>
            </a:r>
            <a:r>
              <a:rPr lang="fi-FI" dirty="0"/>
              <a:t>vat</a:t>
            </a: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ke</a:t>
            </a:r>
            <a:r>
              <a:rPr lang="fi-FI" u="sng" dirty="0" smtClean="0"/>
              <a:t>rt</a:t>
            </a:r>
            <a:r>
              <a:rPr lang="fi-FI" dirty="0" smtClean="0"/>
              <a:t>oa, sy</a:t>
            </a:r>
            <a:r>
              <a:rPr lang="fi-FI" u="sng" dirty="0" smtClean="0"/>
              <a:t>nt</a:t>
            </a:r>
            <a:r>
              <a:rPr lang="fi-FI" dirty="0" smtClean="0"/>
              <a:t>yä		</a:t>
            </a:r>
            <a:endParaRPr lang="fi-FI" dirty="0"/>
          </a:p>
        </p:txBody>
      </p:sp>
      <p:cxnSp>
        <p:nvCxnSpPr>
          <p:cNvPr id="5" name="Suora yhdysviiva 4"/>
          <p:cNvCxnSpPr/>
          <p:nvPr/>
        </p:nvCxnSpPr>
        <p:spPr>
          <a:xfrm>
            <a:off x="3779912" y="2780928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35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	-a- </a:t>
            </a:r>
            <a:r>
              <a:rPr lang="fi-FI" b="1" dirty="0" smtClean="0"/>
              <a:t>+ i</a:t>
            </a:r>
            <a:r>
              <a:rPr lang="fi-FI" dirty="0" smtClean="0"/>
              <a:t> </a:t>
            </a:r>
            <a:r>
              <a:rPr lang="fi-FI" dirty="0" smtClean="0">
                <a:sym typeface="Symbol"/>
              </a:rPr>
              <a:t>	(kaksitavuiset vartalot)</a:t>
            </a:r>
          </a:p>
          <a:p>
            <a:pPr marL="0" indent="0">
              <a:buNone/>
            </a:pPr>
            <a:endParaRPr lang="fi-FI" sz="1200" dirty="0" smtClean="0">
              <a:sym typeface="Symbol"/>
            </a:endParaRPr>
          </a:p>
          <a:p>
            <a:pPr marL="0" indent="0">
              <a:buNone/>
            </a:pPr>
            <a:r>
              <a:rPr lang="fi-FI" dirty="0">
                <a:sym typeface="Symbol"/>
              </a:rPr>
              <a:t>a</a:t>
            </a:r>
            <a:r>
              <a:rPr lang="fi-FI" dirty="0" smtClean="0">
                <a:sym typeface="Symbol"/>
              </a:rPr>
              <a:t>  o, jos ensimmäisessä tavussa on -a-</a:t>
            </a:r>
          </a:p>
          <a:p>
            <a:pPr marL="0" indent="0">
              <a:buNone/>
            </a:pPr>
            <a:endParaRPr lang="fi-FI" dirty="0" smtClean="0">
              <a:sym typeface="Symbol"/>
            </a:endParaRPr>
          </a:p>
          <a:p>
            <a:pPr marL="0" indent="0">
              <a:buNone/>
            </a:pPr>
            <a:r>
              <a:rPr lang="fi-FI" u="sng" dirty="0" smtClean="0">
                <a:sym typeface="Symbol"/>
              </a:rPr>
              <a:t>Maksa</a:t>
            </a:r>
            <a:r>
              <a:rPr lang="fi-FI" dirty="0" smtClean="0">
                <a:sym typeface="Symbol"/>
              </a:rPr>
              <a:t>/a – </a:t>
            </a:r>
            <a:r>
              <a:rPr lang="fi-FI" dirty="0" err="1" smtClean="0">
                <a:sym typeface="Symbol"/>
              </a:rPr>
              <a:t>m</a:t>
            </a:r>
            <a:r>
              <a:rPr lang="fi-FI" u="sng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k-s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b="1" dirty="0" smtClean="0">
                <a:sym typeface="Symbol"/>
              </a:rPr>
              <a:t>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</a:t>
            </a:r>
          </a:p>
          <a:p>
            <a:pPr marL="0" indent="0">
              <a:buNone/>
            </a:pPr>
            <a:r>
              <a:rPr lang="fi-FI" u="sng" dirty="0" smtClean="0">
                <a:sym typeface="Symbol"/>
              </a:rPr>
              <a:t>Anta</a:t>
            </a:r>
            <a:r>
              <a:rPr lang="fi-FI" dirty="0" smtClean="0">
                <a:sym typeface="Symbol"/>
              </a:rPr>
              <a:t>/a – </a:t>
            </a:r>
            <a:r>
              <a:rPr lang="fi-FI" u="sng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n-t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b="1" dirty="0" smtClean="0">
                <a:sym typeface="Symbol"/>
              </a:rPr>
              <a:t>	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</a:t>
            </a:r>
          </a:p>
          <a:p>
            <a:pPr marL="0" indent="0">
              <a:buNone/>
            </a:pPr>
            <a:r>
              <a:rPr lang="fi-FI" u="sng" dirty="0" smtClean="0">
                <a:sym typeface="Symbol"/>
              </a:rPr>
              <a:t>Vaihta</a:t>
            </a:r>
            <a:r>
              <a:rPr lang="fi-FI" dirty="0" smtClean="0">
                <a:sym typeface="Symbol"/>
              </a:rPr>
              <a:t>/a – </a:t>
            </a:r>
            <a:r>
              <a:rPr lang="fi-FI" dirty="0" err="1" smtClean="0">
                <a:sym typeface="Symbol"/>
              </a:rPr>
              <a:t>v</a:t>
            </a:r>
            <a:r>
              <a:rPr lang="fi-FI" u="sng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ih-t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b="1" dirty="0" smtClean="0">
                <a:sym typeface="Symbol"/>
              </a:rPr>
              <a:t>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</a:p>
          <a:p>
            <a:pPr marL="0" indent="0">
              <a:buNone/>
            </a:pPr>
            <a:r>
              <a:rPr lang="fi-FI" b="1" dirty="0">
                <a:sym typeface="Symbol"/>
              </a:rPr>
              <a:t>	</a:t>
            </a:r>
            <a:r>
              <a:rPr lang="fi-FI" b="1" dirty="0" smtClean="0">
                <a:sym typeface="Symbol"/>
              </a:rPr>
              <a:t>		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</a:t>
            </a:r>
          </a:p>
          <a:p>
            <a:pPr marL="0" indent="0">
              <a:buNone/>
            </a:pPr>
            <a:r>
              <a:rPr lang="fi-FI" b="1" dirty="0">
                <a:sym typeface="Symbol"/>
              </a:rPr>
              <a:t>	</a:t>
            </a:r>
            <a:r>
              <a:rPr lang="fi-FI" b="1" dirty="0" smtClean="0">
                <a:sym typeface="Symbol"/>
              </a:rPr>
              <a:t>		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</a:t>
            </a:r>
          </a:p>
          <a:p>
            <a:pPr marL="0" indent="0">
              <a:buNone/>
            </a:pPr>
            <a:r>
              <a:rPr lang="fi-FI" b="1" dirty="0">
                <a:sym typeface="Symbol"/>
              </a:rPr>
              <a:t>	</a:t>
            </a:r>
            <a:r>
              <a:rPr lang="fi-FI" b="1" dirty="0" smtClean="0">
                <a:sym typeface="Symbol"/>
              </a:rPr>
              <a:t>				</a:t>
            </a:r>
            <a:r>
              <a:rPr lang="fi-FI" dirty="0" smtClean="0">
                <a:sym typeface="Symbol"/>
              </a:rPr>
              <a:t>maks</a:t>
            </a:r>
            <a:r>
              <a:rPr lang="fi-FI" b="1" dirty="0" smtClean="0">
                <a:sym typeface="Symbol"/>
              </a:rPr>
              <a:t>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vat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>
          <a:xfrm>
            <a:off x="4735341" y="3573016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475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>
                <a:sym typeface="Symbol"/>
              </a:rPr>
              <a:t>	-a- </a:t>
            </a:r>
            <a:r>
              <a:rPr lang="fi-FI" b="1" dirty="0" smtClean="0">
                <a:sym typeface="Symbol"/>
              </a:rPr>
              <a:t>+ i </a:t>
            </a:r>
            <a:r>
              <a:rPr lang="fi-FI" dirty="0" smtClean="0">
                <a:sym typeface="Symbol"/>
              </a:rPr>
              <a:t> 	(kaksi- ja monitavuiset sanat)</a:t>
            </a:r>
          </a:p>
          <a:p>
            <a:pPr marL="0" indent="0">
              <a:buNone/>
            </a:pPr>
            <a:endParaRPr lang="fi-FI" sz="1200" dirty="0" smtClean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a </a:t>
            </a:r>
            <a:r>
              <a:rPr lang="fi-FI" dirty="0">
                <a:sym typeface="Symbol"/>
              </a:rPr>
              <a:t> menee pois</a:t>
            </a:r>
          </a:p>
          <a:p>
            <a:pPr marL="0" indent="0">
              <a:buNone/>
            </a:pPr>
            <a:endParaRPr lang="fi-FI" dirty="0" smtClean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Osta/a – </a:t>
            </a:r>
            <a:r>
              <a:rPr lang="fi-FI" dirty="0" err="1" smtClean="0">
                <a:sym typeface="Symbol"/>
              </a:rPr>
              <a:t>ost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</a:t>
            </a:r>
            <a:endParaRPr lang="fi-FI" dirty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Muista/a – </a:t>
            </a:r>
            <a:r>
              <a:rPr lang="fi-FI" dirty="0" err="1" smtClean="0">
                <a:sym typeface="Symbol"/>
              </a:rPr>
              <a:t>muist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</a:t>
            </a: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Rakasta/a – </a:t>
            </a:r>
            <a:r>
              <a:rPr lang="fi-FI" dirty="0" err="1" smtClean="0">
                <a:sym typeface="Symbol"/>
              </a:rPr>
              <a:t>rakast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Matkusta/a – </a:t>
            </a:r>
            <a:r>
              <a:rPr lang="fi-FI" dirty="0" err="1" smtClean="0">
                <a:sym typeface="Symbol"/>
              </a:rPr>
              <a:t>matkust</a:t>
            </a:r>
            <a:r>
              <a:rPr lang="fi-FI" b="1" dirty="0" err="1" smtClean="0">
                <a:sym typeface="Symbol"/>
              </a:rPr>
              <a:t>a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</a:t>
            </a:r>
          </a:p>
          <a:p>
            <a:pPr marL="0" indent="0">
              <a:buNone/>
            </a:pPr>
            <a:r>
              <a:rPr lang="fi-FI" dirty="0">
                <a:sym typeface="Symbol"/>
              </a:rPr>
              <a:t>	</a:t>
            </a:r>
            <a:r>
              <a:rPr lang="fi-FI" dirty="0" smtClean="0">
                <a:sym typeface="Symbol"/>
              </a:rPr>
              <a:t>			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</a:t>
            </a:r>
          </a:p>
          <a:p>
            <a:pPr marL="0" indent="0">
              <a:buNone/>
            </a:pPr>
            <a:r>
              <a:rPr lang="fi-FI" dirty="0">
                <a:sym typeface="Symbol"/>
              </a:rPr>
              <a:t>	</a:t>
            </a:r>
            <a:r>
              <a:rPr lang="fi-FI" dirty="0" smtClean="0">
                <a:sym typeface="Symbol"/>
              </a:rPr>
              <a:t>					ost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vat</a:t>
            </a:r>
            <a:endParaRPr lang="fi-FI" dirty="0">
              <a:sym typeface="Symbol"/>
            </a:endParaRP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>
          <a:xfrm>
            <a:off x="5652120" y="3571648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59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4" name="Sisällön paikkamerkki 2"/>
          <p:cNvSpPr>
            <a:spLocks noGrp="1"/>
          </p:cNvSpPr>
          <p:nvPr>
            <p:ph sz="quarter" idx="1"/>
          </p:nvPr>
        </p:nvSpPr>
        <p:spPr>
          <a:xfrm>
            <a:off x="107504" y="1600200"/>
            <a:ext cx="8928992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 smtClean="0"/>
              <a:t>	-ä-, -e-, -i-</a:t>
            </a:r>
            <a:r>
              <a:rPr lang="fi-FI" b="1" dirty="0" smtClean="0"/>
              <a:t> </a:t>
            </a:r>
            <a:r>
              <a:rPr lang="fi-FI" b="1" dirty="0"/>
              <a:t>+ </a:t>
            </a:r>
            <a:r>
              <a:rPr lang="fi-FI" b="1" dirty="0" smtClean="0"/>
              <a:t>i	</a:t>
            </a:r>
            <a:r>
              <a:rPr lang="fi-FI" b="1" dirty="0" smtClean="0">
                <a:sym typeface="Symbol"/>
              </a:rPr>
              <a:t> ä</a:t>
            </a:r>
            <a:r>
              <a:rPr lang="fi-FI" dirty="0" smtClean="0">
                <a:sym typeface="Symbol"/>
              </a:rPr>
              <a:t>,</a:t>
            </a:r>
            <a:r>
              <a:rPr lang="fi-FI" b="1" dirty="0" smtClean="0">
                <a:sym typeface="Symbol"/>
              </a:rPr>
              <a:t> e</a:t>
            </a:r>
            <a:r>
              <a:rPr lang="fi-FI" dirty="0" smtClean="0">
                <a:sym typeface="Symbol"/>
              </a:rPr>
              <a:t>,</a:t>
            </a:r>
            <a:r>
              <a:rPr lang="fi-FI" b="1" dirty="0" smtClean="0">
                <a:sym typeface="Symbol"/>
              </a:rPr>
              <a:t> i </a:t>
            </a:r>
            <a:r>
              <a:rPr lang="fi-FI" dirty="0" smtClean="0">
                <a:sym typeface="Symbol"/>
              </a:rPr>
              <a:t>menevät pois</a:t>
            </a: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u="sng" dirty="0" smtClean="0"/>
              <a:t>Pit</a:t>
            </a:r>
            <a:r>
              <a:rPr lang="fi-FI" b="1" u="sng" dirty="0" smtClean="0"/>
              <a:t>ä</a:t>
            </a:r>
            <a:r>
              <a:rPr lang="fi-FI" dirty="0" smtClean="0"/>
              <a:t>/ä – pit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-/pid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-	pid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	lu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		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n</a:t>
            </a:r>
          </a:p>
          <a:p>
            <a:pPr marL="0" indent="0">
              <a:buNone/>
            </a:pPr>
            <a:r>
              <a:rPr lang="fi-FI" u="sng" dirty="0" smtClean="0"/>
              <a:t>Luk</a:t>
            </a:r>
            <a:r>
              <a:rPr lang="fi-FI" b="1" u="sng" dirty="0" smtClean="0"/>
              <a:t>e</a:t>
            </a:r>
            <a:r>
              <a:rPr lang="fi-FI" dirty="0" smtClean="0"/>
              <a:t>/a – lu</a:t>
            </a:r>
            <a:r>
              <a:rPr lang="fi-FI" b="1" dirty="0" smtClean="0">
                <a:solidFill>
                  <a:srgbClr val="FF0000"/>
                </a:solidFill>
              </a:rPr>
              <a:t>	i</a:t>
            </a:r>
            <a:r>
              <a:rPr lang="fi-FI" dirty="0" smtClean="0"/>
              <a:t>-/luk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-	pid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	lu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		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</a:t>
            </a:r>
          </a:p>
          <a:p>
            <a:pPr marL="0" indent="0">
              <a:buNone/>
            </a:pPr>
            <a:r>
              <a:rPr lang="fi-FI" u="sng" dirty="0" smtClean="0"/>
              <a:t>Ets</a:t>
            </a:r>
            <a:r>
              <a:rPr lang="fi-FI" b="1" u="sng" dirty="0" smtClean="0"/>
              <a:t>i</a:t>
            </a:r>
            <a:r>
              <a:rPr lang="fi-FI" dirty="0" smtClean="0"/>
              <a:t>/ä – 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-		pit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		luk</a:t>
            </a:r>
            <a:r>
              <a:rPr lang="fi-FI" b="1" dirty="0" smtClean="0">
                <a:solidFill>
                  <a:srgbClr val="FF0000"/>
                </a:solidFill>
              </a:rPr>
              <a:t>i		</a:t>
            </a:r>
            <a:r>
              <a:rPr lang="fi-FI" dirty="0" smtClean="0"/>
              <a:t>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	pid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  <a:r>
              <a:rPr lang="fi-FI" dirty="0"/>
              <a:t>	</a:t>
            </a:r>
            <a:r>
              <a:rPr lang="fi-FI" dirty="0" smtClean="0"/>
              <a:t>lu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	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mme</a:t>
            </a:r>
          </a:p>
          <a:p>
            <a:pPr marL="0" indent="0">
              <a:buNone/>
            </a:pPr>
            <a:r>
              <a:rPr lang="fi-FI" dirty="0" smtClean="0"/>
              <a:t>				pid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  <a:r>
              <a:rPr lang="fi-FI" dirty="0"/>
              <a:t>	</a:t>
            </a:r>
            <a:r>
              <a:rPr lang="fi-FI" dirty="0" smtClean="0"/>
              <a:t>lu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		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tte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	pit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vät</a:t>
            </a:r>
            <a:r>
              <a:rPr lang="fi-FI" dirty="0"/>
              <a:t>	</a:t>
            </a:r>
            <a:r>
              <a:rPr lang="fi-FI" dirty="0" smtClean="0"/>
              <a:t>luk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vat	ets</a:t>
            </a:r>
            <a:r>
              <a:rPr lang="fi-FI" b="1" dirty="0" smtClean="0">
                <a:solidFill>
                  <a:srgbClr val="FF0000"/>
                </a:solidFill>
              </a:rPr>
              <a:t>i</a:t>
            </a:r>
            <a:r>
              <a:rPr lang="fi-FI" dirty="0" smtClean="0"/>
              <a:t>vät</a:t>
            </a:r>
          </a:p>
          <a:p>
            <a:pPr marL="0" indent="0">
              <a:buNone/>
            </a:pPr>
            <a:r>
              <a:rPr lang="fi-FI" dirty="0"/>
              <a:t>v</a:t>
            </a:r>
            <a:r>
              <a:rPr lang="fi-FI" dirty="0" smtClean="0"/>
              <a:t>e</a:t>
            </a:r>
            <a:r>
              <a:rPr lang="fi-FI" u="sng" dirty="0" smtClean="0"/>
              <a:t>t</a:t>
            </a:r>
            <a:r>
              <a:rPr lang="fi-FI" dirty="0" smtClean="0"/>
              <a:t>ää, laskea, poimia		</a:t>
            </a:r>
            <a:endParaRPr lang="fi-FI" dirty="0"/>
          </a:p>
        </p:txBody>
      </p:sp>
      <p:cxnSp>
        <p:nvCxnSpPr>
          <p:cNvPr id="5" name="Suora yhdysviiva 4"/>
          <p:cNvCxnSpPr/>
          <p:nvPr/>
        </p:nvCxnSpPr>
        <p:spPr>
          <a:xfrm>
            <a:off x="3491880" y="2708920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779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568952" cy="4997152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	-e- </a:t>
            </a:r>
            <a:r>
              <a:rPr lang="fi-FI" b="1" dirty="0" smtClean="0"/>
              <a:t>+ i</a:t>
            </a:r>
            <a:r>
              <a:rPr lang="fi-FI" dirty="0" smtClean="0"/>
              <a:t> </a:t>
            </a:r>
            <a:r>
              <a:rPr lang="fi-FI" dirty="0" smtClean="0">
                <a:sym typeface="Symbol"/>
              </a:rPr>
              <a:t> </a:t>
            </a:r>
            <a:r>
              <a:rPr lang="fi-FI" b="1" dirty="0" smtClean="0">
                <a:sym typeface="Symbol"/>
              </a:rPr>
              <a:t>e</a:t>
            </a:r>
            <a:r>
              <a:rPr lang="fi-FI" dirty="0" smtClean="0">
                <a:sym typeface="Symbol"/>
              </a:rPr>
              <a:t> menee pois</a:t>
            </a:r>
          </a:p>
          <a:p>
            <a:pPr marL="0" indent="0">
              <a:buNone/>
            </a:pPr>
            <a:endParaRPr lang="fi-FI" dirty="0">
              <a:sym typeface="Symbol"/>
            </a:endParaRP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Men/nä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men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Tul/la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tul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Sur/ra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sur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	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Pes/tä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pes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Tarvi/ta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tarvits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Pae/ta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paken</a:t>
            </a:r>
            <a:r>
              <a:rPr lang="fi-FI" b="1" dirty="0" err="1" smtClean="0">
                <a:sym typeface="Symbol"/>
              </a:rPr>
              <a:t>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men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vät		tarvits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vat</a:t>
            </a:r>
          </a:p>
          <a:p>
            <a:pPr marL="0" indent="0">
              <a:buNone/>
            </a:pPr>
            <a:endParaRPr lang="fi-FI" dirty="0"/>
          </a:p>
        </p:txBody>
      </p:sp>
      <p:cxnSp>
        <p:nvCxnSpPr>
          <p:cNvPr id="4" name="Suora yhdysviiva 3"/>
          <p:cNvCxnSpPr/>
          <p:nvPr/>
        </p:nvCxnSpPr>
        <p:spPr>
          <a:xfrm>
            <a:off x="3635896" y="2708920"/>
            <a:ext cx="0" cy="30963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34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Myönteinen imperfekti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/>
          <a:lstStyle/>
          <a:p>
            <a:pPr marL="0" indent="0">
              <a:buNone/>
            </a:pPr>
            <a:r>
              <a:rPr lang="fi-FI" dirty="0" smtClean="0"/>
              <a:t>-VV- </a:t>
            </a:r>
            <a:r>
              <a:rPr lang="fi-FI" b="1" dirty="0" smtClean="0"/>
              <a:t>+ i</a:t>
            </a:r>
            <a:r>
              <a:rPr lang="fi-FI" dirty="0" smtClean="0"/>
              <a:t> </a:t>
            </a:r>
            <a:r>
              <a:rPr lang="fi-FI" dirty="0" smtClean="0">
                <a:sym typeface="Symbol"/>
              </a:rPr>
              <a:t> V</a:t>
            </a:r>
          </a:p>
          <a:p>
            <a:pPr marL="0" indent="0">
              <a:buNone/>
            </a:pPr>
            <a:endParaRPr lang="fi-FI" sz="1200" dirty="0" smtClean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Saa/da – </a:t>
            </a:r>
            <a:r>
              <a:rPr lang="fi-FI" dirty="0" err="1" smtClean="0">
                <a:sym typeface="Symbol"/>
              </a:rPr>
              <a:t>s</a:t>
            </a:r>
            <a:r>
              <a:rPr lang="fi-FI" b="1" dirty="0" err="1" smtClean="0">
                <a:sym typeface="Symbol"/>
              </a:rPr>
              <a:t>aa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Jää/dä</a:t>
            </a:r>
            <a:r>
              <a:rPr lang="fi-FI" dirty="0" smtClean="0">
                <a:sym typeface="Symbol"/>
              </a:rPr>
              <a:t> – j</a:t>
            </a:r>
            <a:r>
              <a:rPr lang="fi-FI" b="1" dirty="0" smtClean="0">
                <a:sym typeface="Symbol"/>
              </a:rPr>
              <a:t>ää</a:t>
            </a:r>
            <a:r>
              <a:rPr lang="fi-FI" dirty="0" smtClean="0">
                <a:sym typeface="Symbol"/>
              </a:rPr>
              <a:t>-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</a:t>
            </a: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Myy/dä – m</a:t>
            </a:r>
            <a:r>
              <a:rPr lang="fi-FI" b="1" dirty="0" smtClean="0">
                <a:sym typeface="Symbol"/>
              </a:rPr>
              <a:t>yy</a:t>
            </a:r>
            <a:r>
              <a:rPr lang="fi-FI" dirty="0" smtClean="0">
                <a:sym typeface="Symbol"/>
              </a:rPr>
              <a:t>-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		sa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vat</a:t>
            </a:r>
            <a:endParaRPr lang="fi-FI" dirty="0">
              <a:sym typeface="Symbol"/>
            </a:endParaRPr>
          </a:p>
          <a:p>
            <a:pPr marL="0" indent="0">
              <a:buNone/>
            </a:pPr>
            <a:endParaRPr lang="fi-FI" sz="1200" dirty="0" smtClean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-V</a:t>
            </a:r>
            <a:r>
              <a:rPr lang="fi-FI" dirty="0" smtClean="0">
                <a:latin typeface="Times New Roman"/>
                <a:cs typeface="Times New Roman"/>
                <a:sym typeface="Symbol"/>
              </a:rPr>
              <a:t>¹</a:t>
            </a:r>
            <a:r>
              <a:rPr lang="fi-FI" dirty="0" smtClean="0">
                <a:sym typeface="Symbol"/>
              </a:rPr>
              <a:t>V</a:t>
            </a:r>
            <a:r>
              <a:rPr lang="fi-FI" dirty="0" smtClean="0">
                <a:latin typeface="Times New Roman"/>
                <a:cs typeface="Times New Roman"/>
                <a:sym typeface="Symbol"/>
              </a:rPr>
              <a:t>²-</a:t>
            </a:r>
            <a:r>
              <a:rPr lang="fi-FI" dirty="0" smtClean="0">
                <a:sym typeface="Symbol"/>
              </a:rPr>
              <a:t> </a:t>
            </a:r>
            <a:r>
              <a:rPr lang="fi-FI" b="1" dirty="0" smtClean="0">
                <a:sym typeface="Symbol"/>
              </a:rPr>
              <a:t>+ i</a:t>
            </a:r>
            <a:r>
              <a:rPr lang="fi-FI" dirty="0" smtClean="0">
                <a:sym typeface="Symbol"/>
              </a:rPr>
              <a:t>  V</a:t>
            </a:r>
            <a:r>
              <a:rPr lang="fi-FI" dirty="0" smtClean="0">
                <a:latin typeface="Times New Roman"/>
                <a:cs typeface="Times New Roman"/>
                <a:sym typeface="Symbol"/>
              </a:rPr>
              <a:t>²		</a:t>
            </a:r>
          </a:p>
          <a:p>
            <a:pPr marL="0" indent="0">
              <a:buNone/>
            </a:pPr>
            <a:endParaRPr lang="fi-FI" sz="1200" dirty="0" smtClean="0">
              <a:sym typeface="Symbol"/>
            </a:endParaRPr>
          </a:p>
          <a:p>
            <a:pPr marL="0" indent="0">
              <a:buNone/>
            </a:pPr>
            <a:r>
              <a:rPr lang="fi-FI" dirty="0" smtClean="0">
                <a:sym typeface="Symbol"/>
              </a:rPr>
              <a:t>Juo/da – </a:t>
            </a:r>
            <a:r>
              <a:rPr lang="fi-FI" dirty="0" err="1" smtClean="0">
                <a:sym typeface="Symbol"/>
              </a:rPr>
              <a:t>j</a:t>
            </a:r>
            <a:r>
              <a:rPr lang="fi-FI" b="1" dirty="0" err="1" smtClean="0">
                <a:sym typeface="Symbol"/>
              </a:rPr>
              <a:t>uo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n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mme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Syö/dä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s</a:t>
            </a:r>
            <a:r>
              <a:rPr lang="fi-FI" b="1" dirty="0" err="1" smtClean="0">
                <a:sym typeface="Symbol"/>
              </a:rPr>
              <a:t>yö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tte</a:t>
            </a:r>
          </a:p>
          <a:p>
            <a:pPr marL="0" indent="0">
              <a:buNone/>
            </a:pPr>
            <a:r>
              <a:rPr lang="fi-FI" dirty="0" err="1" smtClean="0">
                <a:sym typeface="Symbol"/>
              </a:rPr>
              <a:t>Vie/dä</a:t>
            </a:r>
            <a:r>
              <a:rPr lang="fi-FI" dirty="0" smtClean="0">
                <a:sym typeface="Symbol"/>
              </a:rPr>
              <a:t> – </a:t>
            </a:r>
            <a:r>
              <a:rPr lang="fi-FI" dirty="0" err="1" smtClean="0">
                <a:sym typeface="Symbol"/>
              </a:rPr>
              <a:t>v</a:t>
            </a:r>
            <a:r>
              <a:rPr lang="fi-FI" b="1" dirty="0" err="1" smtClean="0">
                <a:sym typeface="Symbol"/>
              </a:rPr>
              <a:t>ie</a:t>
            </a:r>
            <a:r>
              <a:rPr lang="fi-FI" dirty="0" err="1" smtClean="0">
                <a:sym typeface="Symbol"/>
              </a:rPr>
              <a:t>-</a:t>
            </a:r>
            <a:r>
              <a:rPr lang="fi-FI" dirty="0" smtClean="0">
                <a:sym typeface="Symbol"/>
              </a:rPr>
              <a:t>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		jo</a:t>
            </a:r>
            <a:r>
              <a:rPr lang="fi-FI" b="1" dirty="0" smtClean="0">
                <a:solidFill>
                  <a:srgbClr val="FF0000"/>
                </a:solidFill>
                <a:sym typeface="Symbol"/>
              </a:rPr>
              <a:t>i</a:t>
            </a:r>
            <a:r>
              <a:rPr lang="fi-FI" dirty="0" smtClean="0">
                <a:sym typeface="Symbol"/>
              </a:rPr>
              <a:t>vat</a:t>
            </a:r>
            <a:endParaRPr lang="fi-FI" dirty="0">
              <a:latin typeface="Times New Roman"/>
              <a:cs typeface="Times New Roman"/>
              <a:sym typeface="Symbol"/>
            </a:endParaRPr>
          </a:p>
        </p:txBody>
      </p:sp>
      <p:cxnSp>
        <p:nvCxnSpPr>
          <p:cNvPr id="4" name="Suora yhdysviiva 3"/>
          <p:cNvCxnSpPr/>
          <p:nvPr/>
        </p:nvCxnSpPr>
        <p:spPr>
          <a:xfrm>
            <a:off x="3851920" y="2564904"/>
            <a:ext cx="0" cy="38884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967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i">
  <a:themeElements>
    <a:clrScheme name="Mediaa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a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176</TotalTime>
  <Words>347</Words>
  <Application>Microsoft Office PowerPoint</Application>
  <PresentationFormat>Näytössä katseltava diaesitys (4:3)</PresentationFormat>
  <Paragraphs>349</Paragraphs>
  <Slides>17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18" baseType="lpstr">
      <vt:lpstr>Mediaani</vt:lpstr>
      <vt:lpstr>IMPERFEKTI </vt:lpstr>
      <vt:lpstr>Mikä on imperfekti?</vt:lpstr>
      <vt:lpstr>Myönteinen imperfekti</vt:lpstr>
      <vt:lpstr>Myönteinen imperfekti</vt:lpstr>
      <vt:lpstr>Myönteinen imperfekti</vt:lpstr>
      <vt:lpstr>Myönteinen imperfekti</vt:lpstr>
      <vt:lpstr>Myönteinen imperfekti</vt:lpstr>
      <vt:lpstr>Myönteinen imperfekti</vt:lpstr>
      <vt:lpstr>Myönteinen imperfekti</vt:lpstr>
      <vt:lpstr>Myönteinen imperfekti</vt:lpstr>
      <vt:lpstr>Myönteinen imperfekti</vt:lpstr>
      <vt:lpstr>Kielteinen imperfekti</vt:lpstr>
      <vt:lpstr>Kielteinen imperfekti</vt:lpstr>
      <vt:lpstr>Kielteinen imperfekti</vt:lpstr>
      <vt:lpstr>Kielteinen imperfekti</vt:lpstr>
      <vt:lpstr>Kielteinen imperfekti</vt:lpstr>
      <vt:lpstr>Kielteinen imperfekti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IMPERFEKTI </dc:title>
  <dc:creator>Irina Miettinen</dc:creator>
  <cp:lastModifiedBy>Irina Miettinen</cp:lastModifiedBy>
  <cp:revision>41</cp:revision>
  <dcterms:created xsi:type="dcterms:W3CDTF">2016-11-28T18:00:12Z</dcterms:created>
  <dcterms:modified xsi:type="dcterms:W3CDTF">2019-07-28T16:06:33Z</dcterms:modified>
</cp:coreProperties>
</file>