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5" r:id="rId2"/>
    <p:sldId id="256" r:id="rId3"/>
    <p:sldId id="262" r:id="rId4"/>
    <p:sldId id="257" r:id="rId5"/>
    <p:sldId id="260" r:id="rId6"/>
    <p:sldId id="261" r:id="rId7"/>
    <p:sldId id="267" r:id="rId8"/>
    <p:sldId id="268" r:id="rId9"/>
    <p:sldId id="269" r:id="rId10"/>
    <p:sldId id="273" r:id="rId11"/>
    <p:sldId id="274" r:id="rId12"/>
    <p:sldId id="272" r:id="rId13"/>
    <p:sldId id="264" r:id="rId14"/>
    <p:sldId id="270" r:id="rId15"/>
    <p:sldId id="279" r:id="rId16"/>
    <p:sldId id="285" r:id="rId17"/>
    <p:sldId id="266" r:id="rId18"/>
    <p:sldId id="263" r:id="rId19"/>
    <p:sldId id="271" r:id="rId20"/>
    <p:sldId id="280" r:id="rId21"/>
    <p:sldId id="281" r:id="rId22"/>
    <p:sldId id="275" r:id="rId23"/>
    <p:sldId id="282" r:id="rId24"/>
    <p:sldId id="283" r:id="rId25"/>
    <p:sldId id="284" r:id="rId26"/>
    <p:sldId id="278" r:id="rId27"/>
    <p:sldId id="276" r:id="rId28"/>
    <p:sldId id="258" r:id="rId29"/>
    <p:sldId id="259" r:id="rId30"/>
    <p:sldId id="27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6810B-F993-4C28-9376-5CCFA73023F1}" v="107" dt="2024-11-12T07:18:03.15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i Lea" userId="6fecd591-6550-4d79-b819-04477f5f788b" providerId="ADAL" clId="{0E66810B-F993-4C28-9376-5CCFA73023F1}"/>
    <pc:docChg chg="undo redo custSel addSld delSld modSld sldOrd">
      <pc:chgData name="Olli Lea" userId="6fecd591-6550-4d79-b819-04477f5f788b" providerId="ADAL" clId="{0E66810B-F993-4C28-9376-5CCFA73023F1}" dt="2024-11-12T07:18:49.044" v="1447" actId="1076"/>
      <pc:docMkLst>
        <pc:docMk/>
      </pc:docMkLst>
      <pc:sldChg chg="modSp">
        <pc:chgData name="Olli Lea" userId="6fecd591-6550-4d79-b819-04477f5f788b" providerId="ADAL" clId="{0E66810B-F993-4C28-9376-5CCFA73023F1}" dt="2024-11-11T05:54:01.483" v="1110" actId="20577"/>
        <pc:sldMkLst>
          <pc:docMk/>
          <pc:sldMk cId="2039561835" sldId="256"/>
        </pc:sldMkLst>
        <pc:graphicFrameChg chg="mod">
          <ac:chgData name="Olli Lea" userId="6fecd591-6550-4d79-b819-04477f5f788b" providerId="ADAL" clId="{0E66810B-F993-4C28-9376-5CCFA73023F1}" dt="2024-11-11T05:54:01.483" v="1110" actId="20577"/>
          <ac:graphicFrameMkLst>
            <pc:docMk/>
            <pc:sldMk cId="2039561835" sldId="256"/>
            <ac:graphicFrameMk id="6" creationId="{4BEF5671-7FC6-030F-C61A-07ED4BC1FB7D}"/>
          </ac:graphicFrameMkLst>
        </pc:graphicFrameChg>
      </pc:sldChg>
      <pc:sldChg chg="addSp delSp modSp mod">
        <pc:chgData name="Olli Lea" userId="6fecd591-6550-4d79-b819-04477f5f788b" providerId="ADAL" clId="{0E66810B-F993-4C28-9376-5CCFA73023F1}" dt="2024-11-10T18:32:28.441" v="928" actId="21"/>
        <pc:sldMkLst>
          <pc:docMk/>
          <pc:sldMk cId="2638359283" sldId="258"/>
        </pc:sldMkLst>
        <pc:spChg chg="add del mod">
          <ac:chgData name="Olli Lea" userId="6fecd591-6550-4d79-b819-04477f5f788b" providerId="ADAL" clId="{0E66810B-F993-4C28-9376-5CCFA73023F1}" dt="2024-11-10T18:32:28.441" v="928" actId="21"/>
          <ac:spMkLst>
            <pc:docMk/>
            <pc:sldMk cId="2638359283" sldId="258"/>
            <ac:spMk id="4" creationId="{56F71BAB-42D7-11B0-4632-28D5EBACD657}"/>
          </ac:spMkLst>
        </pc:spChg>
      </pc:sldChg>
      <pc:sldChg chg="ord">
        <pc:chgData name="Olli Lea" userId="6fecd591-6550-4d79-b819-04477f5f788b" providerId="ADAL" clId="{0E66810B-F993-4C28-9376-5CCFA73023F1}" dt="2024-11-12T07:11:59.076" v="1123"/>
        <pc:sldMkLst>
          <pc:docMk/>
          <pc:sldMk cId="2387684381" sldId="264"/>
        </pc:sldMkLst>
      </pc:sldChg>
      <pc:sldChg chg="modSp mod">
        <pc:chgData name="Olli Lea" userId="6fecd591-6550-4d79-b819-04477f5f788b" providerId="ADAL" clId="{0E66810B-F993-4C28-9376-5CCFA73023F1}" dt="2024-11-10T17:01:14.195" v="1" actId="5793"/>
        <pc:sldMkLst>
          <pc:docMk/>
          <pc:sldMk cId="1495792844" sldId="270"/>
        </pc:sldMkLst>
        <pc:spChg chg="mod">
          <ac:chgData name="Olli Lea" userId="6fecd591-6550-4d79-b819-04477f5f788b" providerId="ADAL" clId="{0E66810B-F993-4C28-9376-5CCFA73023F1}" dt="2024-11-10T17:01:14.195" v="1" actId="5793"/>
          <ac:spMkLst>
            <pc:docMk/>
            <pc:sldMk cId="1495792844" sldId="270"/>
            <ac:spMk id="5" creationId="{BFBCA05B-71F5-C78D-FDA0-3ECD574E2A30}"/>
          </ac:spMkLst>
        </pc:spChg>
      </pc:sldChg>
      <pc:sldChg chg="addSp delSp modSp mod modClrScheme chgLayout">
        <pc:chgData name="Olli Lea" userId="6fecd591-6550-4d79-b819-04477f5f788b" providerId="ADAL" clId="{0E66810B-F993-4C28-9376-5CCFA73023F1}" dt="2024-11-10T17:29:25.299" v="762" actId="700"/>
        <pc:sldMkLst>
          <pc:docMk/>
          <pc:sldMk cId="1115571095" sldId="271"/>
        </pc:sldMkLst>
        <pc:spChg chg="del">
          <ac:chgData name="Olli Lea" userId="6fecd591-6550-4d79-b819-04477f5f788b" providerId="ADAL" clId="{0E66810B-F993-4C28-9376-5CCFA73023F1}" dt="2024-11-10T17:28:26.278" v="710" actId="478"/>
          <ac:spMkLst>
            <pc:docMk/>
            <pc:sldMk cId="1115571095" sldId="271"/>
            <ac:spMk id="2" creationId="{615E9580-BA5D-44E2-AD29-29829C992496}"/>
          </ac:spMkLst>
        </pc:spChg>
        <pc:spChg chg="del mod">
          <ac:chgData name="Olli Lea" userId="6fecd591-6550-4d79-b819-04477f5f788b" providerId="ADAL" clId="{0E66810B-F993-4C28-9376-5CCFA73023F1}" dt="2024-11-10T17:29:17.882" v="761" actId="478"/>
          <ac:spMkLst>
            <pc:docMk/>
            <pc:sldMk cId="1115571095" sldId="271"/>
            <ac:spMk id="3" creationId="{FF137804-A17A-846F-6D89-A3B28603D99E}"/>
          </ac:spMkLst>
        </pc:spChg>
        <pc:spChg chg="add">
          <ac:chgData name="Olli Lea" userId="6fecd591-6550-4d79-b819-04477f5f788b" providerId="ADAL" clId="{0E66810B-F993-4C28-9376-5CCFA73023F1}" dt="2024-11-10T17:26:21.616" v="692"/>
          <ac:spMkLst>
            <pc:docMk/>
            <pc:sldMk cId="1115571095" sldId="271"/>
            <ac:spMk id="4" creationId="{969ECE5A-EB0D-BF7B-C857-8672C3A6F661}"/>
          </ac:spMkLst>
        </pc:spChg>
        <pc:spChg chg="add mod">
          <ac:chgData name="Olli Lea" userId="6fecd591-6550-4d79-b819-04477f5f788b" providerId="ADAL" clId="{0E66810B-F993-4C28-9376-5CCFA73023F1}" dt="2024-11-10T17:28:38.541" v="713" actId="1076"/>
          <ac:spMkLst>
            <pc:docMk/>
            <pc:sldMk cId="1115571095" sldId="271"/>
            <ac:spMk id="8" creationId="{DBF63DB9-6CC9-9F63-29C6-94563212554C}"/>
          </ac:spMkLst>
        </pc:spChg>
        <pc:spChg chg="add mod">
          <ac:chgData name="Olli Lea" userId="6fecd591-6550-4d79-b819-04477f5f788b" providerId="ADAL" clId="{0E66810B-F993-4C28-9376-5CCFA73023F1}" dt="2024-11-10T17:28:46.361" v="715" actId="14100"/>
          <ac:spMkLst>
            <pc:docMk/>
            <pc:sldMk cId="1115571095" sldId="271"/>
            <ac:spMk id="10" creationId="{F14F2F95-CCE2-71F5-F5E7-CC816D463BFD}"/>
          </ac:spMkLst>
        </pc:spChg>
        <pc:spChg chg="add mod">
          <ac:chgData name="Olli Lea" userId="6fecd591-6550-4d79-b819-04477f5f788b" providerId="ADAL" clId="{0E66810B-F993-4C28-9376-5CCFA73023F1}" dt="2024-11-10T17:29:05.522" v="760" actId="1076"/>
          <ac:spMkLst>
            <pc:docMk/>
            <pc:sldMk cId="1115571095" sldId="271"/>
            <ac:spMk id="12" creationId="{E0675A5C-53B7-59C5-FF8D-8AD42397C773}"/>
          </ac:spMkLst>
        </pc:spChg>
        <pc:spChg chg="add del mod">
          <ac:chgData name="Olli Lea" userId="6fecd591-6550-4d79-b819-04477f5f788b" providerId="ADAL" clId="{0E66810B-F993-4C28-9376-5CCFA73023F1}" dt="2024-11-10T17:29:25.299" v="762" actId="700"/>
          <ac:spMkLst>
            <pc:docMk/>
            <pc:sldMk cId="1115571095" sldId="271"/>
            <ac:spMk id="14" creationId="{76A73BBC-671A-88FA-BA6B-256D5BF0E0BD}"/>
          </ac:spMkLst>
        </pc:spChg>
        <pc:picChg chg="add mod">
          <ac:chgData name="Olli Lea" userId="6fecd591-6550-4d79-b819-04477f5f788b" providerId="ADAL" clId="{0E66810B-F993-4C28-9376-5CCFA73023F1}" dt="2024-11-10T17:28:30.294" v="711" actId="1076"/>
          <ac:picMkLst>
            <pc:docMk/>
            <pc:sldMk cId="1115571095" sldId="271"/>
            <ac:picMk id="6" creationId="{C03FC22E-89D1-AE94-094C-D4A5138C83EE}"/>
          </ac:picMkLst>
        </pc:picChg>
      </pc:sldChg>
      <pc:sldChg chg="modSp mod ord">
        <pc:chgData name="Olli Lea" userId="6fecd591-6550-4d79-b819-04477f5f788b" providerId="ADAL" clId="{0E66810B-F993-4C28-9376-5CCFA73023F1}" dt="2024-11-10T17:15:38.222" v="542" actId="20577"/>
        <pc:sldMkLst>
          <pc:docMk/>
          <pc:sldMk cId="2612937908" sldId="272"/>
        </pc:sldMkLst>
        <pc:spChg chg="mod">
          <ac:chgData name="Olli Lea" userId="6fecd591-6550-4d79-b819-04477f5f788b" providerId="ADAL" clId="{0E66810B-F993-4C28-9376-5CCFA73023F1}" dt="2024-11-10T17:15:38.222" v="542" actId="20577"/>
          <ac:spMkLst>
            <pc:docMk/>
            <pc:sldMk cId="2612937908" sldId="272"/>
            <ac:spMk id="3" creationId="{CEA2E6B4-AAAB-8DCE-5C88-E198D1D61B76}"/>
          </ac:spMkLst>
        </pc:spChg>
      </pc:sldChg>
      <pc:sldChg chg="addSp delSp modSp new mod setBg">
        <pc:chgData name="Olli Lea" userId="6fecd591-6550-4d79-b819-04477f5f788b" providerId="ADAL" clId="{0E66810B-F993-4C28-9376-5CCFA73023F1}" dt="2024-11-10T18:27:42.437" v="895" actId="20577"/>
        <pc:sldMkLst>
          <pc:docMk/>
          <pc:sldMk cId="1406788100" sldId="273"/>
        </pc:sldMkLst>
        <pc:spChg chg="mod">
          <ac:chgData name="Olli Lea" userId="6fecd591-6550-4d79-b819-04477f5f788b" providerId="ADAL" clId="{0E66810B-F993-4C28-9376-5CCFA73023F1}" dt="2024-11-10T17:08:46.799" v="88" actId="26606"/>
          <ac:spMkLst>
            <pc:docMk/>
            <pc:sldMk cId="1406788100" sldId="273"/>
            <ac:spMk id="2" creationId="{E9FD7EAF-A018-3B32-0A89-F886C3BE3157}"/>
          </ac:spMkLst>
        </pc:spChg>
        <pc:spChg chg="mod">
          <ac:chgData name="Olli Lea" userId="6fecd591-6550-4d79-b819-04477f5f788b" providerId="ADAL" clId="{0E66810B-F993-4C28-9376-5CCFA73023F1}" dt="2024-11-10T17:10:36.817" v="99" actId="113"/>
          <ac:spMkLst>
            <pc:docMk/>
            <pc:sldMk cId="1406788100" sldId="273"/>
            <ac:spMk id="3" creationId="{0343A2EF-DCD1-DD60-38F4-91A0D6D84788}"/>
          </ac:spMkLst>
        </pc:spChg>
        <pc:spChg chg="add mod">
          <ac:chgData name="Olli Lea" userId="6fecd591-6550-4d79-b819-04477f5f788b" providerId="ADAL" clId="{0E66810B-F993-4C28-9376-5CCFA73023F1}" dt="2024-11-10T18:27:42.437" v="895" actId="20577"/>
          <ac:spMkLst>
            <pc:docMk/>
            <pc:sldMk cId="1406788100" sldId="273"/>
            <ac:spMk id="4" creationId="{C377E1AC-0464-F539-5A24-166650BA3C2C}"/>
          </ac:spMkLst>
        </pc:spChg>
        <pc:spChg chg="add">
          <ac:chgData name="Olli Lea" userId="6fecd591-6550-4d79-b819-04477f5f788b" providerId="ADAL" clId="{0E66810B-F993-4C28-9376-5CCFA73023F1}" dt="2024-11-10T17:08:46.799" v="88" actId="26606"/>
          <ac:spMkLst>
            <pc:docMk/>
            <pc:sldMk cId="1406788100" sldId="273"/>
            <ac:spMk id="10" creationId="{45D37F4E-DDB4-456B-97E0-9937730A039F}"/>
          </ac:spMkLst>
        </pc:spChg>
        <pc:spChg chg="add">
          <ac:chgData name="Olli Lea" userId="6fecd591-6550-4d79-b819-04477f5f788b" providerId="ADAL" clId="{0E66810B-F993-4C28-9376-5CCFA73023F1}" dt="2024-11-10T17:08:46.799" v="88" actId="26606"/>
          <ac:spMkLst>
            <pc:docMk/>
            <pc:sldMk cId="1406788100" sldId="273"/>
            <ac:spMk id="12" creationId="{B2DD41CD-8F47-4F56-AD12-4E2FF7696987}"/>
          </ac:spMkLst>
        </pc:spChg>
        <pc:picChg chg="add del mod modCrop">
          <ac:chgData name="Olli Lea" userId="6fecd591-6550-4d79-b819-04477f5f788b" providerId="ADAL" clId="{0E66810B-F993-4C28-9376-5CCFA73023F1}" dt="2024-11-10T17:10:26.828" v="97" actId="478"/>
          <ac:picMkLst>
            <pc:docMk/>
            <pc:sldMk cId="1406788100" sldId="273"/>
            <ac:picMk id="5" creationId="{29039608-0AAC-C41F-2A26-5C49D66CA6EA}"/>
          </ac:picMkLst>
        </pc:picChg>
      </pc:sldChg>
      <pc:sldChg chg="addSp delSp modSp new mod modClrScheme modAnim chgLayout">
        <pc:chgData name="Olli Lea" userId="6fecd591-6550-4d79-b819-04477f5f788b" providerId="ADAL" clId="{0E66810B-F993-4C28-9376-5CCFA73023F1}" dt="2024-11-12T07:18:49.044" v="1447" actId="1076"/>
        <pc:sldMkLst>
          <pc:docMk/>
          <pc:sldMk cId="2749641760" sldId="274"/>
        </pc:sldMkLst>
        <pc:spChg chg="del">
          <ac:chgData name="Olli Lea" userId="6fecd591-6550-4d79-b819-04477f5f788b" providerId="ADAL" clId="{0E66810B-F993-4C28-9376-5CCFA73023F1}" dt="2024-11-10T17:07:47.920" v="77" actId="700"/>
          <ac:spMkLst>
            <pc:docMk/>
            <pc:sldMk cId="2749641760" sldId="274"/>
            <ac:spMk id="2" creationId="{9C0ADCDE-4F48-F738-8F2E-1D9BD208CF3C}"/>
          </ac:spMkLst>
        </pc:spChg>
        <pc:spChg chg="del">
          <ac:chgData name="Olli Lea" userId="6fecd591-6550-4d79-b819-04477f5f788b" providerId="ADAL" clId="{0E66810B-F993-4C28-9376-5CCFA73023F1}" dt="2024-11-10T17:07:47.920" v="77" actId="700"/>
          <ac:spMkLst>
            <pc:docMk/>
            <pc:sldMk cId="2749641760" sldId="274"/>
            <ac:spMk id="3" creationId="{0F1FFE65-4897-D4DD-2DD1-0C3506E10634}"/>
          </ac:spMkLst>
        </pc:spChg>
        <pc:spChg chg="add mod">
          <ac:chgData name="Olli Lea" userId="6fecd591-6550-4d79-b819-04477f5f788b" providerId="ADAL" clId="{0E66810B-F993-4C28-9376-5CCFA73023F1}" dt="2024-11-10T17:10:11.757" v="96" actId="255"/>
          <ac:spMkLst>
            <pc:docMk/>
            <pc:sldMk cId="2749641760" sldId="274"/>
            <ac:spMk id="7" creationId="{4479E462-5F72-9EE6-FCE0-6C44B2A5CC9F}"/>
          </ac:spMkLst>
        </pc:spChg>
        <pc:spChg chg="add del mod ord">
          <ac:chgData name="Olli Lea" userId="6fecd591-6550-4d79-b819-04477f5f788b" providerId="ADAL" clId="{0E66810B-F993-4C28-9376-5CCFA73023F1}" dt="2024-11-10T17:10:53.944" v="101" actId="700"/>
          <ac:spMkLst>
            <pc:docMk/>
            <pc:sldMk cId="2749641760" sldId="274"/>
            <ac:spMk id="8" creationId="{0A9BC2D1-3BFB-4CDE-B756-6DE945943A12}"/>
          </ac:spMkLst>
        </pc:spChg>
        <pc:spChg chg="add del mod ord">
          <ac:chgData name="Olli Lea" userId="6fecd591-6550-4d79-b819-04477f5f788b" providerId="ADAL" clId="{0E66810B-F993-4C28-9376-5CCFA73023F1}" dt="2024-11-10T17:10:53.944" v="101" actId="700"/>
          <ac:spMkLst>
            <pc:docMk/>
            <pc:sldMk cId="2749641760" sldId="274"/>
            <ac:spMk id="9" creationId="{B9C56FE0-C202-91F4-83DA-5A41B6F8F617}"/>
          </ac:spMkLst>
        </pc:spChg>
        <pc:spChg chg="add del mod ord">
          <ac:chgData name="Olli Lea" userId="6fecd591-6550-4d79-b819-04477f5f788b" providerId="ADAL" clId="{0E66810B-F993-4C28-9376-5CCFA73023F1}" dt="2024-11-10T17:10:53.944" v="101" actId="700"/>
          <ac:spMkLst>
            <pc:docMk/>
            <pc:sldMk cId="2749641760" sldId="274"/>
            <ac:spMk id="10" creationId="{9229705D-03DC-DE16-67DB-881AD06387BD}"/>
          </ac:spMkLst>
        </pc:spChg>
        <pc:spChg chg="add mod">
          <ac:chgData name="Olli Lea" userId="6fecd591-6550-4d79-b819-04477f5f788b" providerId="ADAL" clId="{0E66810B-F993-4C28-9376-5CCFA73023F1}" dt="2024-11-12T07:18:43.483" v="1446" actId="1076"/>
          <ac:spMkLst>
            <pc:docMk/>
            <pc:sldMk cId="2749641760" sldId="274"/>
            <ac:spMk id="11" creationId="{CE03FB3C-0328-D173-6051-DE40D93119A2}"/>
          </ac:spMkLst>
        </pc:spChg>
        <pc:spChg chg="add del">
          <ac:chgData name="Olli Lea" userId="6fecd591-6550-4d79-b819-04477f5f788b" providerId="ADAL" clId="{0E66810B-F993-4C28-9376-5CCFA73023F1}" dt="2024-11-10T17:22:08.277" v="679" actId="22"/>
          <ac:spMkLst>
            <pc:docMk/>
            <pc:sldMk cId="2749641760" sldId="274"/>
            <ac:spMk id="13" creationId="{6480D4D9-A097-1377-5527-579C2852572C}"/>
          </ac:spMkLst>
        </pc:spChg>
        <pc:spChg chg="add mod">
          <ac:chgData name="Olli Lea" userId="6fecd591-6550-4d79-b819-04477f5f788b" providerId="ADAL" clId="{0E66810B-F993-4C28-9376-5CCFA73023F1}" dt="2024-11-12T07:18:49.044" v="1447" actId="1076"/>
          <ac:spMkLst>
            <pc:docMk/>
            <pc:sldMk cId="2749641760" sldId="274"/>
            <ac:spMk id="15" creationId="{42D55D5D-F532-C7EB-F6C6-1D19511C0718}"/>
          </ac:spMkLst>
        </pc:spChg>
        <pc:picChg chg="add del mod modCrop">
          <ac:chgData name="Olli Lea" userId="6fecd591-6550-4d79-b819-04477f5f788b" providerId="ADAL" clId="{0E66810B-F993-4C28-9376-5CCFA73023F1}" dt="2024-11-10T17:08:32.814" v="84" actId="21"/>
          <ac:picMkLst>
            <pc:docMk/>
            <pc:sldMk cId="2749641760" sldId="274"/>
            <ac:picMk id="5" creationId="{29039608-0AAC-C41F-2A26-5C49D66CA6EA}"/>
          </ac:picMkLst>
        </pc:picChg>
      </pc:sldChg>
      <pc:sldChg chg="modSp new del mod">
        <pc:chgData name="Olli Lea" userId="6fecd591-6550-4d79-b819-04477f5f788b" providerId="ADAL" clId="{0E66810B-F993-4C28-9376-5CCFA73023F1}" dt="2024-11-10T18:15:05.200" v="878" actId="47"/>
        <pc:sldMkLst>
          <pc:docMk/>
          <pc:sldMk cId="2394277798" sldId="275"/>
        </pc:sldMkLst>
        <pc:spChg chg="mod">
          <ac:chgData name="Olli Lea" userId="6fecd591-6550-4d79-b819-04477f5f788b" providerId="ADAL" clId="{0E66810B-F993-4C28-9376-5CCFA73023F1}" dt="2024-11-10T17:13:09.321" v="348" actId="20577"/>
          <ac:spMkLst>
            <pc:docMk/>
            <pc:sldMk cId="2394277798" sldId="275"/>
            <ac:spMk id="2" creationId="{D6B73DB6-6A6D-D500-7A5E-BDF85AA57DF4}"/>
          </ac:spMkLst>
        </pc:spChg>
        <pc:spChg chg="mod">
          <ac:chgData name="Olli Lea" userId="6fecd591-6550-4d79-b819-04477f5f788b" providerId="ADAL" clId="{0E66810B-F993-4C28-9376-5CCFA73023F1}" dt="2024-11-10T17:13:15.799" v="366" actId="20577"/>
          <ac:spMkLst>
            <pc:docMk/>
            <pc:sldMk cId="2394277798" sldId="275"/>
            <ac:spMk id="3" creationId="{910B52C6-5D06-2A22-5C5B-4D5F964FA02B}"/>
          </ac:spMkLst>
        </pc:spChg>
      </pc:sldChg>
      <pc:sldChg chg="add">
        <pc:chgData name="Olli Lea" userId="6fecd591-6550-4d79-b819-04477f5f788b" providerId="ADAL" clId="{0E66810B-F993-4C28-9376-5CCFA73023F1}" dt="2024-11-10T18:15:47.025" v="882"/>
        <pc:sldMkLst>
          <pc:docMk/>
          <pc:sldMk cId="3132631275" sldId="275"/>
        </pc:sldMkLst>
      </pc:sldChg>
      <pc:sldChg chg="modSp add ord">
        <pc:chgData name="Olli Lea" userId="6fecd591-6550-4d79-b819-04477f5f788b" providerId="ADAL" clId="{0E66810B-F993-4C28-9376-5CCFA73023F1}" dt="2024-11-10T17:18:01.690" v="592" actId="20577"/>
        <pc:sldMkLst>
          <pc:docMk/>
          <pc:sldMk cId="3731410987" sldId="276"/>
        </pc:sldMkLst>
        <pc:spChg chg="mod">
          <ac:chgData name="Olli Lea" userId="6fecd591-6550-4d79-b819-04477f5f788b" providerId="ADAL" clId="{0E66810B-F993-4C28-9376-5CCFA73023F1}" dt="2024-11-10T17:18:01.690" v="592" actId="20577"/>
          <ac:spMkLst>
            <pc:docMk/>
            <pc:sldMk cId="3731410987" sldId="276"/>
            <ac:spMk id="2" creationId="{EB123920-06FA-5565-90DF-DBEE504B2B2D}"/>
          </ac:spMkLst>
        </pc:spChg>
      </pc:sldChg>
      <pc:sldChg chg="addSp delSp modSp new mod">
        <pc:chgData name="Olli Lea" userId="6fecd591-6550-4d79-b819-04477f5f788b" providerId="ADAL" clId="{0E66810B-F993-4C28-9376-5CCFA73023F1}" dt="2024-11-10T18:37:38.874" v="1109" actId="1076"/>
        <pc:sldMkLst>
          <pc:docMk/>
          <pc:sldMk cId="246234430" sldId="277"/>
        </pc:sldMkLst>
        <pc:spChg chg="del mod">
          <ac:chgData name="Olli Lea" userId="6fecd591-6550-4d79-b819-04477f5f788b" providerId="ADAL" clId="{0E66810B-F993-4C28-9376-5CCFA73023F1}" dt="2024-11-10T18:36:27.934" v="997" actId="478"/>
          <ac:spMkLst>
            <pc:docMk/>
            <pc:sldMk cId="246234430" sldId="277"/>
            <ac:spMk id="2" creationId="{3F0B3A84-CBC4-26A0-3DB1-9F1835B1D65F}"/>
          </ac:spMkLst>
        </pc:spChg>
        <pc:spChg chg="mod">
          <ac:chgData name="Olli Lea" userId="6fecd591-6550-4d79-b819-04477f5f788b" providerId="ADAL" clId="{0E66810B-F993-4C28-9376-5CCFA73023F1}" dt="2024-11-10T18:36:43.455" v="999" actId="1076"/>
          <ac:spMkLst>
            <pc:docMk/>
            <pc:sldMk cId="246234430" sldId="277"/>
            <ac:spMk id="3" creationId="{F3A6613D-3FFD-30BE-6540-05E4389A91FD}"/>
          </ac:spMkLst>
        </pc:spChg>
        <pc:spChg chg="add mod">
          <ac:chgData name="Olli Lea" userId="6fecd591-6550-4d79-b819-04477f5f788b" providerId="ADAL" clId="{0E66810B-F993-4C28-9376-5CCFA73023F1}" dt="2024-11-10T18:37:38.874" v="1109" actId="1076"/>
          <ac:spMkLst>
            <pc:docMk/>
            <pc:sldMk cId="246234430" sldId="277"/>
            <ac:spMk id="4" creationId="{C11EB84A-B520-F080-5FD8-3AFB24F68FC2}"/>
          </ac:spMkLst>
        </pc:spChg>
      </pc:sldChg>
      <pc:sldChg chg="add ord">
        <pc:chgData name="Olli Lea" userId="6fecd591-6550-4d79-b819-04477f5f788b" providerId="ADAL" clId="{0E66810B-F993-4C28-9376-5CCFA73023F1}" dt="2024-11-10T18:33:21.026" v="968"/>
        <pc:sldMkLst>
          <pc:docMk/>
          <pc:sldMk cId="1764698163" sldId="278"/>
        </pc:sldMkLst>
      </pc:sldChg>
      <pc:sldChg chg="addSp delSp modSp new mod modClrScheme modAnim chgLayout">
        <pc:chgData name="Olli Lea" userId="6fecd591-6550-4d79-b819-04477f5f788b" providerId="ADAL" clId="{0E66810B-F993-4C28-9376-5CCFA73023F1}" dt="2024-11-10T18:29:47.998" v="924"/>
        <pc:sldMkLst>
          <pc:docMk/>
          <pc:sldMk cId="499602258" sldId="279"/>
        </pc:sldMkLst>
        <pc:spChg chg="add mod">
          <ac:chgData name="Olli Lea" userId="6fecd591-6550-4d79-b819-04477f5f788b" providerId="ADAL" clId="{0E66810B-F993-4C28-9376-5CCFA73023F1}" dt="2024-11-10T18:29:09.240" v="905" actId="20577"/>
          <ac:spMkLst>
            <pc:docMk/>
            <pc:sldMk cId="499602258" sldId="279"/>
            <ac:spMk id="3" creationId="{2E0DB3AB-7F72-15D6-2C0A-DD81748E4F50}"/>
          </ac:spMkLst>
        </pc:spChg>
        <pc:spChg chg="add del mod ord">
          <ac:chgData name="Olli Lea" userId="6fecd591-6550-4d79-b819-04477f5f788b" providerId="ADAL" clId="{0E66810B-F993-4C28-9376-5CCFA73023F1}" dt="2024-11-10T17:31:56.949" v="774" actId="478"/>
          <ac:spMkLst>
            <pc:docMk/>
            <pc:sldMk cId="499602258" sldId="279"/>
            <ac:spMk id="4" creationId="{383E70F1-7EC0-9369-F517-97B9DF5CDABC}"/>
          </ac:spMkLst>
        </pc:spChg>
        <pc:spChg chg="add del mod">
          <ac:chgData name="Olli Lea" userId="6fecd591-6550-4d79-b819-04477f5f788b" providerId="ADAL" clId="{0E66810B-F993-4C28-9376-5CCFA73023F1}" dt="2024-11-10T17:31:59.688" v="775" actId="478"/>
          <ac:spMkLst>
            <pc:docMk/>
            <pc:sldMk cId="499602258" sldId="279"/>
            <ac:spMk id="6" creationId="{0343000B-5E0E-1BF9-FB47-4C35BA697663}"/>
          </ac:spMkLst>
        </pc:spChg>
        <pc:spChg chg="add mod">
          <ac:chgData name="Olli Lea" userId="6fecd591-6550-4d79-b819-04477f5f788b" providerId="ADAL" clId="{0E66810B-F993-4C28-9376-5CCFA73023F1}" dt="2024-11-10T17:34:03.751" v="838" actId="113"/>
          <ac:spMkLst>
            <pc:docMk/>
            <pc:sldMk cId="499602258" sldId="279"/>
            <ac:spMk id="7" creationId="{1C220F29-ACF7-3A78-0B4F-57C3D708DAE1}"/>
          </ac:spMkLst>
        </pc:spChg>
        <pc:spChg chg="add mod">
          <ac:chgData name="Olli Lea" userId="6fecd591-6550-4d79-b819-04477f5f788b" providerId="ADAL" clId="{0E66810B-F993-4C28-9376-5CCFA73023F1}" dt="2024-11-10T18:29:38.801" v="923" actId="20577"/>
          <ac:spMkLst>
            <pc:docMk/>
            <pc:sldMk cId="499602258" sldId="279"/>
            <ac:spMk id="8" creationId="{9EA44AFD-395C-B0DB-B7DA-3E770B92BF55}"/>
          </ac:spMkLst>
        </pc:spChg>
      </pc:sldChg>
      <pc:sldChg chg="addSp modSp new mod">
        <pc:chgData name="Olli Lea" userId="6fecd591-6550-4d79-b819-04477f5f788b" providerId="ADAL" clId="{0E66810B-F993-4C28-9376-5CCFA73023F1}" dt="2024-11-11T05:59:16.978" v="1111" actId="255"/>
        <pc:sldMkLst>
          <pc:docMk/>
          <pc:sldMk cId="3478423910" sldId="280"/>
        </pc:sldMkLst>
        <pc:spChg chg="mod">
          <ac:chgData name="Olli Lea" userId="6fecd591-6550-4d79-b819-04477f5f788b" providerId="ADAL" clId="{0E66810B-F993-4C28-9376-5CCFA73023F1}" dt="2024-11-10T18:14:11.364" v="877" actId="20577"/>
          <ac:spMkLst>
            <pc:docMk/>
            <pc:sldMk cId="3478423910" sldId="280"/>
            <ac:spMk id="2" creationId="{535D0F96-D58D-7E6B-7A00-BEC05198D5AE}"/>
          </ac:spMkLst>
        </pc:spChg>
        <pc:spChg chg="add mod">
          <ac:chgData name="Olli Lea" userId="6fecd591-6550-4d79-b819-04477f5f788b" providerId="ADAL" clId="{0E66810B-F993-4C28-9376-5CCFA73023F1}" dt="2024-11-11T05:59:16.978" v="1111" actId="255"/>
          <ac:spMkLst>
            <pc:docMk/>
            <pc:sldMk cId="3478423910" sldId="280"/>
            <ac:spMk id="4" creationId="{DFE5261F-9E24-9DD6-41EB-862ED183460A}"/>
          </ac:spMkLst>
        </pc:spChg>
      </pc:sldChg>
      <pc:sldChg chg="addSp modSp add mod ord">
        <pc:chgData name="Olli Lea" userId="6fecd591-6550-4d79-b819-04477f5f788b" providerId="ADAL" clId="{0E66810B-F993-4C28-9376-5CCFA73023F1}" dt="2024-11-10T18:33:00.838" v="966" actId="27636"/>
        <pc:sldMkLst>
          <pc:docMk/>
          <pc:sldMk cId="464192528" sldId="281"/>
        </pc:sldMkLst>
        <pc:spChg chg="mod">
          <ac:chgData name="Olli Lea" userId="6fecd591-6550-4d79-b819-04477f5f788b" providerId="ADAL" clId="{0E66810B-F993-4C28-9376-5CCFA73023F1}" dt="2024-11-10T18:33:00.838" v="966" actId="27636"/>
          <ac:spMkLst>
            <pc:docMk/>
            <pc:sldMk cId="464192528" sldId="281"/>
            <ac:spMk id="2" creationId="{AD35026D-6586-E6E2-62EC-A68D61903D9E}"/>
          </ac:spMkLst>
        </pc:spChg>
        <pc:spChg chg="add mod">
          <ac:chgData name="Olli Lea" userId="6fecd591-6550-4d79-b819-04477f5f788b" providerId="ADAL" clId="{0E66810B-F993-4C28-9376-5CCFA73023F1}" dt="2024-11-10T18:31:56.822" v="927" actId="207"/>
          <ac:spMkLst>
            <pc:docMk/>
            <pc:sldMk cId="464192528" sldId="281"/>
            <ac:spMk id="4" creationId="{F577C33A-5742-FA71-703A-8FA8FA4A84DF}"/>
          </ac:spMkLst>
        </pc:spChg>
        <pc:spChg chg="add mod">
          <ac:chgData name="Olli Lea" userId="6fecd591-6550-4d79-b819-04477f5f788b" providerId="ADAL" clId="{0E66810B-F993-4C28-9376-5CCFA73023F1}" dt="2024-11-10T18:32:42.414" v="930" actId="1076"/>
          <ac:spMkLst>
            <pc:docMk/>
            <pc:sldMk cId="464192528" sldId="281"/>
            <ac:spMk id="5" creationId="{56F71BAB-42D7-11B0-4632-28D5EBACD657}"/>
          </ac:spMkLst>
        </pc:spChg>
      </pc:sldChg>
      <pc:sldChg chg="add">
        <pc:chgData name="Olli Lea" userId="6fecd591-6550-4d79-b819-04477f5f788b" providerId="ADAL" clId="{0E66810B-F993-4C28-9376-5CCFA73023F1}" dt="2024-11-10T18:16:13.068" v="883"/>
        <pc:sldMkLst>
          <pc:docMk/>
          <pc:sldMk cId="1581793728" sldId="282"/>
        </pc:sldMkLst>
      </pc:sldChg>
      <pc:sldChg chg="add">
        <pc:chgData name="Olli Lea" userId="6fecd591-6550-4d79-b819-04477f5f788b" providerId="ADAL" clId="{0E66810B-F993-4C28-9376-5CCFA73023F1}" dt="2024-11-10T18:16:42.760" v="884"/>
        <pc:sldMkLst>
          <pc:docMk/>
          <pc:sldMk cId="1688520245" sldId="283"/>
        </pc:sldMkLst>
      </pc:sldChg>
      <pc:sldChg chg="modSp add mod">
        <pc:chgData name="Olli Lea" userId="6fecd591-6550-4d79-b819-04477f5f788b" providerId="ADAL" clId="{0E66810B-F993-4C28-9376-5CCFA73023F1}" dt="2024-11-10T18:17:10.862" v="886" actId="27636"/>
        <pc:sldMkLst>
          <pc:docMk/>
          <pc:sldMk cId="2255241863" sldId="284"/>
        </pc:sldMkLst>
        <pc:spChg chg="mod">
          <ac:chgData name="Olli Lea" userId="6fecd591-6550-4d79-b819-04477f5f788b" providerId="ADAL" clId="{0E66810B-F993-4C28-9376-5CCFA73023F1}" dt="2024-11-10T18:17:10.862" v="886" actId="27636"/>
          <ac:spMkLst>
            <pc:docMk/>
            <pc:sldMk cId="2255241863" sldId="284"/>
            <ac:spMk id="2" creationId="{74A7B011-8236-68A3-3EB3-53C18A08E26F}"/>
          </ac:spMkLst>
        </pc:spChg>
      </pc:sldChg>
      <pc:sldChg chg="addSp modSp new modAnim">
        <pc:chgData name="Olli Lea" userId="6fecd591-6550-4d79-b819-04477f5f788b" providerId="ADAL" clId="{0E66810B-F993-4C28-9376-5CCFA73023F1}" dt="2024-11-10T18:25:07.937" v="888"/>
        <pc:sldMkLst>
          <pc:docMk/>
          <pc:sldMk cId="2698363822" sldId="285"/>
        </pc:sldMkLst>
        <pc:picChg chg="add mod">
          <ac:chgData name="Olli Lea" userId="6fecd591-6550-4d79-b819-04477f5f788b" providerId="ADAL" clId="{0E66810B-F993-4C28-9376-5CCFA73023F1}" dt="2024-11-10T18:25:07.937" v="888"/>
          <ac:picMkLst>
            <pc:docMk/>
            <pc:sldMk cId="2698363822" sldId="285"/>
            <ac:picMk id="2" creationId="{80A45560-B4C1-60C8-5FB7-77CBB1347BD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F3F47-DB2D-4734-AB5C-F16287359AA4}"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B8D9F94-3FC0-443A-8204-61DDF2225464}">
      <dgm:prSet/>
      <dgm:spPr/>
      <dgm:t>
        <a:bodyPr/>
        <a:lstStyle/>
        <a:p>
          <a:r>
            <a:rPr lang="fi-FI" dirty="0"/>
            <a:t>Mitä tekoäly on?</a:t>
          </a:r>
          <a:endParaRPr lang="en-US" dirty="0"/>
        </a:p>
      </dgm:t>
    </dgm:pt>
    <dgm:pt modelId="{CD92FDA5-109D-4451-A687-6EF73439FBB7}" type="parTrans" cxnId="{B68C56DF-D226-4FD1-9DA8-FE3CE43CB248}">
      <dgm:prSet/>
      <dgm:spPr/>
      <dgm:t>
        <a:bodyPr/>
        <a:lstStyle/>
        <a:p>
          <a:endParaRPr lang="en-US"/>
        </a:p>
      </dgm:t>
    </dgm:pt>
    <dgm:pt modelId="{68733805-332F-4F4D-898A-5E0E7210E5A4}" type="sibTrans" cxnId="{B68C56DF-D226-4FD1-9DA8-FE3CE43CB248}">
      <dgm:prSet/>
      <dgm:spPr/>
      <dgm:t>
        <a:bodyPr/>
        <a:lstStyle/>
        <a:p>
          <a:endParaRPr lang="en-US"/>
        </a:p>
      </dgm:t>
    </dgm:pt>
    <dgm:pt modelId="{2CD81F5D-7D40-4CFA-8B08-416E4B1D29E7}">
      <dgm:prSet/>
      <dgm:spPr/>
      <dgm:t>
        <a:bodyPr/>
        <a:lstStyle/>
        <a:p>
          <a:r>
            <a:rPr lang="fi-FI"/>
            <a:t>Miten hyödynnän tekoälyä opetuksessani?</a:t>
          </a:r>
          <a:endParaRPr lang="en-US"/>
        </a:p>
      </dgm:t>
    </dgm:pt>
    <dgm:pt modelId="{4F9CD767-2631-4334-9DAD-4260B11F9F99}" type="parTrans" cxnId="{F384EAE0-358F-4A6B-BB81-A782A546A9C2}">
      <dgm:prSet/>
      <dgm:spPr/>
      <dgm:t>
        <a:bodyPr/>
        <a:lstStyle/>
        <a:p>
          <a:endParaRPr lang="en-US"/>
        </a:p>
      </dgm:t>
    </dgm:pt>
    <dgm:pt modelId="{0BF26553-37D0-43A0-981D-2373588B6C4F}" type="sibTrans" cxnId="{F384EAE0-358F-4A6B-BB81-A782A546A9C2}">
      <dgm:prSet/>
      <dgm:spPr/>
      <dgm:t>
        <a:bodyPr/>
        <a:lstStyle/>
        <a:p>
          <a:endParaRPr lang="en-US"/>
        </a:p>
      </dgm:t>
    </dgm:pt>
    <dgm:pt modelId="{29D99D33-7538-46C1-8D3F-4DC5F88CB329}">
      <dgm:prSet/>
      <dgm:spPr/>
      <dgm:t>
        <a:bodyPr/>
        <a:lstStyle/>
        <a:p>
          <a:r>
            <a:rPr lang="fi-FI" dirty="0"/>
            <a:t>Mitä opetan tekoälystä oppilaille?</a:t>
          </a:r>
          <a:endParaRPr lang="en-US" dirty="0"/>
        </a:p>
      </dgm:t>
    </dgm:pt>
    <dgm:pt modelId="{8EFE3A74-D675-4A38-9CB9-EF1C00F8AF4D}" type="parTrans" cxnId="{D9B667FE-1C9B-461D-A4FE-A7EEFF679B2A}">
      <dgm:prSet/>
      <dgm:spPr/>
      <dgm:t>
        <a:bodyPr/>
        <a:lstStyle/>
        <a:p>
          <a:endParaRPr lang="en-US"/>
        </a:p>
      </dgm:t>
    </dgm:pt>
    <dgm:pt modelId="{84C6539F-3CE8-46D3-B348-F46DE8364966}" type="sibTrans" cxnId="{D9B667FE-1C9B-461D-A4FE-A7EEFF679B2A}">
      <dgm:prSet/>
      <dgm:spPr/>
      <dgm:t>
        <a:bodyPr/>
        <a:lstStyle/>
        <a:p>
          <a:endParaRPr lang="en-US"/>
        </a:p>
      </dgm:t>
    </dgm:pt>
    <dgm:pt modelId="{A4878D4B-C7B2-4699-BBFF-4C934A46E60F}" type="pres">
      <dgm:prSet presAssocID="{285F3F47-DB2D-4734-AB5C-F16287359AA4}" presName="outerComposite" presStyleCnt="0">
        <dgm:presLayoutVars>
          <dgm:chMax val="5"/>
          <dgm:dir/>
          <dgm:resizeHandles val="exact"/>
        </dgm:presLayoutVars>
      </dgm:prSet>
      <dgm:spPr/>
    </dgm:pt>
    <dgm:pt modelId="{C3DB8CA6-0A6F-4E2A-BC9A-F3840DB55C1E}" type="pres">
      <dgm:prSet presAssocID="{285F3F47-DB2D-4734-AB5C-F16287359AA4}" presName="dummyMaxCanvas" presStyleCnt="0">
        <dgm:presLayoutVars/>
      </dgm:prSet>
      <dgm:spPr/>
    </dgm:pt>
    <dgm:pt modelId="{C03707CA-B500-474C-BF6A-ECFC369DD4D2}" type="pres">
      <dgm:prSet presAssocID="{285F3F47-DB2D-4734-AB5C-F16287359AA4}" presName="ThreeNodes_1" presStyleLbl="node1" presStyleIdx="0" presStyleCnt="3">
        <dgm:presLayoutVars>
          <dgm:bulletEnabled val="1"/>
        </dgm:presLayoutVars>
      </dgm:prSet>
      <dgm:spPr/>
    </dgm:pt>
    <dgm:pt modelId="{520DE4D8-CE74-4859-B1CE-E4BEBB805C51}" type="pres">
      <dgm:prSet presAssocID="{285F3F47-DB2D-4734-AB5C-F16287359AA4}" presName="ThreeNodes_2" presStyleLbl="node1" presStyleIdx="1" presStyleCnt="3">
        <dgm:presLayoutVars>
          <dgm:bulletEnabled val="1"/>
        </dgm:presLayoutVars>
      </dgm:prSet>
      <dgm:spPr/>
    </dgm:pt>
    <dgm:pt modelId="{7E3514CE-56DE-42B3-80F0-B647F251FBAD}" type="pres">
      <dgm:prSet presAssocID="{285F3F47-DB2D-4734-AB5C-F16287359AA4}" presName="ThreeNodes_3" presStyleLbl="node1" presStyleIdx="2" presStyleCnt="3">
        <dgm:presLayoutVars>
          <dgm:bulletEnabled val="1"/>
        </dgm:presLayoutVars>
      </dgm:prSet>
      <dgm:spPr/>
    </dgm:pt>
    <dgm:pt modelId="{B5B10D30-3D85-40C0-8205-7BAF5314045C}" type="pres">
      <dgm:prSet presAssocID="{285F3F47-DB2D-4734-AB5C-F16287359AA4}" presName="ThreeConn_1-2" presStyleLbl="fgAccFollowNode1" presStyleIdx="0" presStyleCnt="2">
        <dgm:presLayoutVars>
          <dgm:bulletEnabled val="1"/>
        </dgm:presLayoutVars>
      </dgm:prSet>
      <dgm:spPr/>
    </dgm:pt>
    <dgm:pt modelId="{01ABF5B4-5553-433D-8138-B8628A52CCA1}" type="pres">
      <dgm:prSet presAssocID="{285F3F47-DB2D-4734-AB5C-F16287359AA4}" presName="ThreeConn_2-3" presStyleLbl="fgAccFollowNode1" presStyleIdx="1" presStyleCnt="2">
        <dgm:presLayoutVars>
          <dgm:bulletEnabled val="1"/>
        </dgm:presLayoutVars>
      </dgm:prSet>
      <dgm:spPr/>
    </dgm:pt>
    <dgm:pt modelId="{812CEA4D-E05F-4B08-AFCB-350C50AE6FB7}" type="pres">
      <dgm:prSet presAssocID="{285F3F47-DB2D-4734-AB5C-F16287359AA4}" presName="ThreeNodes_1_text" presStyleLbl="node1" presStyleIdx="2" presStyleCnt="3">
        <dgm:presLayoutVars>
          <dgm:bulletEnabled val="1"/>
        </dgm:presLayoutVars>
      </dgm:prSet>
      <dgm:spPr/>
    </dgm:pt>
    <dgm:pt modelId="{822F051D-64EF-498A-884B-B44CCA98488A}" type="pres">
      <dgm:prSet presAssocID="{285F3F47-DB2D-4734-AB5C-F16287359AA4}" presName="ThreeNodes_2_text" presStyleLbl="node1" presStyleIdx="2" presStyleCnt="3">
        <dgm:presLayoutVars>
          <dgm:bulletEnabled val="1"/>
        </dgm:presLayoutVars>
      </dgm:prSet>
      <dgm:spPr/>
    </dgm:pt>
    <dgm:pt modelId="{92BC0D57-1F2F-40F3-8F47-02CED283FFB9}" type="pres">
      <dgm:prSet presAssocID="{285F3F47-DB2D-4734-AB5C-F16287359AA4}" presName="ThreeNodes_3_text" presStyleLbl="node1" presStyleIdx="2" presStyleCnt="3">
        <dgm:presLayoutVars>
          <dgm:bulletEnabled val="1"/>
        </dgm:presLayoutVars>
      </dgm:prSet>
      <dgm:spPr/>
    </dgm:pt>
  </dgm:ptLst>
  <dgm:cxnLst>
    <dgm:cxn modelId="{7F88A416-ACBF-4D49-A269-E3262E0EFDED}" type="presOf" srcId="{29D99D33-7538-46C1-8D3F-4DC5F88CB329}" destId="{92BC0D57-1F2F-40F3-8F47-02CED283FFB9}" srcOrd="1" destOrd="0" presId="urn:microsoft.com/office/officeart/2005/8/layout/vProcess5"/>
    <dgm:cxn modelId="{4FB06B5B-3431-4048-A768-30388CB8E882}" type="presOf" srcId="{29D99D33-7538-46C1-8D3F-4DC5F88CB329}" destId="{7E3514CE-56DE-42B3-80F0-B647F251FBAD}" srcOrd="0" destOrd="0" presId="urn:microsoft.com/office/officeart/2005/8/layout/vProcess5"/>
    <dgm:cxn modelId="{F7585548-0568-4E19-BF08-989E3E218B0D}" type="presOf" srcId="{2CD81F5D-7D40-4CFA-8B08-416E4B1D29E7}" destId="{822F051D-64EF-498A-884B-B44CCA98488A}" srcOrd="1" destOrd="0" presId="urn:microsoft.com/office/officeart/2005/8/layout/vProcess5"/>
    <dgm:cxn modelId="{0E0E5C58-7FC1-45C7-A796-1A68D866C1C6}" type="presOf" srcId="{285F3F47-DB2D-4734-AB5C-F16287359AA4}" destId="{A4878D4B-C7B2-4699-BBFF-4C934A46E60F}" srcOrd="0" destOrd="0" presId="urn:microsoft.com/office/officeart/2005/8/layout/vProcess5"/>
    <dgm:cxn modelId="{7237B485-B42B-40ED-80EF-5D7EDCF3F572}" type="presOf" srcId="{2B8D9F94-3FC0-443A-8204-61DDF2225464}" destId="{812CEA4D-E05F-4B08-AFCB-350C50AE6FB7}" srcOrd="1" destOrd="0" presId="urn:microsoft.com/office/officeart/2005/8/layout/vProcess5"/>
    <dgm:cxn modelId="{71AA11C1-6488-4601-91DA-60DDF943DA38}" type="presOf" srcId="{0BF26553-37D0-43A0-981D-2373588B6C4F}" destId="{01ABF5B4-5553-433D-8138-B8628A52CCA1}" srcOrd="0" destOrd="0" presId="urn:microsoft.com/office/officeart/2005/8/layout/vProcess5"/>
    <dgm:cxn modelId="{914E93D7-CFF9-44DC-AA9C-280DB760B3DF}" type="presOf" srcId="{2CD81F5D-7D40-4CFA-8B08-416E4B1D29E7}" destId="{520DE4D8-CE74-4859-B1CE-E4BEBB805C51}" srcOrd="0" destOrd="0" presId="urn:microsoft.com/office/officeart/2005/8/layout/vProcess5"/>
    <dgm:cxn modelId="{426933DA-4226-4FF8-AAC8-9427C127D9DC}" type="presOf" srcId="{2B8D9F94-3FC0-443A-8204-61DDF2225464}" destId="{C03707CA-B500-474C-BF6A-ECFC369DD4D2}" srcOrd="0" destOrd="0" presId="urn:microsoft.com/office/officeart/2005/8/layout/vProcess5"/>
    <dgm:cxn modelId="{B68C56DF-D226-4FD1-9DA8-FE3CE43CB248}" srcId="{285F3F47-DB2D-4734-AB5C-F16287359AA4}" destId="{2B8D9F94-3FC0-443A-8204-61DDF2225464}" srcOrd="0" destOrd="0" parTransId="{CD92FDA5-109D-4451-A687-6EF73439FBB7}" sibTransId="{68733805-332F-4F4D-898A-5E0E7210E5A4}"/>
    <dgm:cxn modelId="{F384EAE0-358F-4A6B-BB81-A782A546A9C2}" srcId="{285F3F47-DB2D-4734-AB5C-F16287359AA4}" destId="{2CD81F5D-7D40-4CFA-8B08-416E4B1D29E7}" srcOrd="1" destOrd="0" parTransId="{4F9CD767-2631-4334-9DAD-4260B11F9F99}" sibTransId="{0BF26553-37D0-43A0-981D-2373588B6C4F}"/>
    <dgm:cxn modelId="{192951E1-F7B6-455B-B673-D4DBD25C6876}" type="presOf" srcId="{68733805-332F-4F4D-898A-5E0E7210E5A4}" destId="{B5B10D30-3D85-40C0-8205-7BAF5314045C}" srcOrd="0" destOrd="0" presId="urn:microsoft.com/office/officeart/2005/8/layout/vProcess5"/>
    <dgm:cxn modelId="{D9B667FE-1C9B-461D-A4FE-A7EEFF679B2A}" srcId="{285F3F47-DB2D-4734-AB5C-F16287359AA4}" destId="{29D99D33-7538-46C1-8D3F-4DC5F88CB329}" srcOrd="2" destOrd="0" parTransId="{8EFE3A74-D675-4A38-9CB9-EF1C00F8AF4D}" sibTransId="{84C6539F-3CE8-46D3-B348-F46DE8364966}"/>
    <dgm:cxn modelId="{A81A2735-F127-4FA8-8DA4-6E0E77F5A634}" type="presParOf" srcId="{A4878D4B-C7B2-4699-BBFF-4C934A46E60F}" destId="{C3DB8CA6-0A6F-4E2A-BC9A-F3840DB55C1E}" srcOrd="0" destOrd="0" presId="urn:microsoft.com/office/officeart/2005/8/layout/vProcess5"/>
    <dgm:cxn modelId="{982F8F32-DE02-4808-9D4F-725DFBE41227}" type="presParOf" srcId="{A4878D4B-C7B2-4699-BBFF-4C934A46E60F}" destId="{C03707CA-B500-474C-BF6A-ECFC369DD4D2}" srcOrd="1" destOrd="0" presId="urn:microsoft.com/office/officeart/2005/8/layout/vProcess5"/>
    <dgm:cxn modelId="{FCF89AF5-2C81-43ED-836F-CB7204ED655E}" type="presParOf" srcId="{A4878D4B-C7B2-4699-BBFF-4C934A46E60F}" destId="{520DE4D8-CE74-4859-B1CE-E4BEBB805C51}" srcOrd="2" destOrd="0" presId="urn:microsoft.com/office/officeart/2005/8/layout/vProcess5"/>
    <dgm:cxn modelId="{F987066B-FF58-4313-BBC6-3EC5579CE9EB}" type="presParOf" srcId="{A4878D4B-C7B2-4699-BBFF-4C934A46E60F}" destId="{7E3514CE-56DE-42B3-80F0-B647F251FBAD}" srcOrd="3" destOrd="0" presId="urn:microsoft.com/office/officeart/2005/8/layout/vProcess5"/>
    <dgm:cxn modelId="{1ED72D36-A225-4E6E-B5CB-9FF14AB9BB4A}" type="presParOf" srcId="{A4878D4B-C7B2-4699-BBFF-4C934A46E60F}" destId="{B5B10D30-3D85-40C0-8205-7BAF5314045C}" srcOrd="4" destOrd="0" presId="urn:microsoft.com/office/officeart/2005/8/layout/vProcess5"/>
    <dgm:cxn modelId="{65CDA2F7-0E78-4422-A9DD-2645F35E25D1}" type="presParOf" srcId="{A4878D4B-C7B2-4699-BBFF-4C934A46E60F}" destId="{01ABF5B4-5553-433D-8138-B8628A52CCA1}" srcOrd="5" destOrd="0" presId="urn:microsoft.com/office/officeart/2005/8/layout/vProcess5"/>
    <dgm:cxn modelId="{89683008-75C0-4C30-96DA-202A82013A61}" type="presParOf" srcId="{A4878D4B-C7B2-4699-BBFF-4C934A46E60F}" destId="{812CEA4D-E05F-4B08-AFCB-350C50AE6FB7}" srcOrd="6" destOrd="0" presId="urn:microsoft.com/office/officeart/2005/8/layout/vProcess5"/>
    <dgm:cxn modelId="{7FCF2A14-BDE8-4FAB-830D-CAD9CAF6D8E7}" type="presParOf" srcId="{A4878D4B-C7B2-4699-BBFF-4C934A46E60F}" destId="{822F051D-64EF-498A-884B-B44CCA98488A}" srcOrd="7" destOrd="0" presId="urn:microsoft.com/office/officeart/2005/8/layout/vProcess5"/>
    <dgm:cxn modelId="{0CD25B4E-5C1A-4106-8F57-297D775E32B8}" type="presParOf" srcId="{A4878D4B-C7B2-4699-BBFF-4C934A46E60F}" destId="{92BC0D57-1F2F-40F3-8F47-02CED283FFB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707CA-B500-474C-BF6A-ECFC369DD4D2}">
      <dsp:nvSpPr>
        <dsp:cNvPr id="0" name=""/>
        <dsp:cNvSpPr/>
      </dsp:nvSpPr>
      <dsp:spPr>
        <a:xfrm>
          <a:off x="0" y="0"/>
          <a:ext cx="5706519" cy="12357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dirty="0"/>
            <a:t>Mitä tekoäly on?</a:t>
          </a:r>
          <a:endParaRPr lang="en-US" sz="3000" kern="1200" dirty="0"/>
        </a:p>
      </dsp:txBody>
      <dsp:txXfrm>
        <a:off x="36194" y="36194"/>
        <a:ext cx="4373046" cy="1163363"/>
      </dsp:txXfrm>
    </dsp:sp>
    <dsp:sp modelId="{520DE4D8-CE74-4859-B1CE-E4BEBB805C51}">
      <dsp:nvSpPr>
        <dsp:cNvPr id="0" name=""/>
        <dsp:cNvSpPr/>
      </dsp:nvSpPr>
      <dsp:spPr>
        <a:xfrm>
          <a:off x="503516" y="1441710"/>
          <a:ext cx="5706519" cy="12357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a:t>Miten hyödynnän tekoälyä opetuksessani?</a:t>
          </a:r>
          <a:endParaRPr lang="en-US" sz="3000" kern="1200"/>
        </a:p>
      </dsp:txBody>
      <dsp:txXfrm>
        <a:off x="539710" y="1477904"/>
        <a:ext cx="4327376" cy="1163363"/>
      </dsp:txXfrm>
    </dsp:sp>
    <dsp:sp modelId="{7E3514CE-56DE-42B3-80F0-B647F251FBAD}">
      <dsp:nvSpPr>
        <dsp:cNvPr id="0" name=""/>
        <dsp:cNvSpPr/>
      </dsp:nvSpPr>
      <dsp:spPr>
        <a:xfrm>
          <a:off x="1007032" y="2883420"/>
          <a:ext cx="5706519" cy="12357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dirty="0"/>
            <a:t>Mitä opetan tekoälystä oppilaille?</a:t>
          </a:r>
          <a:endParaRPr lang="en-US" sz="3000" kern="1200" dirty="0"/>
        </a:p>
      </dsp:txBody>
      <dsp:txXfrm>
        <a:off x="1043226" y="2919614"/>
        <a:ext cx="4327376" cy="1163363"/>
      </dsp:txXfrm>
    </dsp:sp>
    <dsp:sp modelId="{B5B10D30-3D85-40C0-8205-7BAF5314045C}">
      <dsp:nvSpPr>
        <dsp:cNvPr id="0" name=""/>
        <dsp:cNvSpPr/>
      </dsp:nvSpPr>
      <dsp:spPr>
        <a:xfrm>
          <a:off x="4903280" y="937111"/>
          <a:ext cx="803238" cy="8032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84009" y="937111"/>
        <a:ext cx="441780" cy="604437"/>
      </dsp:txXfrm>
    </dsp:sp>
    <dsp:sp modelId="{01ABF5B4-5553-433D-8138-B8628A52CCA1}">
      <dsp:nvSpPr>
        <dsp:cNvPr id="0" name=""/>
        <dsp:cNvSpPr/>
      </dsp:nvSpPr>
      <dsp:spPr>
        <a:xfrm>
          <a:off x="5406797" y="2370583"/>
          <a:ext cx="803238" cy="8032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87526" y="2370583"/>
        <a:ext cx="441780" cy="6044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ED7EE-92A9-4BCF-A0DB-99456D00F9C7}" type="datetimeFigureOut">
              <a:rPr lang="fi-FI" smtClean="0"/>
              <a:t>12.11.2024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FAA62-F540-432A-BDE5-6A671382081C}" type="slidenum">
              <a:rPr lang="fi-FI" smtClean="0"/>
              <a:t>‹#›</a:t>
            </a:fld>
            <a:endParaRPr lang="fi-FI"/>
          </a:p>
        </p:txBody>
      </p:sp>
    </p:spTree>
    <p:extLst>
      <p:ext uri="{BB962C8B-B14F-4D97-AF65-F5344CB8AC3E}">
        <p14:creationId xmlns:p14="http://schemas.microsoft.com/office/powerpoint/2010/main" val="216682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1FAA62-F540-432A-BDE5-6A671382081C}" type="slidenum">
              <a:rPr lang="fi-FI" smtClean="0"/>
              <a:t>11</a:t>
            </a:fld>
            <a:endParaRPr lang="fi-FI"/>
          </a:p>
        </p:txBody>
      </p:sp>
    </p:spTree>
    <p:extLst>
      <p:ext uri="{BB962C8B-B14F-4D97-AF65-F5344CB8AC3E}">
        <p14:creationId xmlns:p14="http://schemas.microsoft.com/office/powerpoint/2010/main" val="154562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1FAA62-F540-432A-BDE5-6A671382081C}" type="slidenum">
              <a:rPr lang="fi-FI" smtClean="0"/>
              <a:t>27</a:t>
            </a:fld>
            <a:endParaRPr lang="fi-FI"/>
          </a:p>
        </p:txBody>
      </p:sp>
    </p:spTree>
    <p:extLst>
      <p:ext uri="{BB962C8B-B14F-4D97-AF65-F5344CB8AC3E}">
        <p14:creationId xmlns:p14="http://schemas.microsoft.com/office/powerpoint/2010/main" val="149770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Polarisaatio: kuilu kasvaa, näkökulma aina sama (algoritmit), disinformaatio: tiedollinen ja maailmankuvallinen eriytyminen./  Työpaikkojen menetys, turvallisuusuhka, syrjintä, manipulaatio, eettiset kysymykset</a:t>
            </a:r>
          </a:p>
        </p:txBody>
      </p:sp>
      <p:sp>
        <p:nvSpPr>
          <p:cNvPr id="4" name="Dian numeron paikkamerkki 3"/>
          <p:cNvSpPr>
            <a:spLocks noGrp="1"/>
          </p:cNvSpPr>
          <p:nvPr>
            <p:ph type="sldNum" sz="quarter" idx="5"/>
          </p:nvPr>
        </p:nvSpPr>
        <p:spPr/>
        <p:txBody>
          <a:bodyPr/>
          <a:lstStyle/>
          <a:p>
            <a:fld id="{8A1FAA62-F540-432A-BDE5-6A671382081C}" type="slidenum">
              <a:rPr lang="fi-FI" smtClean="0"/>
              <a:t>28</a:t>
            </a:fld>
            <a:endParaRPr lang="fi-FI"/>
          </a:p>
        </p:txBody>
      </p:sp>
    </p:spTree>
    <p:extLst>
      <p:ext uri="{BB962C8B-B14F-4D97-AF65-F5344CB8AC3E}">
        <p14:creationId xmlns:p14="http://schemas.microsoft.com/office/powerpoint/2010/main" val="66739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0CDE94-653F-F382-4CE1-AEB99E427B4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B451C60-15E2-8405-0E50-59F90C557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C335EE8-7081-E334-0372-61ED2F3A2BA5}"/>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5" name="Alatunnisteen paikkamerkki 4">
            <a:extLst>
              <a:ext uri="{FF2B5EF4-FFF2-40B4-BE49-F238E27FC236}">
                <a16:creationId xmlns:a16="http://schemas.microsoft.com/office/drawing/2014/main" id="{D31383BE-B3B7-5033-1271-C37A606F0F9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7D1B4D5-8B4F-414F-AFF0-E145767315D3}"/>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100303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62A8AC-821F-82B5-2BAD-93A5E53171F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2F6027F-097A-C4CB-FE6F-8FBD1F508E9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BB6E3FD-8CA7-7D18-6A1D-2C10B73FFDA9}"/>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5" name="Alatunnisteen paikkamerkki 4">
            <a:extLst>
              <a:ext uri="{FF2B5EF4-FFF2-40B4-BE49-F238E27FC236}">
                <a16:creationId xmlns:a16="http://schemas.microsoft.com/office/drawing/2014/main" id="{39039355-7515-8EF6-7B70-8E2AB2FC64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826541-0EDD-009E-597B-9E5FE8339F40}"/>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363100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49AD3B6-8C65-51AC-7E6D-B294DCF182D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BBBF38E-CD83-6600-33FD-90A4F344008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AC7A27-F4B7-6CC6-9C72-058058BE8F88}"/>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5" name="Alatunnisteen paikkamerkki 4">
            <a:extLst>
              <a:ext uri="{FF2B5EF4-FFF2-40B4-BE49-F238E27FC236}">
                <a16:creationId xmlns:a16="http://schemas.microsoft.com/office/drawing/2014/main" id="{E3C06F5B-0390-ADE1-EFF7-01F0EC4F1EE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18B8F71-9DF5-2C49-A21E-5C1B20AAE53F}"/>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370483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3FEEC7-DFC1-F8BD-D084-E3432D407B9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0028915-531A-0A57-6637-DD1BAC534F3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FACF23C-B082-B7F1-FD70-A58E10515872}"/>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5" name="Alatunnisteen paikkamerkki 4">
            <a:extLst>
              <a:ext uri="{FF2B5EF4-FFF2-40B4-BE49-F238E27FC236}">
                <a16:creationId xmlns:a16="http://schemas.microsoft.com/office/drawing/2014/main" id="{333FE85E-D204-8FFB-9030-72B8CFE4F58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657BEA-1D4C-514A-FB3D-A170F4E4E5AC}"/>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181260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31AFA-5BCE-B94B-56D1-3735ED08401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1E54DDC-D158-A589-EAF1-C9DA3132BC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3B3EAD7-20CA-1D9D-92CF-19FB8B68448E}"/>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5" name="Alatunnisteen paikkamerkki 4">
            <a:extLst>
              <a:ext uri="{FF2B5EF4-FFF2-40B4-BE49-F238E27FC236}">
                <a16:creationId xmlns:a16="http://schemas.microsoft.com/office/drawing/2014/main" id="{62367CAF-2F12-A8B3-8C3F-476F04B75AD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C2BAB13-F190-61C0-294D-0062F6AECEB2}"/>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26621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82B342-0E83-768D-9A36-E86DF04184D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C2DDFF6-5F21-22B9-F449-B210052D7C9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D111E88-6850-A5B2-6BDB-6570C99D0B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FFFC24B-959C-4695-3042-87A1F2AF3005}"/>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6" name="Alatunnisteen paikkamerkki 5">
            <a:extLst>
              <a:ext uri="{FF2B5EF4-FFF2-40B4-BE49-F238E27FC236}">
                <a16:creationId xmlns:a16="http://schemas.microsoft.com/office/drawing/2014/main" id="{BA839471-FC48-9D9F-137A-A27A4D10B59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03BBBB7-302B-4642-54C5-4A0631CA5F0D}"/>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295983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51CBE1-F3D6-6F68-9891-90733CA568B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709BFBF-C1A7-FCE4-ACAE-E432DF471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3AC75C9-AF22-4D98-DF29-557035983C8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1B71EEB-6965-E8D2-BF55-675057488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4BBF4A0-CC19-F900-E854-08D43EC0AE1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46AA208-A500-5B04-504A-3035FAEE71F3}"/>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8" name="Alatunnisteen paikkamerkki 7">
            <a:extLst>
              <a:ext uri="{FF2B5EF4-FFF2-40B4-BE49-F238E27FC236}">
                <a16:creationId xmlns:a16="http://schemas.microsoft.com/office/drawing/2014/main" id="{DCDE6F6F-6CBB-70A2-7DAD-D76B82BA225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C21F5BC-89EF-E53D-09D6-7FE561B2A193}"/>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207398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DCC184-702A-B06F-19BA-E5845E1DA69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489EA74-935D-4571-CB80-F06F3E8E3768}"/>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4" name="Alatunnisteen paikkamerkki 3">
            <a:extLst>
              <a:ext uri="{FF2B5EF4-FFF2-40B4-BE49-F238E27FC236}">
                <a16:creationId xmlns:a16="http://schemas.microsoft.com/office/drawing/2014/main" id="{B559BDE2-334C-8F58-747D-13DDD57406A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5CB39B0-9F46-FABC-CA8A-504C47876F2A}"/>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188853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995CE1E-68F9-9C3F-C657-E9313030B4AB}"/>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3" name="Alatunnisteen paikkamerkki 2">
            <a:extLst>
              <a:ext uri="{FF2B5EF4-FFF2-40B4-BE49-F238E27FC236}">
                <a16:creationId xmlns:a16="http://schemas.microsoft.com/office/drawing/2014/main" id="{190711DB-320E-35C5-B81C-F214F2722A3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E526291-E7C7-CAE7-1DD0-1EF5806B93E2}"/>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353509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620CBF-1CB3-B4D1-27AC-CD4B83733F5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B34B17D-2DA4-596C-AC68-C6631A461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D3DD734-1C1A-9ADD-D4B2-72A47EEEE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B06A3CD-07E5-5342-E702-B6DA44DC6575}"/>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6" name="Alatunnisteen paikkamerkki 5">
            <a:extLst>
              <a:ext uri="{FF2B5EF4-FFF2-40B4-BE49-F238E27FC236}">
                <a16:creationId xmlns:a16="http://schemas.microsoft.com/office/drawing/2014/main" id="{22990C0B-2195-B753-5192-90E112A4724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56F8E29-FA4F-4D32-F92F-14FED9F64D1F}"/>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275163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E33E64-D3E9-B26D-CE63-7691DD8728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7DF3A98-FD82-6438-4912-7D4827782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66B7563-E3A4-59A0-66C5-F3DC2DED3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4EB4851-C277-C838-8EBA-26F1B4D92093}"/>
              </a:ext>
            </a:extLst>
          </p:cNvPr>
          <p:cNvSpPr>
            <a:spLocks noGrp="1"/>
          </p:cNvSpPr>
          <p:nvPr>
            <p:ph type="dt" sz="half" idx="10"/>
          </p:nvPr>
        </p:nvSpPr>
        <p:spPr/>
        <p:txBody>
          <a:bodyPr/>
          <a:lstStyle/>
          <a:p>
            <a:fld id="{F68454F7-9670-4073-888E-1F43405FD596}" type="datetimeFigureOut">
              <a:rPr lang="fi-FI" smtClean="0"/>
              <a:t>12.11.2024</a:t>
            </a:fld>
            <a:endParaRPr lang="fi-FI"/>
          </a:p>
        </p:txBody>
      </p:sp>
      <p:sp>
        <p:nvSpPr>
          <p:cNvPr id="6" name="Alatunnisteen paikkamerkki 5">
            <a:extLst>
              <a:ext uri="{FF2B5EF4-FFF2-40B4-BE49-F238E27FC236}">
                <a16:creationId xmlns:a16="http://schemas.microsoft.com/office/drawing/2014/main" id="{11EC061F-886D-E8CA-AC88-EFF5FC23ABD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7E2F3F4-BC03-F3B3-BFC0-FCC86931E519}"/>
              </a:ext>
            </a:extLst>
          </p:cNvPr>
          <p:cNvSpPr>
            <a:spLocks noGrp="1"/>
          </p:cNvSpPr>
          <p:nvPr>
            <p:ph type="sldNum" sz="quarter" idx="12"/>
          </p:nvPr>
        </p:nvSpPr>
        <p:spPr/>
        <p:txBody>
          <a:bodyPr/>
          <a:lstStyle/>
          <a:p>
            <a:fld id="{CF36B8FA-EA21-4DD7-8973-7AF672AB9CCF}" type="slidenum">
              <a:rPr lang="fi-FI" smtClean="0"/>
              <a:t>‹#›</a:t>
            </a:fld>
            <a:endParaRPr lang="fi-FI"/>
          </a:p>
        </p:txBody>
      </p:sp>
    </p:spTree>
    <p:extLst>
      <p:ext uri="{BB962C8B-B14F-4D97-AF65-F5344CB8AC3E}">
        <p14:creationId xmlns:p14="http://schemas.microsoft.com/office/powerpoint/2010/main" val="302956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C425CEE-5821-E7F6-AD09-9C9F81F47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EF55528-2A88-EC10-062D-B3DD854F6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5F74365-21A7-9555-8971-754148952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8454F7-9670-4073-888E-1F43405FD596}" type="datetimeFigureOut">
              <a:rPr lang="fi-FI" smtClean="0"/>
              <a:t>12.11.2024</a:t>
            </a:fld>
            <a:endParaRPr lang="fi-FI"/>
          </a:p>
        </p:txBody>
      </p:sp>
      <p:sp>
        <p:nvSpPr>
          <p:cNvPr id="5" name="Alatunnisteen paikkamerkki 4">
            <a:extLst>
              <a:ext uri="{FF2B5EF4-FFF2-40B4-BE49-F238E27FC236}">
                <a16:creationId xmlns:a16="http://schemas.microsoft.com/office/drawing/2014/main" id="{DF1AFE92-8FA7-1FDE-B184-CBF1DC98D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E86B346B-8F88-CB6D-91B4-C845FC241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36B8FA-EA21-4DD7-8973-7AF672AB9CCF}" type="slidenum">
              <a:rPr lang="fi-FI" smtClean="0"/>
              <a:t>‹#›</a:t>
            </a:fld>
            <a:endParaRPr lang="fi-FI"/>
          </a:p>
        </p:txBody>
      </p:sp>
    </p:spTree>
    <p:extLst>
      <p:ext uri="{BB962C8B-B14F-4D97-AF65-F5344CB8AC3E}">
        <p14:creationId xmlns:p14="http://schemas.microsoft.com/office/powerpoint/2010/main" val="118067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gemini.google.com/" TargetMode="External"/><Relationship Id="rId3" Type="http://schemas.openxmlformats.org/officeDocument/2006/relationships/hyperlink" Target="https://www.perplexity.ai/" TargetMode="External"/><Relationship Id="rId7" Type="http://schemas.openxmlformats.org/officeDocument/2006/relationships/hyperlink" Target="https://openai.com/blog/chatgp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opilot.microsoft.com/" TargetMode="External"/><Relationship Id="rId11" Type="http://schemas.openxmlformats.org/officeDocument/2006/relationships/hyperlink" Target="https://www.anthropic.com/news/claude-3-family" TargetMode="External"/><Relationship Id="rId5" Type="http://schemas.openxmlformats.org/officeDocument/2006/relationships/hyperlink" Target="https://duckduckgo.com/?q=DuckDuckGo+AI+Chat&amp;ia=chat&amp;duckai=1" TargetMode="External"/><Relationship Id="rId10" Type="http://schemas.openxmlformats.org/officeDocument/2006/relationships/hyperlink" Target="https://openai.com/product/gpt-4" TargetMode="External"/><Relationship Id="rId4" Type="http://schemas.openxmlformats.org/officeDocument/2006/relationships/hyperlink" Target="https://you.com/" TargetMode="External"/><Relationship Id="rId9" Type="http://schemas.openxmlformats.org/officeDocument/2006/relationships/hyperlink" Target="http://poe.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fulljourney.ai/" TargetMode="External"/><Relationship Id="rId3" Type="http://schemas.openxmlformats.org/officeDocument/2006/relationships/hyperlink" Target="https://www.mage.space/" TargetMode="External"/><Relationship Id="rId7" Type="http://schemas.openxmlformats.org/officeDocument/2006/relationships/hyperlink" Target="https://www.artbreeder.com/" TargetMode="External"/><Relationship Id="rId2" Type="http://schemas.openxmlformats.org/officeDocument/2006/relationships/hyperlink" Target="https://www.craiyon.com/" TargetMode="External"/><Relationship Id="rId1" Type="http://schemas.openxmlformats.org/officeDocument/2006/relationships/slideLayout" Target="../slideLayouts/slideLayout2.xml"/><Relationship Id="rId6" Type="http://schemas.openxmlformats.org/officeDocument/2006/relationships/hyperlink" Target="https://ideogram.ai/" TargetMode="External"/><Relationship Id="rId5" Type="http://schemas.openxmlformats.org/officeDocument/2006/relationships/hyperlink" Target="https://openai.com/product/dall-e-2" TargetMode="External"/><Relationship Id="rId10" Type="http://schemas.openxmlformats.org/officeDocument/2006/relationships/hyperlink" Target="https://www.midjourney.com/" TargetMode="External"/><Relationship Id="rId4" Type="http://schemas.openxmlformats.org/officeDocument/2006/relationships/hyperlink" Target="https://scribblediffusion.com/" TargetMode="External"/><Relationship Id="rId9" Type="http://schemas.openxmlformats.org/officeDocument/2006/relationships/hyperlink" Target="https://www.freepik.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kickthejetengine.com/langorhythm/" TargetMode="External"/><Relationship Id="rId13" Type="http://schemas.openxmlformats.org/officeDocument/2006/relationships/hyperlink" Target="https://suno.com/" TargetMode="External"/><Relationship Id="rId3" Type="http://schemas.openxmlformats.org/officeDocument/2006/relationships/hyperlink" Target="https://runwayml.com/" TargetMode="External"/><Relationship Id="rId7" Type="http://schemas.openxmlformats.org/officeDocument/2006/relationships/hyperlink" Target="https://soundraw.io/create_music" TargetMode="External"/><Relationship Id="rId12" Type="http://schemas.openxmlformats.org/officeDocument/2006/relationships/hyperlink" Target="https://soundful.com/" TargetMode="External"/><Relationship Id="rId2" Type="http://schemas.openxmlformats.org/officeDocument/2006/relationships/hyperlink" Target="https://www.heygen.com/" TargetMode="External"/><Relationship Id="rId1" Type="http://schemas.openxmlformats.org/officeDocument/2006/relationships/slideLayout" Target="../slideLayouts/slideLayout6.xml"/><Relationship Id="rId6" Type="http://schemas.openxmlformats.org/officeDocument/2006/relationships/hyperlink" Target="https://soundraw.io/" TargetMode="External"/><Relationship Id="rId11" Type="http://schemas.openxmlformats.org/officeDocument/2006/relationships/hyperlink" Target="https://www.riffusion.com/" TargetMode="External"/><Relationship Id="rId5" Type="http://schemas.openxmlformats.org/officeDocument/2006/relationships/hyperlink" Target="https://clipchamp.com/en/" TargetMode="External"/><Relationship Id="rId10" Type="http://schemas.openxmlformats.org/officeDocument/2006/relationships/hyperlink" Target="https://experiments.withgoogle.com/collection/arts-culture" TargetMode="External"/><Relationship Id="rId4" Type="http://schemas.openxmlformats.org/officeDocument/2006/relationships/hyperlink" Target="https://www.fulljourney.ai/" TargetMode="External"/><Relationship Id="rId9" Type="http://schemas.openxmlformats.org/officeDocument/2006/relationships/hyperlink" Target="https://google-research.github.io/seanet/musiclm/examples/" TargetMode="External"/><Relationship Id="rId14" Type="http://schemas.openxmlformats.org/officeDocument/2006/relationships/hyperlink" Target="https://udio.com/"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aitechnology1234.blogspot.com/2020/07/aiis-artificial-intelligence-our-friend.html"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_nSmkyDNulk?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careeria.fi/blogi/tekoaly-uhka-vai-mahdollisuus/" TargetMode="External"/><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aitechnology1234.blogspot.com/2020/07/aiis-artificial-intelligence-our-friend.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itechnology1234.blogspot.com/2020/07/aiis-artificial-intelligence-our-friend.html"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artsandculture.google.com/experiment/say-what-you-see/jwG3m7wQShZngw?hl=en" TargetMode="External"/><Relationship Id="rId3" Type="http://schemas.openxmlformats.org/officeDocument/2006/relationships/hyperlink" Target="http://experiments.withgoogle.com/" TargetMode="External"/><Relationship Id="rId7" Type="http://schemas.openxmlformats.org/officeDocument/2006/relationships/hyperlink" Target="https://www.generation-ai-stn.fi/materiaalit/somekone/" TargetMode="External"/><Relationship Id="rId2" Type="http://schemas.openxmlformats.org/officeDocument/2006/relationships/hyperlink" Target="https://studio.code.org/s/oceans/lessons/1/levels/1" TargetMode="External"/><Relationship Id="rId1" Type="http://schemas.openxmlformats.org/officeDocument/2006/relationships/slideLayout" Target="../slideLayouts/slideLayout2.xml"/><Relationship Id="rId6" Type="http://schemas.openxmlformats.org/officeDocument/2006/relationships/hyperlink" Target="https://www.generation-ai-stn.fi/category/sovellukset/luokittelija/" TargetMode="External"/><Relationship Id="rId5" Type="http://schemas.openxmlformats.org/officeDocument/2006/relationships/hyperlink" Target="http://artsandculture.google.com/" TargetMode="External"/><Relationship Id="rId4" Type="http://schemas.openxmlformats.org/officeDocument/2006/relationships/hyperlink" Target="http://labs.googl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BAC9BA7-1FB1-E5F4-E22B-842D42C999B7}"/>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600" kern="1200" dirty="0">
                <a:solidFill>
                  <a:srgbClr val="FFFFFF"/>
                </a:solidFill>
                <a:latin typeface="+mj-lt"/>
                <a:ea typeface="+mj-ea"/>
                <a:cs typeface="+mj-cs"/>
              </a:rPr>
              <a:t>TEKOÄLY</a:t>
            </a:r>
          </a:p>
        </p:txBody>
      </p:sp>
      <p:pic>
        <p:nvPicPr>
          <p:cNvPr id="5" name="Kuva 4">
            <a:extLst>
              <a:ext uri="{FF2B5EF4-FFF2-40B4-BE49-F238E27FC236}">
                <a16:creationId xmlns:a16="http://schemas.microsoft.com/office/drawing/2014/main" id="{B3280D53-0528-D810-3D8E-C9213805DFE9}"/>
              </a:ext>
            </a:extLst>
          </p:cNvPr>
          <p:cNvPicPr>
            <a:picLocks noChangeAspect="1"/>
          </p:cNvPicPr>
          <p:nvPr/>
        </p:nvPicPr>
        <p:blipFill>
          <a:blip r:embed="rId2"/>
          <a:stretch>
            <a:fillRect/>
          </a:stretch>
        </p:blipFill>
        <p:spPr>
          <a:xfrm>
            <a:off x="5091110" y="643466"/>
            <a:ext cx="6153112" cy="5568739"/>
          </a:xfrm>
          <a:prstGeom prst="rect">
            <a:avLst/>
          </a:prstGeom>
        </p:spPr>
      </p:pic>
    </p:spTree>
    <p:extLst>
      <p:ext uri="{BB962C8B-B14F-4D97-AF65-F5344CB8AC3E}">
        <p14:creationId xmlns:p14="http://schemas.microsoft.com/office/powerpoint/2010/main" val="324719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9FD7EAF-A018-3B32-0A89-F886C3BE3157}"/>
              </a:ext>
            </a:extLst>
          </p:cNvPr>
          <p:cNvSpPr>
            <a:spLocks noGrp="1"/>
          </p:cNvSpPr>
          <p:nvPr>
            <p:ph type="title"/>
          </p:nvPr>
        </p:nvSpPr>
        <p:spPr>
          <a:xfrm>
            <a:off x="572493" y="238539"/>
            <a:ext cx="11018520" cy="1434415"/>
          </a:xfrm>
        </p:spPr>
        <p:txBody>
          <a:bodyPr anchor="b">
            <a:normAutofit/>
          </a:bodyPr>
          <a:lstStyle/>
          <a:p>
            <a:r>
              <a:rPr lang="fi-FI" sz="5400"/>
              <a:t>Tekstitekoäly</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343A2EF-DCD1-DD60-38F4-91A0D6D84788}"/>
              </a:ext>
            </a:extLst>
          </p:cNvPr>
          <p:cNvSpPr>
            <a:spLocks noGrp="1"/>
          </p:cNvSpPr>
          <p:nvPr>
            <p:ph idx="1"/>
          </p:nvPr>
        </p:nvSpPr>
        <p:spPr>
          <a:xfrm>
            <a:off x="572493" y="2071316"/>
            <a:ext cx="9888678" cy="4119172"/>
          </a:xfrm>
        </p:spPr>
        <p:txBody>
          <a:bodyPr anchor="t">
            <a:normAutofit/>
          </a:bodyPr>
          <a:lstStyle/>
          <a:p>
            <a:r>
              <a:rPr lang="fi-FI" sz="2000" dirty="0"/>
              <a:t>Laajat tekstitekoälypalvelut: mahdollistavat kysymysten kysymisen, erilaisen aineiston syöttämisen ja muokkaamisen, esimerkiksi </a:t>
            </a:r>
            <a:r>
              <a:rPr lang="fi-FI" sz="2000" dirty="0" err="1"/>
              <a:t>ChatGPT</a:t>
            </a:r>
            <a:r>
              <a:rPr lang="fi-FI" sz="2000" dirty="0"/>
              <a:t> ja </a:t>
            </a:r>
            <a:r>
              <a:rPr lang="fi-FI" sz="2000" dirty="0" err="1"/>
              <a:t>Copilot</a:t>
            </a:r>
            <a:endParaRPr lang="fi-FI" sz="2000" dirty="0"/>
          </a:p>
          <a:p>
            <a:endParaRPr lang="fi-FI" sz="2000" dirty="0"/>
          </a:p>
          <a:p>
            <a:r>
              <a:rPr lang="fi-FI" sz="2000" dirty="0"/>
              <a:t>Kapeat tekstitekoälypalvelut: tiettyyn tehtäviin erikoistuneita, esim. kääntäjäpalvelut (</a:t>
            </a:r>
            <a:r>
              <a:rPr lang="fi-FI" sz="2000" dirty="0" err="1"/>
              <a:t>Deepl</a:t>
            </a:r>
            <a:r>
              <a:rPr lang="fi-FI" sz="2000" dirty="0"/>
              <a:t>, </a:t>
            </a:r>
            <a:r>
              <a:rPr lang="fi-FI" sz="2000" b="1" dirty="0"/>
              <a:t>Microsoft </a:t>
            </a:r>
            <a:r>
              <a:rPr lang="fi-FI" sz="2000" b="1" dirty="0" err="1"/>
              <a:t>Translator</a:t>
            </a:r>
            <a:r>
              <a:rPr lang="fi-FI" sz="2000" dirty="0"/>
              <a:t>) tai tiivistämispalvelut (</a:t>
            </a:r>
            <a:r>
              <a:rPr lang="fi-FI" sz="2000" dirty="0" err="1"/>
              <a:t>Anysummary</a:t>
            </a:r>
            <a:r>
              <a:rPr lang="fi-FI" sz="2000" dirty="0"/>
              <a:t>).</a:t>
            </a:r>
          </a:p>
          <a:p>
            <a:pPr marL="0" indent="0">
              <a:buNone/>
            </a:pPr>
            <a:endParaRPr lang="fi-FI" sz="2000" dirty="0"/>
          </a:p>
          <a:p>
            <a:r>
              <a:rPr lang="fi-FI" sz="2000" dirty="0"/>
              <a:t>Integroidut tekstitekoälypalvelut: osana muuta sovellusta, esim. tekstinkäsittelyohjelmien automaattinen täydentäminen/kirjoittaminen</a:t>
            </a:r>
          </a:p>
          <a:p>
            <a:endParaRPr lang="fi-FI" sz="2000" dirty="0"/>
          </a:p>
          <a:p>
            <a:pPr marL="0" indent="0">
              <a:buNone/>
            </a:pPr>
            <a:endParaRPr lang="fi-FI" sz="2000" dirty="0"/>
          </a:p>
        </p:txBody>
      </p:sp>
      <p:sp>
        <p:nvSpPr>
          <p:cNvPr id="4" name="Nuoli: Oikea 3">
            <a:extLst>
              <a:ext uri="{FF2B5EF4-FFF2-40B4-BE49-F238E27FC236}">
                <a16:creationId xmlns:a16="http://schemas.microsoft.com/office/drawing/2014/main" id="{C377E1AC-0464-F539-5A24-166650BA3C2C}"/>
              </a:ext>
            </a:extLst>
          </p:cNvPr>
          <p:cNvSpPr/>
          <p:nvPr/>
        </p:nvSpPr>
        <p:spPr>
          <a:xfrm>
            <a:off x="7130143" y="5399314"/>
            <a:ext cx="2656114" cy="9688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ASIAAN</a:t>
            </a:r>
          </a:p>
        </p:txBody>
      </p:sp>
    </p:spTree>
    <p:extLst>
      <p:ext uri="{BB962C8B-B14F-4D97-AF65-F5344CB8AC3E}">
        <p14:creationId xmlns:p14="http://schemas.microsoft.com/office/powerpoint/2010/main" val="140678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4479E462-5F72-9EE6-FCE0-6C44B2A5CC9F}"/>
              </a:ext>
            </a:extLst>
          </p:cNvPr>
          <p:cNvSpPr txBox="1"/>
          <p:nvPr/>
        </p:nvSpPr>
        <p:spPr>
          <a:xfrm>
            <a:off x="468086" y="921327"/>
            <a:ext cx="3766457" cy="4401205"/>
          </a:xfrm>
          <a:prstGeom prst="rect">
            <a:avLst/>
          </a:prstGeom>
          <a:noFill/>
        </p:spPr>
        <p:txBody>
          <a:bodyPr wrap="square">
            <a:spAutoFit/>
          </a:bodyPr>
          <a:lstStyle/>
          <a:p>
            <a:pPr rtl="0">
              <a:spcBef>
                <a:spcPts val="0"/>
              </a:spcBef>
              <a:spcAft>
                <a:spcPts val="0"/>
              </a:spcAft>
            </a:pPr>
            <a:r>
              <a:rPr lang="fi-FI" sz="2000" b="1" i="0" u="none" strike="noStrike" dirty="0">
                <a:solidFill>
                  <a:srgbClr val="000000"/>
                </a:solidFill>
                <a:effectLst/>
                <a:latin typeface="Hind Guntur" panose="02000000000000000000" pitchFamily="2" charset="0"/>
              </a:rPr>
              <a:t>Heti käyttöön</a:t>
            </a:r>
            <a:r>
              <a:rPr lang="fi-FI" sz="2000" b="0" i="0" u="none" strike="noStrike" dirty="0">
                <a:solidFill>
                  <a:srgbClr val="000000"/>
                </a:solidFill>
                <a:effectLst/>
                <a:latin typeface="Hind Guntur" panose="02000000000000000000" pitchFamily="2" charset="0"/>
              </a:rPr>
              <a:t>: </a:t>
            </a:r>
            <a:endParaRPr lang="fi-FI" sz="2000" b="0" dirty="0">
              <a:effectLst/>
            </a:endParaRP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3"/>
              </a:rPr>
              <a:t>Perplexity.ai</a:t>
            </a:r>
            <a:r>
              <a:rPr lang="fi-FI" sz="2000" b="0" i="0" u="none" strike="noStrike" dirty="0">
                <a:solidFill>
                  <a:srgbClr val="000000"/>
                </a:solidFill>
                <a:effectLst/>
                <a:latin typeface="Hind Guntur" panose="02000000000000000000" pitchFamily="2" charset="0"/>
              </a:rPr>
              <a:t> </a:t>
            </a: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4"/>
              </a:rPr>
              <a:t>You.com</a:t>
            </a:r>
            <a:endParaRPr lang="fi-FI" sz="20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2000" b="0" i="0" u="sng" strike="noStrike" dirty="0" err="1">
                <a:solidFill>
                  <a:srgbClr val="0097A7"/>
                </a:solidFill>
                <a:effectLst/>
                <a:latin typeface="Hind Guntur" panose="02000000000000000000" pitchFamily="2" charset="0"/>
                <a:hlinkClick r:id="rId5"/>
              </a:rPr>
              <a:t>Duckduckgo</a:t>
            </a:r>
            <a:endParaRPr lang="fi-FI" sz="2000" b="0" i="0" u="none" strike="noStrike" dirty="0">
              <a:solidFill>
                <a:srgbClr val="000000"/>
              </a:solidFill>
              <a:effectLst/>
              <a:latin typeface="Hind Guntur" panose="02000000000000000000" pitchFamily="2" charset="0"/>
            </a:endParaRPr>
          </a:p>
          <a:p>
            <a:pPr rtl="0">
              <a:spcBef>
                <a:spcPts val="0"/>
              </a:spcBef>
              <a:spcAft>
                <a:spcPts val="0"/>
              </a:spcAft>
            </a:pPr>
            <a:br>
              <a:rPr lang="fi-FI" sz="2000" b="0" i="0" u="none" strike="noStrike" dirty="0">
                <a:solidFill>
                  <a:srgbClr val="000000"/>
                </a:solidFill>
                <a:effectLst/>
                <a:latin typeface="Hind Guntur" panose="02000000000000000000" pitchFamily="2" charset="0"/>
              </a:rPr>
            </a:br>
            <a:r>
              <a:rPr lang="fi-FI" sz="2000" b="1" i="0" u="none" strike="noStrike" dirty="0">
                <a:solidFill>
                  <a:srgbClr val="000000"/>
                </a:solidFill>
                <a:effectLst/>
                <a:latin typeface="Hind Guntur" panose="02000000000000000000" pitchFamily="2" charset="0"/>
              </a:rPr>
              <a:t>Vaatii kirjautumisen:</a:t>
            </a:r>
            <a:endParaRPr lang="fi-FI" sz="2000" b="0" dirty="0">
              <a:effectLst/>
            </a:endParaRP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6"/>
              </a:rPr>
              <a:t>copilot.microsoft.com</a:t>
            </a:r>
            <a:r>
              <a:rPr lang="fi-FI" sz="2000" b="0" i="0" u="none" strike="noStrike" dirty="0">
                <a:solidFill>
                  <a:srgbClr val="000000"/>
                </a:solidFill>
                <a:effectLst/>
                <a:latin typeface="Hind Guntur" panose="02000000000000000000" pitchFamily="2" charset="0"/>
              </a:rPr>
              <a:t> </a:t>
            </a: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7"/>
              </a:rPr>
              <a:t>openai.com/</a:t>
            </a:r>
            <a:r>
              <a:rPr lang="fi-FI" sz="2000" b="0" i="0" u="sng" strike="noStrike" dirty="0" err="1">
                <a:solidFill>
                  <a:srgbClr val="0097A7"/>
                </a:solidFill>
                <a:effectLst/>
                <a:latin typeface="Hind Guntur" panose="02000000000000000000" pitchFamily="2" charset="0"/>
                <a:hlinkClick r:id="rId7"/>
              </a:rPr>
              <a:t>Chatgpt</a:t>
            </a:r>
            <a:endParaRPr lang="fi-FI" sz="20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8"/>
              </a:rPr>
              <a:t>gemini.google.com</a:t>
            </a:r>
            <a:endParaRPr lang="fi-FI" sz="20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9"/>
              </a:rPr>
              <a:t>poe.com</a:t>
            </a:r>
            <a:endParaRPr lang="fi-FI" sz="2000" b="0" i="0" u="none" strike="noStrike" dirty="0">
              <a:solidFill>
                <a:srgbClr val="000000"/>
              </a:solidFill>
              <a:effectLst/>
              <a:latin typeface="Hind Guntur" panose="02000000000000000000" pitchFamily="2" charset="0"/>
            </a:endParaRPr>
          </a:p>
          <a:p>
            <a:pPr rtl="0">
              <a:spcBef>
                <a:spcPts val="0"/>
              </a:spcBef>
              <a:spcAft>
                <a:spcPts val="0"/>
              </a:spcAft>
            </a:pPr>
            <a:br>
              <a:rPr lang="fi-FI" sz="2000" b="0" dirty="0">
                <a:effectLst/>
              </a:rPr>
            </a:br>
            <a:r>
              <a:rPr lang="fi-FI" sz="2000" b="1" i="0" u="none" strike="noStrike" dirty="0">
                <a:solidFill>
                  <a:srgbClr val="000000"/>
                </a:solidFill>
                <a:effectLst/>
                <a:latin typeface="Hind Guntur" panose="02000000000000000000" pitchFamily="2" charset="0"/>
              </a:rPr>
              <a:t>Paras, mutta maksullinen:</a:t>
            </a:r>
            <a:endParaRPr lang="fi-FI" sz="2000" b="0" dirty="0">
              <a:effectLst/>
            </a:endParaRP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10"/>
              </a:rPr>
              <a:t>GPT4o</a:t>
            </a:r>
            <a:endParaRPr lang="fi-FI" sz="20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2000" b="0" i="0" u="sng" strike="noStrike" dirty="0">
                <a:solidFill>
                  <a:srgbClr val="0097A7"/>
                </a:solidFill>
                <a:effectLst/>
                <a:latin typeface="Hind Guntur" panose="02000000000000000000" pitchFamily="2" charset="0"/>
                <a:hlinkClick r:id="rId11"/>
              </a:rPr>
              <a:t>Claude 3</a:t>
            </a:r>
            <a:endParaRPr lang="fi-FI" sz="2000" b="0" i="0" u="none" strike="noStrike" dirty="0">
              <a:solidFill>
                <a:srgbClr val="000000"/>
              </a:solidFill>
              <a:effectLst/>
              <a:latin typeface="Hind Guntur" panose="02000000000000000000" pitchFamily="2" charset="0"/>
            </a:endParaRPr>
          </a:p>
        </p:txBody>
      </p:sp>
      <p:sp>
        <p:nvSpPr>
          <p:cNvPr id="11" name="Tekstiruutu 10">
            <a:extLst>
              <a:ext uri="{FF2B5EF4-FFF2-40B4-BE49-F238E27FC236}">
                <a16:creationId xmlns:a16="http://schemas.microsoft.com/office/drawing/2014/main" id="{CE03FB3C-0328-D173-6051-DE40D93119A2}"/>
              </a:ext>
            </a:extLst>
          </p:cNvPr>
          <p:cNvSpPr txBox="1"/>
          <p:nvPr/>
        </p:nvSpPr>
        <p:spPr>
          <a:xfrm>
            <a:off x="4234543" y="191386"/>
            <a:ext cx="7195457" cy="7571303"/>
          </a:xfrm>
          <a:prstGeom prst="rect">
            <a:avLst/>
          </a:prstGeom>
          <a:noFill/>
        </p:spPr>
        <p:txBody>
          <a:bodyPr wrap="square" rtlCol="0">
            <a:spAutoFit/>
          </a:bodyPr>
          <a:lstStyle/>
          <a:p>
            <a:r>
              <a:rPr lang="fi-FI" dirty="0"/>
              <a:t>Harjoittelua:</a:t>
            </a:r>
          </a:p>
          <a:p>
            <a:endParaRPr lang="fi-FI" dirty="0"/>
          </a:p>
          <a:p>
            <a:r>
              <a:rPr lang="fi-FI" dirty="0"/>
              <a:t>Kysy tekoälyltä</a:t>
            </a:r>
          </a:p>
          <a:p>
            <a:endParaRPr lang="fi-FI" dirty="0"/>
          </a:p>
          <a:p>
            <a:pPr marL="342900" indent="-342900">
              <a:buAutoNum type="alphaLcParenR"/>
            </a:pPr>
            <a:r>
              <a:rPr lang="fi-FI" dirty="0"/>
              <a:t>Jotain yleissivistävää </a:t>
            </a:r>
            <a:r>
              <a:rPr lang="fi-FI" dirty="0" err="1"/>
              <a:t>esim</a:t>
            </a:r>
            <a:r>
              <a:rPr lang="fi-FI" dirty="0"/>
              <a:t> pääkaupunkia tai vuosilukua</a:t>
            </a:r>
          </a:p>
          <a:p>
            <a:pPr marL="342900" indent="-342900">
              <a:buAutoNum type="alphaLcParenR"/>
            </a:pPr>
            <a:endParaRPr lang="fi-FI" dirty="0"/>
          </a:p>
          <a:p>
            <a:pPr marL="342900" indent="-342900">
              <a:buAutoNum type="alphaLcParenR"/>
            </a:pPr>
            <a:r>
              <a:rPr lang="fi-FI" dirty="0"/>
              <a:t>Koulun oppiaineen sisältöön liittyvää esim. Anna esimerkki symbioosista</a:t>
            </a:r>
          </a:p>
          <a:p>
            <a:pPr marL="342900" indent="-342900">
              <a:buAutoNum type="alphaLcParenR"/>
            </a:pPr>
            <a:endParaRPr lang="fi-FI" dirty="0"/>
          </a:p>
          <a:p>
            <a:pPr marL="342900" indent="-342900">
              <a:buAutoNum type="alphaLcParenR"/>
            </a:pPr>
            <a:r>
              <a:rPr lang="fi-FI" dirty="0"/>
              <a:t>Pyydä kirjoittamaan lyhyt runo </a:t>
            </a:r>
            <a:r>
              <a:rPr lang="fi-FI" dirty="0" err="1"/>
              <a:t>esim</a:t>
            </a:r>
            <a:r>
              <a:rPr lang="fi-FI" dirty="0"/>
              <a:t> kaksi säkeistöä. Anna tarkennuksia esim. tee sittenkin riimiruno. Käytä sanoja kissa, tonttu </a:t>
            </a:r>
            <a:r>
              <a:rPr lang="fi-FI" dirty="0" err="1"/>
              <a:t>jne</a:t>
            </a:r>
            <a:endParaRPr lang="fi-FI" dirty="0"/>
          </a:p>
          <a:p>
            <a:pPr marL="342900" indent="-342900">
              <a:buAutoNum type="alphaLcParenR"/>
            </a:pPr>
            <a:r>
              <a:rPr lang="fi-FI" dirty="0"/>
              <a:t>Tee kertolaskukoe</a:t>
            </a:r>
          </a:p>
          <a:p>
            <a:pPr marL="342900" indent="-342900">
              <a:buAutoNum type="alphaLcParenR"/>
            </a:pPr>
            <a:r>
              <a:rPr lang="fi-FI" dirty="0"/>
              <a:t>Tarina, jossa pitää täydentää adjektiivit</a:t>
            </a:r>
          </a:p>
          <a:p>
            <a:pPr marL="342900" indent="-342900">
              <a:buAutoNum type="alphaLcParenR"/>
            </a:pPr>
            <a:r>
              <a:rPr lang="fi-FI" dirty="0"/>
              <a:t>Tee monivalintatehtävä esim. Suomesta</a:t>
            </a:r>
          </a:p>
          <a:p>
            <a:pPr marL="342900" indent="-342900">
              <a:buAutoNum type="alphaLcParenR"/>
            </a:pPr>
            <a:r>
              <a:rPr lang="fi-FI" dirty="0"/>
              <a:t>Pakopelille taustatarina</a:t>
            </a:r>
          </a:p>
          <a:p>
            <a:pPr marL="342900" indent="-342900">
              <a:buAutoNum type="alphaLcParenR"/>
            </a:pPr>
            <a:r>
              <a:rPr lang="fi-FI" dirty="0"/>
              <a:t>Wilma-viesti</a:t>
            </a:r>
          </a:p>
          <a:p>
            <a:pPr marL="342900" indent="-342900">
              <a:buAutoNum type="alphaLcParenR"/>
            </a:pPr>
            <a:r>
              <a:rPr lang="fi-FI" dirty="0"/>
              <a:t>Puhe synttärisankarille</a:t>
            </a:r>
          </a:p>
          <a:p>
            <a:pPr marL="342900" indent="-342900">
              <a:buAutoNum type="alphaLcParenR"/>
            </a:pPr>
            <a:endParaRPr lang="fi-FI" dirty="0"/>
          </a:p>
          <a:p>
            <a:r>
              <a:rPr lang="fi-FI" dirty="0"/>
              <a:t>Kysy sama kysymys suomeksi ja englanniksi</a:t>
            </a:r>
            <a:br>
              <a:rPr lang="fi-FI" dirty="0"/>
            </a:br>
            <a:r>
              <a:rPr lang="fi-FI" dirty="0"/>
              <a:t>Anna kohde ikänä</a:t>
            </a:r>
          </a:p>
          <a:p>
            <a:r>
              <a:rPr lang="fi-FI" dirty="0"/>
              <a:t>Älä hyväksy huonoa vastausta, haasta tekoälyä</a:t>
            </a:r>
          </a:p>
          <a:p>
            <a:r>
              <a:rPr lang="fi-FI" dirty="0"/>
              <a:t>Kannusta ja kiitä tekoälyä</a:t>
            </a:r>
          </a:p>
          <a:p>
            <a:endParaRPr lang="fi-FI" dirty="0"/>
          </a:p>
          <a:p>
            <a:pPr marL="342900" indent="-342900">
              <a:buAutoNum type="alphaLcParenR"/>
            </a:pPr>
            <a:endParaRPr lang="fi-FI" dirty="0"/>
          </a:p>
          <a:p>
            <a:endParaRPr lang="fi-FI" dirty="0"/>
          </a:p>
        </p:txBody>
      </p:sp>
      <p:sp>
        <p:nvSpPr>
          <p:cNvPr id="15" name="Tekstiruutu 14">
            <a:extLst>
              <a:ext uri="{FF2B5EF4-FFF2-40B4-BE49-F238E27FC236}">
                <a16:creationId xmlns:a16="http://schemas.microsoft.com/office/drawing/2014/main" id="{42D55D5D-F532-C7EB-F6C6-1D19511C0718}"/>
              </a:ext>
            </a:extLst>
          </p:cNvPr>
          <p:cNvSpPr txBox="1"/>
          <p:nvPr/>
        </p:nvSpPr>
        <p:spPr>
          <a:xfrm>
            <a:off x="4120244" y="305068"/>
            <a:ext cx="7674429" cy="62478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571500" indent="-571500">
              <a:buFont typeface="Arial" panose="020B0604020202020204" pitchFamily="34" charset="0"/>
              <a:buChar char="•"/>
            </a:pPr>
            <a:r>
              <a:rPr lang="fi-FI" sz="4000" dirty="0"/>
              <a:t>Tiivistää kymmenien sivun tekstin sekunneissa</a:t>
            </a:r>
          </a:p>
          <a:p>
            <a:pPr marL="571500" indent="-571500">
              <a:buFont typeface="Arial" panose="020B0604020202020204" pitchFamily="34" charset="0"/>
              <a:buChar char="•"/>
            </a:pPr>
            <a:r>
              <a:rPr lang="fi-FI" sz="4000" dirty="0"/>
              <a:t>Keksii loputtomasti näkökulmia</a:t>
            </a:r>
          </a:p>
          <a:p>
            <a:pPr marL="571500" indent="-571500">
              <a:buFont typeface="Arial" panose="020B0604020202020204" pitchFamily="34" charset="0"/>
              <a:buChar char="•"/>
            </a:pPr>
            <a:r>
              <a:rPr lang="fi-FI" sz="4000" dirty="0"/>
              <a:t>Luo haluamaasi mediasisältöä</a:t>
            </a:r>
          </a:p>
          <a:p>
            <a:pPr marL="571500" indent="-571500">
              <a:buFont typeface="Arial" panose="020B0604020202020204" pitchFamily="34" charset="0"/>
              <a:buChar char="•"/>
            </a:pPr>
            <a:r>
              <a:rPr lang="fi-FI" sz="4000" dirty="0"/>
              <a:t>Simuloi erilaisia näkökulmia</a:t>
            </a:r>
          </a:p>
          <a:p>
            <a:pPr marL="571500" indent="-571500">
              <a:buFont typeface="Arial" panose="020B0604020202020204" pitchFamily="34" charset="0"/>
              <a:buChar char="•"/>
            </a:pPr>
            <a:r>
              <a:rPr lang="fi-FI" sz="4000" dirty="0"/>
              <a:t>Mahdollistaa keskustelun</a:t>
            </a:r>
          </a:p>
          <a:p>
            <a:pPr marL="571500" indent="-571500">
              <a:buFont typeface="Arial" panose="020B0604020202020204" pitchFamily="34" charset="0"/>
              <a:buChar char="•"/>
            </a:pPr>
            <a:r>
              <a:rPr lang="fi-FI" sz="4000" dirty="0"/>
              <a:t>Antaa palautetta</a:t>
            </a:r>
          </a:p>
          <a:p>
            <a:endParaRPr lang="fi-FI" sz="4000" dirty="0"/>
          </a:p>
          <a:p>
            <a:pPr algn="ctr"/>
            <a:r>
              <a:rPr lang="fi-FI" sz="4000" dirty="0"/>
              <a:t>Pärjääkö ihminen tekoälylle?</a:t>
            </a:r>
          </a:p>
          <a:p>
            <a:pPr marL="571500" indent="-571500">
              <a:buFont typeface="Arial" panose="020B0604020202020204" pitchFamily="34" charset="0"/>
              <a:buChar char="•"/>
            </a:pPr>
            <a:endParaRPr lang="fi-FI" sz="4000" dirty="0"/>
          </a:p>
        </p:txBody>
      </p:sp>
    </p:spTree>
    <p:extLst>
      <p:ext uri="{BB962C8B-B14F-4D97-AF65-F5344CB8AC3E}">
        <p14:creationId xmlns:p14="http://schemas.microsoft.com/office/powerpoint/2010/main" val="27496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87B861-7AE6-A7CD-B104-E1EF4E0B3DCF}"/>
              </a:ext>
            </a:extLst>
          </p:cNvPr>
          <p:cNvSpPr>
            <a:spLocks noGrp="1"/>
          </p:cNvSpPr>
          <p:nvPr>
            <p:ph type="title"/>
          </p:nvPr>
        </p:nvSpPr>
        <p:spPr/>
        <p:txBody>
          <a:bodyPr/>
          <a:lstStyle/>
          <a:p>
            <a:r>
              <a:rPr lang="fi-FI" dirty="0" err="1"/>
              <a:t>Promptaus</a:t>
            </a:r>
            <a:r>
              <a:rPr lang="fi-FI" dirty="0"/>
              <a:t> eli kehotteen kirjoittaminen</a:t>
            </a:r>
          </a:p>
        </p:txBody>
      </p:sp>
      <p:sp>
        <p:nvSpPr>
          <p:cNvPr id="3" name="Sisällön paikkamerkki 2">
            <a:extLst>
              <a:ext uri="{FF2B5EF4-FFF2-40B4-BE49-F238E27FC236}">
                <a16:creationId xmlns:a16="http://schemas.microsoft.com/office/drawing/2014/main" id="{CEA2E6B4-AAAB-8DCE-5C88-E198D1D61B76}"/>
              </a:ext>
            </a:extLst>
          </p:cNvPr>
          <p:cNvSpPr>
            <a:spLocks noGrp="1"/>
          </p:cNvSpPr>
          <p:nvPr>
            <p:ph idx="1"/>
          </p:nvPr>
        </p:nvSpPr>
        <p:spPr/>
        <p:txBody>
          <a:bodyPr/>
          <a:lstStyle/>
          <a:p>
            <a:r>
              <a:rPr lang="fi-FI" dirty="0"/>
              <a:t>Määritä rooli (olen opettaja, kirjoita lapsille, olen mainonnan asiantuntija </a:t>
            </a:r>
            <a:r>
              <a:rPr lang="fi-FI" dirty="0" err="1"/>
              <a:t>jne</a:t>
            </a:r>
            <a:r>
              <a:rPr lang="fi-FI" dirty="0"/>
              <a:t>)</a:t>
            </a:r>
          </a:p>
          <a:p>
            <a:r>
              <a:rPr lang="fi-FI" dirty="0"/>
              <a:t>Anna taustatietoja (oppilaat ovat 11-vuotiaita, tarvitsevat selkokieltä)</a:t>
            </a:r>
          </a:p>
          <a:p>
            <a:r>
              <a:rPr lang="fi-FI" dirty="0"/>
              <a:t>Aseta rajoituksia (älä käytä sivistyssanoja, maksimi 10 kohtaa)</a:t>
            </a:r>
          </a:p>
          <a:p>
            <a:r>
              <a:rPr lang="fi-FI" dirty="0"/>
              <a:t>Anna formaatti (taulukko, luettelo)</a:t>
            </a:r>
          </a:p>
          <a:p>
            <a:endParaRPr lang="fi-FI" dirty="0"/>
          </a:p>
        </p:txBody>
      </p:sp>
    </p:spTree>
    <p:extLst>
      <p:ext uri="{BB962C8B-B14F-4D97-AF65-F5344CB8AC3E}">
        <p14:creationId xmlns:p14="http://schemas.microsoft.com/office/powerpoint/2010/main" val="261293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a:extLst>
              <a:ext uri="{FF2B5EF4-FFF2-40B4-BE49-F238E27FC236}">
                <a16:creationId xmlns:a16="http://schemas.microsoft.com/office/drawing/2014/main" id="{6627034E-2987-885B-CE4A-E7CC9166BD31}"/>
              </a:ext>
            </a:extLst>
          </p:cNvPr>
          <p:cNvPicPr>
            <a:picLocks noChangeAspect="1"/>
          </p:cNvPicPr>
          <p:nvPr/>
        </p:nvPicPr>
        <p:blipFill>
          <a:blip r:embed="rId2"/>
          <a:stretch>
            <a:fillRect/>
          </a:stretch>
        </p:blipFill>
        <p:spPr>
          <a:xfrm>
            <a:off x="6234073" y="2105320"/>
            <a:ext cx="5294716" cy="2832673"/>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2521D344-FAA4-CF21-4A91-EDBA331A6C52}"/>
              </a:ext>
            </a:extLst>
          </p:cNvPr>
          <p:cNvPicPr>
            <a:picLocks noChangeAspect="1"/>
          </p:cNvPicPr>
          <p:nvPr/>
        </p:nvPicPr>
        <p:blipFill>
          <a:blip r:embed="rId3"/>
          <a:stretch>
            <a:fillRect/>
          </a:stretch>
        </p:blipFill>
        <p:spPr>
          <a:xfrm>
            <a:off x="631128" y="1920006"/>
            <a:ext cx="5294715" cy="3017987"/>
          </a:xfrm>
          <a:prstGeom prst="rect">
            <a:avLst/>
          </a:prstGeom>
        </p:spPr>
      </p:pic>
    </p:spTree>
    <p:extLst>
      <p:ext uri="{BB962C8B-B14F-4D97-AF65-F5344CB8AC3E}">
        <p14:creationId xmlns:p14="http://schemas.microsoft.com/office/powerpoint/2010/main" val="238768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4D0559-C783-A7D1-1AF5-744A27849963}"/>
              </a:ext>
            </a:extLst>
          </p:cNvPr>
          <p:cNvSpPr>
            <a:spLocks noGrp="1"/>
          </p:cNvSpPr>
          <p:nvPr>
            <p:ph type="title"/>
          </p:nvPr>
        </p:nvSpPr>
        <p:spPr>
          <a:xfrm>
            <a:off x="576943" y="365125"/>
            <a:ext cx="11179627" cy="1325563"/>
          </a:xfrm>
        </p:spPr>
        <p:txBody>
          <a:bodyPr/>
          <a:lstStyle/>
          <a:p>
            <a:pPr algn="ctr"/>
            <a:r>
              <a:rPr lang="fi-FI" dirty="0"/>
              <a:t>Kuvatekoäly</a:t>
            </a:r>
          </a:p>
        </p:txBody>
      </p:sp>
      <p:sp>
        <p:nvSpPr>
          <p:cNvPr id="3" name="Sisällön paikkamerkki 2">
            <a:extLst>
              <a:ext uri="{FF2B5EF4-FFF2-40B4-BE49-F238E27FC236}">
                <a16:creationId xmlns:a16="http://schemas.microsoft.com/office/drawing/2014/main" id="{798E9C3B-DC8A-54C0-0DCD-C950D679A388}"/>
              </a:ext>
            </a:extLst>
          </p:cNvPr>
          <p:cNvSpPr>
            <a:spLocks noGrp="1"/>
          </p:cNvSpPr>
          <p:nvPr>
            <p:ph idx="1"/>
          </p:nvPr>
        </p:nvSpPr>
        <p:spPr>
          <a:xfrm>
            <a:off x="838200" y="1825625"/>
            <a:ext cx="6237514" cy="4351338"/>
          </a:xfrm>
        </p:spPr>
        <p:txBody>
          <a:bodyPr>
            <a:normAutofit fontScale="85000" lnSpcReduction="10000"/>
          </a:bodyPr>
          <a:lstStyle/>
          <a:p>
            <a:r>
              <a:rPr lang="fi-FI" dirty="0"/>
              <a:t>stabledifffusion.com</a:t>
            </a:r>
          </a:p>
          <a:p>
            <a:r>
              <a:rPr lang="fi-FI" dirty="0"/>
              <a:t>Kuvaile työkaveria mahdollisimman tarkasti.</a:t>
            </a:r>
          </a:p>
          <a:p>
            <a:r>
              <a:rPr lang="fi-FI" dirty="0"/>
              <a:t>Yritä luoda käskyjesi avulla mahdollisimman näköinen</a:t>
            </a:r>
          </a:p>
          <a:p>
            <a:endParaRPr lang="fi-FI" dirty="0"/>
          </a:p>
          <a:p>
            <a:pPr marL="0" indent="0">
              <a:buNone/>
            </a:pPr>
            <a:r>
              <a:rPr lang="fi-FI" dirty="0"/>
              <a:t>Kuvatekoäly</a:t>
            </a:r>
          </a:p>
          <a:p>
            <a:r>
              <a:rPr lang="fi-FI" dirty="0"/>
              <a:t>Integroituna jo moniin palveluihin (</a:t>
            </a:r>
            <a:r>
              <a:rPr lang="fi-FI" dirty="0" err="1"/>
              <a:t>padlet</a:t>
            </a:r>
            <a:r>
              <a:rPr lang="fi-FI" dirty="0"/>
              <a:t>, </a:t>
            </a:r>
            <a:r>
              <a:rPr lang="fi-FI" dirty="0" err="1"/>
              <a:t>canva</a:t>
            </a:r>
            <a:r>
              <a:rPr lang="fi-FI" dirty="0"/>
              <a:t>, </a:t>
            </a:r>
            <a:r>
              <a:rPr lang="fi-FI" dirty="0" err="1"/>
              <a:t>adobe</a:t>
            </a:r>
            <a:r>
              <a:rPr lang="fi-FI" dirty="0"/>
              <a:t> express)</a:t>
            </a:r>
          </a:p>
          <a:p>
            <a:r>
              <a:rPr lang="fi-FI" dirty="0"/>
              <a:t>Monia ilmaisia nettisovelluksia</a:t>
            </a:r>
          </a:p>
          <a:p>
            <a:r>
              <a:rPr lang="fi-FI" dirty="0"/>
              <a:t>Laadukkaita maksullisia palveluita</a:t>
            </a:r>
          </a:p>
          <a:p>
            <a:r>
              <a:rPr lang="fi-FI" dirty="0"/>
              <a:t>Muista tarkistaa palvelujen käyttöehdot</a:t>
            </a:r>
          </a:p>
          <a:p>
            <a:endParaRPr lang="fi-FI" dirty="0"/>
          </a:p>
        </p:txBody>
      </p:sp>
      <p:sp>
        <p:nvSpPr>
          <p:cNvPr id="5" name="Tekstiruutu 4">
            <a:extLst>
              <a:ext uri="{FF2B5EF4-FFF2-40B4-BE49-F238E27FC236}">
                <a16:creationId xmlns:a16="http://schemas.microsoft.com/office/drawing/2014/main" id="{BFBCA05B-71F5-C78D-FDA0-3ECD574E2A30}"/>
              </a:ext>
            </a:extLst>
          </p:cNvPr>
          <p:cNvSpPr txBox="1"/>
          <p:nvPr/>
        </p:nvSpPr>
        <p:spPr>
          <a:xfrm>
            <a:off x="8229600" y="1690688"/>
            <a:ext cx="6096000" cy="3970318"/>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it-IT" sz="1800" b="0" i="0" u="sng" strike="noStrike" dirty="0">
                <a:solidFill>
                  <a:srgbClr val="0097A7"/>
                </a:solidFill>
                <a:effectLst/>
                <a:latin typeface="Hind Guntur" panose="02000000000000000000" pitchFamily="2" charset="0"/>
                <a:hlinkClick r:id="rId2"/>
              </a:rPr>
              <a:t>Craiyon</a:t>
            </a:r>
            <a:endParaRPr lang="it-IT" sz="18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it-IT" sz="1800" b="0" i="0" u="sng" strike="noStrike" dirty="0">
                <a:solidFill>
                  <a:srgbClr val="0097A7"/>
                </a:solidFill>
                <a:effectLst/>
                <a:latin typeface="Hind Guntur" panose="02000000000000000000" pitchFamily="2" charset="0"/>
                <a:hlinkClick r:id="rId3"/>
              </a:rPr>
              <a:t>Mage.space</a:t>
            </a:r>
            <a:endParaRPr lang="it-IT" sz="18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it-IT" sz="1800" b="0" i="0" u="sng" strike="noStrike" dirty="0">
                <a:solidFill>
                  <a:srgbClr val="0097A7"/>
                </a:solidFill>
                <a:effectLst/>
                <a:latin typeface="Hind Guntur" panose="02000000000000000000" pitchFamily="2" charset="0"/>
                <a:hlinkClick r:id="rId4"/>
              </a:rPr>
              <a:t>Scribble Di</a:t>
            </a:r>
            <a:endParaRPr lang="it-IT" sz="1800" b="0" i="0" u="sng" strike="noStrike" dirty="0">
              <a:solidFill>
                <a:srgbClr val="0097A7"/>
              </a:solidFill>
              <a:effectLst/>
              <a:latin typeface="Hind Guntur" panose="02000000000000000000" pitchFamily="2" charset="0"/>
            </a:endParaRPr>
          </a:p>
          <a:p>
            <a:pPr rtl="0" fontAlgn="base">
              <a:spcBef>
                <a:spcPts val="0"/>
              </a:spcBef>
              <a:spcAft>
                <a:spcPts val="0"/>
              </a:spcAft>
            </a:pPr>
            <a:endParaRPr lang="it-IT" sz="1800" b="0" i="0" u="sng" strike="noStrike" dirty="0">
              <a:solidFill>
                <a:srgbClr val="0097A7"/>
              </a:solidFill>
              <a:effectLst/>
              <a:latin typeface="Hind Guntur" panose="02000000000000000000" pitchFamily="2" charset="0"/>
            </a:endParaRPr>
          </a:p>
          <a:p>
            <a:pPr rtl="0" fontAlgn="base">
              <a:spcBef>
                <a:spcPts val="0"/>
              </a:spcBef>
              <a:spcAft>
                <a:spcPts val="0"/>
              </a:spcAft>
            </a:pPr>
            <a:endParaRPr lang="it-IT" u="sng" dirty="0">
              <a:solidFill>
                <a:srgbClr val="0097A7"/>
              </a:solidFill>
              <a:latin typeface="Hind Guntur" panose="02000000000000000000" pitchFamily="2" charset="0"/>
            </a:endParaRPr>
          </a:p>
          <a:p>
            <a:pPr rtl="0">
              <a:spcBef>
                <a:spcPts val="0"/>
              </a:spcBef>
              <a:spcAft>
                <a:spcPts val="0"/>
              </a:spcAft>
            </a:pPr>
            <a:r>
              <a:rPr lang="fi-FI" sz="1800" b="1" i="0" u="none" strike="noStrike" dirty="0">
                <a:solidFill>
                  <a:srgbClr val="000000"/>
                </a:solidFill>
                <a:effectLst/>
                <a:latin typeface="Hind Guntur" panose="02000000000000000000" pitchFamily="2" charset="0"/>
              </a:rPr>
              <a:t>Vaatii kirjautumisen: </a:t>
            </a:r>
            <a:endParaRPr lang="fi-FI" b="0" dirty="0">
              <a:effectLst/>
            </a:endParaRPr>
          </a:p>
          <a:p>
            <a:pPr rtl="0" fontAlgn="base">
              <a:spcBef>
                <a:spcPts val="0"/>
              </a:spcBef>
              <a:spcAft>
                <a:spcPts val="0"/>
              </a:spcAft>
              <a:buFont typeface="Arial" panose="020B0604020202020204" pitchFamily="34" charset="0"/>
              <a:buChar char="•"/>
            </a:pPr>
            <a:r>
              <a:rPr lang="fi-FI" sz="1800" b="0" i="0" u="sng" strike="noStrike" dirty="0" err="1">
                <a:solidFill>
                  <a:srgbClr val="0097A7"/>
                </a:solidFill>
                <a:effectLst/>
                <a:latin typeface="Hind Guntur" panose="02000000000000000000" pitchFamily="2" charset="0"/>
                <a:hlinkClick r:id="rId5"/>
              </a:rPr>
              <a:t>Dall</a:t>
            </a:r>
            <a:r>
              <a:rPr lang="fi-FI" sz="1800" b="0" i="0" u="sng" strike="noStrike" dirty="0">
                <a:solidFill>
                  <a:srgbClr val="0097A7"/>
                </a:solidFill>
                <a:effectLst/>
                <a:latin typeface="Hind Guntur" panose="02000000000000000000" pitchFamily="2" charset="0"/>
                <a:hlinkClick r:id="rId5"/>
              </a:rPr>
              <a:t>-e 2</a:t>
            </a:r>
            <a:endParaRPr lang="fi-FI" sz="18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1800" b="0" i="0" u="sng" strike="noStrike" dirty="0" err="1">
                <a:solidFill>
                  <a:srgbClr val="0097A7"/>
                </a:solidFill>
                <a:effectLst/>
                <a:latin typeface="Hind Guntur" panose="02000000000000000000" pitchFamily="2" charset="0"/>
                <a:hlinkClick r:id="rId6"/>
              </a:rPr>
              <a:t>Ideogram</a:t>
            </a:r>
            <a:endParaRPr lang="fi-FI" sz="18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1800" b="0" i="0" u="sng" strike="noStrike" dirty="0" err="1">
                <a:solidFill>
                  <a:srgbClr val="0097A7"/>
                </a:solidFill>
                <a:effectLst/>
                <a:latin typeface="Hind Guntur" panose="02000000000000000000" pitchFamily="2" charset="0"/>
                <a:hlinkClick r:id="rId7"/>
              </a:rPr>
              <a:t>Artbreeder</a:t>
            </a:r>
            <a:endParaRPr lang="fi-FI" sz="18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1800" b="0" i="0" u="sng" strike="noStrike" dirty="0" err="1">
                <a:solidFill>
                  <a:srgbClr val="0097A7"/>
                </a:solidFill>
                <a:effectLst/>
                <a:latin typeface="Hind Guntur" panose="02000000000000000000" pitchFamily="2" charset="0"/>
                <a:hlinkClick r:id="rId8"/>
              </a:rPr>
              <a:t>Fulljourney</a:t>
            </a:r>
            <a:endParaRPr lang="fi-FI" sz="1800" b="0" i="0" u="none" strike="noStrike" dirty="0">
              <a:solidFill>
                <a:srgbClr val="000000"/>
              </a:solidFill>
              <a:effectLst/>
              <a:latin typeface="Hind Guntur" panose="02000000000000000000" pitchFamily="2" charset="0"/>
            </a:endParaRPr>
          </a:p>
          <a:p>
            <a:pPr rtl="0" fontAlgn="base">
              <a:spcBef>
                <a:spcPts val="0"/>
              </a:spcBef>
              <a:spcAft>
                <a:spcPts val="0"/>
              </a:spcAft>
              <a:buFont typeface="Arial" panose="020B0604020202020204" pitchFamily="34" charset="0"/>
              <a:buChar char="•"/>
            </a:pPr>
            <a:r>
              <a:rPr lang="fi-FI" sz="1800" b="0" i="0" u="sng" strike="noStrike" dirty="0" err="1">
                <a:solidFill>
                  <a:srgbClr val="0097A7"/>
                </a:solidFill>
                <a:effectLst/>
                <a:latin typeface="Hind Guntur" panose="02000000000000000000" pitchFamily="2" charset="0"/>
                <a:hlinkClick r:id="rId9"/>
              </a:rPr>
              <a:t>Freepik</a:t>
            </a:r>
            <a:endParaRPr lang="fi-FI" sz="1800" b="0" i="0" u="sng" strike="noStrike" dirty="0">
              <a:solidFill>
                <a:srgbClr val="0097A7"/>
              </a:solidFill>
              <a:effectLst/>
              <a:latin typeface="Hind Guntur" panose="02000000000000000000" pitchFamily="2" charset="0"/>
            </a:endParaRPr>
          </a:p>
          <a:p>
            <a:pPr rtl="0" fontAlgn="base">
              <a:spcBef>
                <a:spcPts val="0"/>
              </a:spcBef>
              <a:spcAft>
                <a:spcPts val="0"/>
              </a:spcAft>
            </a:pPr>
            <a:endParaRPr lang="fi-FI" sz="1800" b="0" i="0" u="none" strike="noStrike" dirty="0">
              <a:solidFill>
                <a:srgbClr val="000000"/>
              </a:solidFill>
              <a:effectLst/>
              <a:latin typeface="Hind Guntur" panose="02000000000000000000" pitchFamily="2" charset="0"/>
            </a:endParaRPr>
          </a:p>
          <a:p>
            <a:pPr rtl="0">
              <a:spcBef>
                <a:spcPts val="0"/>
              </a:spcBef>
              <a:spcAft>
                <a:spcPts val="0"/>
              </a:spcAft>
            </a:pPr>
            <a:r>
              <a:rPr lang="fi-FI" sz="1800" b="1" i="0" u="none" strike="noStrike" dirty="0">
                <a:solidFill>
                  <a:srgbClr val="000000"/>
                </a:solidFill>
                <a:effectLst/>
                <a:latin typeface="Hind Guntur" panose="02000000000000000000" pitchFamily="2" charset="0"/>
              </a:rPr>
              <a:t>Paras, mutta maksullinen:</a:t>
            </a:r>
            <a:endParaRPr lang="fi-FI" b="0" dirty="0">
              <a:effectLst/>
            </a:endParaRPr>
          </a:p>
          <a:p>
            <a:r>
              <a:rPr lang="fi-FI" sz="1800" b="0" i="0" u="sng" strike="noStrike" dirty="0" err="1">
                <a:solidFill>
                  <a:srgbClr val="0097A7"/>
                </a:solidFill>
                <a:effectLst/>
                <a:latin typeface="Hind Guntur" panose="02000000000000000000" pitchFamily="2" charset="0"/>
                <a:hlinkClick r:id="rId10"/>
              </a:rPr>
              <a:t>Midjourney</a:t>
            </a:r>
            <a:r>
              <a:rPr lang="fi-FI" sz="1800" b="0" i="0" u="sng" strike="noStrike" dirty="0">
                <a:solidFill>
                  <a:srgbClr val="0097A7"/>
                </a:solidFill>
                <a:effectLst/>
                <a:latin typeface="Hind Guntur" panose="02000000000000000000" pitchFamily="2" charset="0"/>
                <a:hlinkClick r:id="rId10"/>
              </a:rPr>
              <a:t> </a:t>
            </a:r>
            <a:r>
              <a:rPr lang="fi-FI" sz="1800" b="0" i="0" u="none" strike="noStrike" dirty="0">
                <a:solidFill>
                  <a:srgbClr val="000000"/>
                </a:solidFill>
                <a:effectLst/>
                <a:latin typeface="Hind Guntur" panose="02000000000000000000" pitchFamily="2" charset="0"/>
              </a:rPr>
              <a:t>6</a:t>
            </a:r>
            <a:endParaRPr lang="it-IT" sz="1800" b="0" i="0" u="none" strike="noStrike" dirty="0">
              <a:solidFill>
                <a:srgbClr val="000000"/>
              </a:solidFill>
              <a:effectLst/>
              <a:latin typeface="Hind Guntur" panose="02000000000000000000" pitchFamily="2" charset="0"/>
            </a:endParaRPr>
          </a:p>
        </p:txBody>
      </p:sp>
    </p:spTree>
    <p:extLst>
      <p:ext uri="{BB962C8B-B14F-4D97-AF65-F5344CB8AC3E}">
        <p14:creationId xmlns:p14="http://schemas.microsoft.com/office/powerpoint/2010/main" val="149579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E0DB3AB-7F72-15D6-2C0A-DD81748E4F50}"/>
              </a:ext>
            </a:extLst>
          </p:cNvPr>
          <p:cNvSpPr txBox="1"/>
          <p:nvPr/>
        </p:nvSpPr>
        <p:spPr>
          <a:xfrm>
            <a:off x="97970" y="659461"/>
            <a:ext cx="3178627" cy="4462760"/>
          </a:xfrm>
          <a:prstGeom prst="rect">
            <a:avLst/>
          </a:prstGeom>
          <a:noFill/>
        </p:spPr>
        <p:txBody>
          <a:bodyPr wrap="square">
            <a:spAutoFit/>
          </a:bodyPr>
          <a:lstStyle/>
          <a:p>
            <a:pPr rtl="0">
              <a:spcBef>
                <a:spcPts val="600"/>
              </a:spcBef>
              <a:spcAft>
                <a:spcPts val="0"/>
              </a:spcAft>
            </a:pPr>
            <a:r>
              <a:rPr lang="fi-FI" dirty="0" err="1">
                <a:latin typeface="Hind Guntur" panose="02000000000000000000" pitchFamily="2" charset="0"/>
              </a:rPr>
              <a:t>Videoita</a:t>
            </a:r>
            <a:r>
              <a:rPr lang="fi-FI" sz="1800" b="0" i="0" u="none" strike="noStrike" dirty="0" err="1">
                <a:solidFill>
                  <a:srgbClr val="FFFFFF"/>
                </a:solidFill>
                <a:effectLst/>
                <a:latin typeface="Hind Guntur" panose="02000000000000000000" pitchFamily="2" charset="0"/>
              </a:rPr>
              <a:t>ubbausta</a:t>
            </a:r>
            <a:endParaRPr lang="fi-FI" b="0" dirty="0">
              <a:effectLst/>
            </a:endParaRPr>
          </a:p>
          <a:p>
            <a:pPr rtl="0">
              <a:spcBef>
                <a:spcPts val="600"/>
              </a:spcBef>
              <a:spcAft>
                <a:spcPts val="0"/>
              </a:spcAft>
            </a:pPr>
            <a:r>
              <a:rPr lang="fi-FI" sz="1800" b="0" i="0" u="sng" strike="noStrike" dirty="0" err="1">
                <a:effectLst/>
                <a:latin typeface="Hind Guntur" panose="02000000000000000000" pitchFamily="2" charset="0"/>
                <a:hlinkClick r:id="rId2">
                  <a:extLst>
                    <a:ext uri="{A12FA001-AC4F-418D-AE19-62706E023703}">
                      <ahyp:hlinkClr xmlns:ahyp="http://schemas.microsoft.com/office/drawing/2018/hyperlinkcolor" val="tx"/>
                    </a:ext>
                  </a:extLst>
                </a:hlinkClick>
              </a:rPr>
              <a:t>Heygen</a:t>
            </a:r>
            <a:endParaRPr lang="fi-FI" b="0" dirty="0">
              <a:effectLst/>
            </a:endParaRPr>
          </a:p>
          <a:p>
            <a:pPr rtl="0">
              <a:spcBef>
                <a:spcPts val="600"/>
              </a:spcBef>
              <a:spcAft>
                <a:spcPts val="0"/>
              </a:spcAft>
            </a:pPr>
            <a:endParaRPr lang="fi-FI" sz="1800" b="0" i="0" u="none" strike="noStrike" dirty="0">
              <a:effectLst/>
              <a:latin typeface="Hind Guntur" panose="02000000000000000000" pitchFamily="2" charset="0"/>
            </a:endParaRPr>
          </a:p>
          <a:p>
            <a:pPr rtl="0">
              <a:spcBef>
                <a:spcPts val="600"/>
              </a:spcBef>
              <a:spcAft>
                <a:spcPts val="0"/>
              </a:spcAft>
            </a:pPr>
            <a:r>
              <a:rPr lang="fi-FI" sz="1800" b="0" i="0" u="none" strike="noStrike" dirty="0">
                <a:effectLst/>
                <a:latin typeface="Hind Guntur" panose="02000000000000000000" pitchFamily="2" charset="0"/>
              </a:rPr>
              <a:t>Videosta/tekstistä videoksi </a:t>
            </a:r>
            <a:endParaRPr lang="fi-FI" b="0" dirty="0">
              <a:effectLst/>
            </a:endParaRPr>
          </a:p>
          <a:p>
            <a:pPr rtl="0">
              <a:spcBef>
                <a:spcPts val="600"/>
              </a:spcBef>
              <a:spcAft>
                <a:spcPts val="0"/>
              </a:spcAft>
            </a:pPr>
            <a:r>
              <a:rPr lang="fi-FI" sz="1800" b="0" i="0" u="sng" strike="noStrike" dirty="0" err="1">
                <a:effectLst/>
                <a:latin typeface="Hind Guntur" panose="02000000000000000000" pitchFamily="2" charset="0"/>
                <a:hlinkClick r:id="rId3">
                  <a:extLst>
                    <a:ext uri="{A12FA001-AC4F-418D-AE19-62706E023703}">
                      <ahyp:hlinkClr xmlns:ahyp="http://schemas.microsoft.com/office/drawing/2018/hyperlinkcolor" val="tx"/>
                    </a:ext>
                  </a:extLst>
                </a:hlinkClick>
              </a:rPr>
              <a:t>runwaylm</a:t>
            </a:r>
            <a:endParaRPr lang="fi-FI" b="0" dirty="0">
              <a:effectLst/>
            </a:endParaRPr>
          </a:p>
          <a:p>
            <a:pPr rtl="0">
              <a:spcBef>
                <a:spcPts val="600"/>
              </a:spcBef>
              <a:spcAft>
                <a:spcPts val="0"/>
              </a:spcAft>
            </a:pPr>
            <a:endParaRPr lang="fi-FI" sz="1800" b="0" i="0" u="none" strike="noStrike" dirty="0">
              <a:effectLst/>
              <a:latin typeface="Hind Guntur" panose="02000000000000000000" pitchFamily="2" charset="0"/>
            </a:endParaRPr>
          </a:p>
          <a:p>
            <a:pPr rtl="0">
              <a:spcBef>
                <a:spcPts val="600"/>
              </a:spcBef>
              <a:spcAft>
                <a:spcPts val="0"/>
              </a:spcAft>
            </a:pPr>
            <a:endParaRPr lang="fi-FI" b="0" dirty="0">
              <a:effectLst/>
            </a:endParaRPr>
          </a:p>
          <a:p>
            <a:pPr rtl="0">
              <a:spcBef>
                <a:spcPts val="600"/>
              </a:spcBef>
              <a:spcAft>
                <a:spcPts val="0"/>
              </a:spcAft>
            </a:pPr>
            <a:r>
              <a:rPr lang="fi-FI" sz="1800" b="0" i="0" u="sng" strike="noStrike" dirty="0" err="1">
                <a:effectLst/>
                <a:latin typeface="Hind Guntur" panose="02000000000000000000" pitchFamily="2" charset="0"/>
                <a:hlinkClick r:id="rId4">
                  <a:extLst>
                    <a:ext uri="{A12FA001-AC4F-418D-AE19-62706E023703}">
                      <ahyp:hlinkClr xmlns:ahyp="http://schemas.microsoft.com/office/drawing/2018/hyperlinkcolor" val="tx"/>
                    </a:ext>
                  </a:extLst>
                </a:hlinkClick>
              </a:rPr>
              <a:t>Fulljourney</a:t>
            </a:r>
            <a:r>
              <a:rPr lang="fi-FI" sz="1800" b="0" i="0" u="none" strike="noStrike" dirty="0">
                <a:effectLst/>
                <a:latin typeface="Hind Guntur" panose="02000000000000000000" pitchFamily="2" charset="0"/>
              </a:rPr>
              <a:t> (</a:t>
            </a:r>
            <a:r>
              <a:rPr lang="fi-FI" sz="1800" b="0" i="0" u="none" strike="noStrike" dirty="0" err="1">
                <a:effectLst/>
                <a:latin typeface="Hind Guntur" panose="02000000000000000000" pitchFamily="2" charset="0"/>
              </a:rPr>
              <a:t>discord</a:t>
            </a:r>
            <a:r>
              <a:rPr lang="fi-FI" sz="1800" b="0" i="0" u="none" strike="noStrike" dirty="0">
                <a:effectLst/>
                <a:latin typeface="Hind Guntur" panose="02000000000000000000" pitchFamily="2" charset="0"/>
              </a:rPr>
              <a:t>)</a:t>
            </a:r>
            <a:endParaRPr lang="fi-FI" b="0" dirty="0">
              <a:effectLst/>
            </a:endParaRPr>
          </a:p>
          <a:p>
            <a:pPr rtl="0">
              <a:spcBef>
                <a:spcPts val="600"/>
              </a:spcBef>
              <a:spcAft>
                <a:spcPts val="0"/>
              </a:spcAft>
            </a:pPr>
            <a:r>
              <a:rPr lang="fi-FI" sz="1800" b="0" i="0" u="none" strike="noStrike" dirty="0">
                <a:effectLst/>
                <a:latin typeface="Hind Guntur" panose="02000000000000000000" pitchFamily="2" charset="0"/>
              </a:rPr>
              <a:t>Tekoälyavusteinen editointi </a:t>
            </a:r>
            <a:endParaRPr lang="fi-FI" b="0" dirty="0">
              <a:effectLst/>
            </a:endParaRPr>
          </a:p>
          <a:p>
            <a:pPr rtl="0">
              <a:spcBef>
                <a:spcPts val="600"/>
              </a:spcBef>
              <a:spcAft>
                <a:spcPts val="0"/>
              </a:spcAft>
            </a:pPr>
            <a:endParaRPr lang="fi-FI" sz="1800" b="0" i="0" u="sng" strike="noStrike" dirty="0">
              <a:effectLst/>
              <a:latin typeface="Hind Guntur" panose="02000000000000000000" pitchFamily="2" charset="0"/>
              <a:hlinkClick r:id="rId5">
                <a:extLst>
                  <a:ext uri="{A12FA001-AC4F-418D-AE19-62706E023703}">
                    <ahyp:hlinkClr xmlns:ahyp="http://schemas.microsoft.com/office/drawing/2018/hyperlinkcolor" val="tx"/>
                  </a:ext>
                </a:extLst>
              </a:hlinkClick>
            </a:endParaRPr>
          </a:p>
          <a:p>
            <a:pPr rtl="0">
              <a:spcBef>
                <a:spcPts val="600"/>
              </a:spcBef>
              <a:spcAft>
                <a:spcPts val="0"/>
              </a:spcAft>
            </a:pPr>
            <a:r>
              <a:rPr lang="fi-FI" sz="1800" b="0" i="0" u="sng" strike="noStrike" dirty="0" err="1">
                <a:effectLst/>
                <a:latin typeface="Hind Guntur" panose="02000000000000000000" pitchFamily="2" charset="0"/>
                <a:hlinkClick r:id="rId5">
                  <a:extLst>
                    <a:ext uri="{A12FA001-AC4F-418D-AE19-62706E023703}">
                      <ahyp:hlinkClr xmlns:ahyp="http://schemas.microsoft.com/office/drawing/2018/hyperlinkcolor" val="tx"/>
                    </a:ext>
                  </a:extLst>
                </a:hlinkClick>
              </a:rPr>
              <a:t>Clipchamp</a:t>
            </a:r>
            <a:endParaRPr lang="fi-FI" b="0" dirty="0">
              <a:effectLst/>
            </a:endParaRPr>
          </a:p>
          <a:p>
            <a:br>
              <a:rPr lang="fi-FI" dirty="0"/>
            </a:br>
            <a:endParaRPr lang="fi-FI" dirty="0"/>
          </a:p>
        </p:txBody>
      </p:sp>
      <p:sp>
        <p:nvSpPr>
          <p:cNvPr id="7" name="Tekstiruutu 6">
            <a:extLst>
              <a:ext uri="{FF2B5EF4-FFF2-40B4-BE49-F238E27FC236}">
                <a16:creationId xmlns:a16="http://schemas.microsoft.com/office/drawing/2014/main" id="{1C220F29-ACF7-3A78-0B4F-57C3D708DAE1}"/>
              </a:ext>
            </a:extLst>
          </p:cNvPr>
          <p:cNvSpPr txBox="1"/>
          <p:nvPr/>
        </p:nvSpPr>
        <p:spPr>
          <a:xfrm>
            <a:off x="3537855" y="656302"/>
            <a:ext cx="5834745" cy="7063472"/>
          </a:xfrm>
          <a:prstGeom prst="rect">
            <a:avLst/>
          </a:prstGeom>
          <a:noFill/>
        </p:spPr>
        <p:txBody>
          <a:bodyPr wrap="square">
            <a:spAutoFit/>
          </a:bodyPr>
          <a:lstStyle/>
          <a:p>
            <a:pPr rtl="0">
              <a:spcBef>
                <a:spcPts val="600"/>
              </a:spcBef>
              <a:spcAft>
                <a:spcPts val="0"/>
              </a:spcAft>
            </a:pPr>
            <a:r>
              <a:rPr lang="fi-FI" dirty="0">
                <a:latin typeface="Hind Guntur" panose="02000000000000000000" pitchFamily="2" charset="0"/>
              </a:rPr>
              <a:t>Musiikkia</a:t>
            </a:r>
            <a:endParaRPr lang="fi-FI" dirty="0">
              <a:effectLst/>
            </a:endParaRPr>
          </a:p>
          <a:p>
            <a:pPr rtl="0">
              <a:spcBef>
                <a:spcPts val="600"/>
              </a:spcBef>
              <a:spcAft>
                <a:spcPts val="0"/>
              </a:spcAft>
            </a:pPr>
            <a:r>
              <a:rPr lang="fi-FI" sz="1800" i="0" u="none" strike="noStrike" dirty="0">
                <a:effectLst/>
                <a:latin typeface="Hind Guntur" panose="02000000000000000000" pitchFamily="2" charset="0"/>
              </a:rPr>
              <a:t>generoi musiikkia tyylien ja tunnelmien avulla:</a:t>
            </a:r>
            <a:r>
              <a:rPr lang="fi-FI" sz="1800" i="0" u="sng" strike="noStrike" dirty="0">
                <a:effectLst/>
                <a:latin typeface="Hind Guntur" panose="02000000000000000000" pitchFamily="2" charset="0"/>
                <a:hlinkClick r:id="rId6">
                  <a:extLst>
                    <a:ext uri="{A12FA001-AC4F-418D-AE19-62706E023703}">
                      <ahyp:hlinkClr xmlns:ahyp="http://schemas.microsoft.com/office/drawing/2018/hyperlinkcolor" val="tx"/>
                    </a:ext>
                  </a:extLst>
                </a:hlinkClick>
              </a:rPr>
              <a:t> </a:t>
            </a:r>
            <a:r>
              <a:rPr lang="fi-FI" sz="1800" i="0" u="sng" strike="noStrike" dirty="0">
                <a:effectLst/>
                <a:latin typeface="Hind Guntur" panose="02000000000000000000" pitchFamily="2" charset="0"/>
                <a:hlinkClick r:id="rId7">
                  <a:extLst>
                    <a:ext uri="{A12FA001-AC4F-418D-AE19-62706E023703}">
                      <ahyp:hlinkClr xmlns:ahyp="http://schemas.microsoft.com/office/drawing/2018/hyperlinkcolor" val="tx"/>
                    </a:ext>
                  </a:extLst>
                </a:hlinkClick>
              </a:rPr>
              <a:t>https://soundraw.io/create_music</a:t>
            </a:r>
            <a:endParaRPr lang="fi-FI" sz="1800" i="0" u="sng" strike="noStrike" dirty="0">
              <a:effectLst/>
              <a:latin typeface="Hind Guntur" panose="02000000000000000000" pitchFamily="2" charset="0"/>
            </a:endParaRPr>
          </a:p>
          <a:p>
            <a:pPr rtl="0">
              <a:spcBef>
                <a:spcPts val="600"/>
              </a:spcBef>
              <a:spcAft>
                <a:spcPts val="0"/>
              </a:spcAft>
            </a:pPr>
            <a:endParaRPr lang="fi-FI" dirty="0">
              <a:effectLst/>
            </a:endParaRPr>
          </a:p>
          <a:p>
            <a:pPr rtl="0">
              <a:spcBef>
                <a:spcPts val="600"/>
              </a:spcBef>
              <a:spcAft>
                <a:spcPts val="0"/>
              </a:spcAft>
            </a:pPr>
            <a:r>
              <a:rPr lang="fi-FI" sz="1800" i="0" u="none" strike="noStrike" dirty="0">
                <a:effectLst/>
                <a:latin typeface="Hind Guntur" panose="02000000000000000000" pitchFamily="2" charset="0"/>
              </a:rPr>
              <a:t>Tekstin avulla musiikkia</a:t>
            </a:r>
            <a:r>
              <a:rPr lang="fi-FI" sz="1800" i="0" u="sng" strike="noStrike" dirty="0">
                <a:effectLst/>
                <a:latin typeface="Hind Guntur" panose="02000000000000000000" pitchFamily="2" charset="0"/>
                <a:hlinkClick r:id="rId8">
                  <a:extLst>
                    <a:ext uri="{A12FA001-AC4F-418D-AE19-62706E023703}">
                      <ahyp:hlinkClr xmlns:ahyp="http://schemas.microsoft.com/office/drawing/2018/hyperlinkcolor" val="tx"/>
                    </a:ext>
                  </a:extLst>
                </a:hlinkClick>
              </a:rPr>
              <a:t> http://kickthejetengine.com/langorhythm/</a:t>
            </a:r>
            <a:endParaRPr lang="fi-FI" sz="1800" i="0" u="sng" strike="noStrike" dirty="0">
              <a:effectLst/>
              <a:latin typeface="Hind Guntur" panose="02000000000000000000" pitchFamily="2" charset="0"/>
            </a:endParaRPr>
          </a:p>
          <a:p>
            <a:pPr rtl="0">
              <a:spcBef>
                <a:spcPts val="600"/>
              </a:spcBef>
              <a:spcAft>
                <a:spcPts val="0"/>
              </a:spcAft>
            </a:pPr>
            <a:endParaRPr lang="fi-FI" dirty="0">
              <a:effectLst/>
            </a:endParaRPr>
          </a:p>
          <a:p>
            <a:pPr rtl="0">
              <a:spcBef>
                <a:spcPts val="600"/>
              </a:spcBef>
              <a:spcAft>
                <a:spcPts val="0"/>
              </a:spcAft>
            </a:pPr>
            <a:r>
              <a:rPr lang="fi-FI" sz="1800" i="0" u="none" strike="noStrike" dirty="0">
                <a:effectLst/>
                <a:latin typeface="Hind Guntur" panose="02000000000000000000" pitchFamily="2" charset="0"/>
              </a:rPr>
              <a:t>Valmiita esimerkkejä</a:t>
            </a:r>
            <a:endParaRPr lang="fi-FI" dirty="0">
              <a:effectLst/>
            </a:endParaRPr>
          </a:p>
          <a:p>
            <a:pPr rtl="0">
              <a:spcBef>
                <a:spcPts val="600"/>
              </a:spcBef>
              <a:spcAft>
                <a:spcPts val="0"/>
              </a:spcAft>
            </a:pPr>
            <a:r>
              <a:rPr lang="fi-FI" sz="1800" i="0" u="sng" strike="noStrike" dirty="0" err="1">
                <a:solidFill>
                  <a:srgbClr val="467886"/>
                </a:solidFill>
                <a:effectLst/>
                <a:latin typeface="Hind Guntur" panose="02000000000000000000" pitchFamily="2" charset="0"/>
                <a:hlinkClick r:id="rId9">
                  <a:extLst>
                    <a:ext uri="{A12FA001-AC4F-418D-AE19-62706E023703}">
                      <ahyp:hlinkClr xmlns:ahyp="http://schemas.microsoft.com/office/drawing/2018/hyperlinkcolor" val="tx"/>
                    </a:ext>
                  </a:extLst>
                </a:hlinkClick>
              </a:rPr>
              <a:t>MusicLM</a:t>
            </a:r>
            <a:r>
              <a:rPr lang="fi-FI" sz="1800" i="0" u="sng" strike="noStrike" dirty="0">
                <a:solidFill>
                  <a:srgbClr val="467886"/>
                </a:solidFill>
                <a:effectLst/>
                <a:latin typeface="Hind Guntur" panose="02000000000000000000" pitchFamily="2" charset="0"/>
                <a:hlinkClick r:id="rId9">
                  <a:extLst>
                    <a:ext uri="{A12FA001-AC4F-418D-AE19-62706E023703}">
                      <ahyp:hlinkClr xmlns:ahyp="http://schemas.microsoft.com/office/drawing/2018/hyperlinkcolor" val="tx"/>
                    </a:ext>
                  </a:extLst>
                </a:hlinkClick>
              </a:rPr>
              <a:t>: </a:t>
            </a:r>
            <a:r>
              <a:rPr lang="fi-FI" sz="1800" i="0" u="sng" strike="noStrike" dirty="0" err="1">
                <a:solidFill>
                  <a:srgbClr val="467886"/>
                </a:solidFill>
                <a:effectLst/>
                <a:latin typeface="Hind Guntur" panose="02000000000000000000" pitchFamily="2" charset="0"/>
                <a:hlinkClick r:id="rId9">
                  <a:extLst>
                    <a:ext uri="{A12FA001-AC4F-418D-AE19-62706E023703}">
                      <ahyp:hlinkClr xmlns:ahyp="http://schemas.microsoft.com/office/drawing/2018/hyperlinkcolor" val="tx"/>
                    </a:ext>
                  </a:extLst>
                </a:hlinkClick>
              </a:rPr>
              <a:t>Generating</a:t>
            </a:r>
            <a:r>
              <a:rPr lang="fi-FI" sz="1800" i="0" u="sng" strike="noStrike" dirty="0">
                <a:solidFill>
                  <a:srgbClr val="467886"/>
                </a:solidFill>
                <a:effectLst/>
                <a:latin typeface="Hind Guntur" panose="02000000000000000000" pitchFamily="2" charset="0"/>
                <a:hlinkClick r:id="rId9">
                  <a:extLst>
                    <a:ext uri="{A12FA001-AC4F-418D-AE19-62706E023703}">
                      <ahyp:hlinkClr xmlns:ahyp="http://schemas.microsoft.com/office/drawing/2018/hyperlinkcolor" val="tx"/>
                    </a:ext>
                  </a:extLst>
                </a:hlinkClick>
              </a:rPr>
              <a:t> Music </a:t>
            </a:r>
            <a:r>
              <a:rPr lang="fi-FI" sz="1800" i="0" u="sng" strike="noStrike" dirty="0" err="1">
                <a:solidFill>
                  <a:srgbClr val="467886"/>
                </a:solidFill>
                <a:effectLst/>
                <a:latin typeface="Hind Guntur" panose="02000000000000000000" pitchFamily="2" charset="0"/>
                <a:hlinkClick r:id="rId9">
                  <a:extLst>
                    <a:ext uri="{A12FA001-AC4F-418D-AE19-62706E023703}">
                      <ahyp:hlinkClr xmlns:ahyp="http://schemas.microsoft.com/office/drawing/2018/hyperlinkcolor" val="tx"/>
                    </a:ext>
                  </a:extLst>
                </a:hlinkClick>
              </a:rPr>
              <a:t>From</a:t>
            </a:r>
            <a:r>
              <a:rPr lang="fi-FI" sz="1800" i="0" u="sng" strike="noStrike" dirty="0">
                <a:solidFill>
                  <a:srgbClr val="467886"/>
                </a:solidFill>
                <a:effectLst/>
                <a:latin typeface="Hind Guntur" panose="02000000000000000000" pitchFamily="2" charset="0"/>
                <a:hlinkClick r:id="rId9">
                  <a:extLst>
                    <a:ext uri="{A12FA001-AC4F-418D-AE19-62706E023703}">
                      <ahyp:hlinkClr xmlns:ahyp="http://schemas.microsoft.com/office/drawing/2018/hyperlinkcolor" val="tx"/>
                    </a:ext>
                  </a:extLst>
                </a:hlinkClick>
              </a:rPr>
              <a:t> </a:t>
            </a:r>
            <a:r>
              <a:rPr lang="fi-FI" sz="1800" i="0" u="sng" strike="noStrike" dirty="0" err="1">
                <a:effectLst/>
                <a:latin typeface="Hind Guntur" panose="02000000000000000000" pitchFamily="2" charset="0"/>
                <a:hlinkClick r:id="rId9">
                  <a:extLst>
                    <a:ext uri="{A12FA001-AC4F-418D-AE19-62706E023703}">
                      <ahyp:hlinkClr xmlns:ahyp="http://schemas.microsoft.com/office/drawing/2018/hyperlinkcolor" val="tx"/>
                    </a:ext>
                  </a:extLst>
                </a:hlinkClick>
              </a:rPr>
              <a:t>Text</a:t>
            </a:r>
            <a:endParaRPr lang="fi-FI" dirty="0">
              <a:effectLst/>
            </a:endParaRPr>
          </a:p>
          <a:p>
            <a:pPr rtl="0">
              <a:spcBef>
                <a:spcPts val="600"/>
              </a:spcBef>
              <a:spcAft>
                <a:spcPts val="0"/>
              </a:spcAft>
            </a:pPr>
            <a:endParaRPr lang="fi-FI" sz="1800" i="0" u="none" strike="noStrike" dirty="0">
              <a:effectLst/>
              <a:latin typeface="Hind Guntur" panose="02000000000000000000" pitchFamily="2" charset="0"/>
            </a:endParaRPr>
          </a:p>
          <a:p>
            <a:pPr rtl="0">
              <a:spcBef>
                <a:spcPts val="600"/>
              </a:spcBef>
              <a:spcAft>
                <a:spcPts val="0"/>
              </a:spcAft>
            </a:pPr>
            <a:r>
              <a:rPr lang="fi-FI" sz="1800" i="0" u="none" strike="noStrike" dirty="0">
                <a:effectLst/>
                <a:latin typeface="Hind Guntur" panose="02000000000000000000" pitchFamily="2" charset="0"/>
              </a:rPr>
              <a:t>Yhteismusisointia tekoälyn kanssa</a:t>
            </a:r>
            <a:endParaRPr lang="fi-FI" dirty="0">
              <a:effectLst/>
            </a:endParaRPr>
          </a:p>
          <a:p>
            <a:pPr rtl="0">
              <a:spcBef>
                <a:spcPts val="600"/>
              </a:spcBef>
              <a:spcAft>
                <a:spcPts val="0"/>
              </a:spcAft>
            </a:pPr>
            <a:r>
              <a:rPr lang="fi-FI" sz="1800" i="0" u="sng" strike="noStrike" dirty="0" err="1">
                <a:solidFill>
                  <a:srgbClr val="467886"/>
                </a:solidFill>
                <a:effectLst/>
                <a:latin typeface="Hind Guntur" panose="02000000000000000000" pitchFamily="2" charset="0"/>
                <a:hlinkClick r:id="rId10">
                  <a:extLst>
                    <a:ext uri="{A12FA001-AC4F-418D-AE19-62706E023703}">
                      <ahyp:hlinkClr xmlns:ahyp="http://schemas.microsoft.com/office/drawing/2018/hyperlinkcolor" val="tx"/>
                    </a:ext>
                  </a:extLst>
                </a:hlinkClick>
              </a:rPr>
              <a:t>Arts</a:t>
            </a:r>
            <a:r>
              <a:rPr lang="fi-FI" sz="1800" i="0" u="sng" strike="noStrike" dirty="0">
                <a:solidFill>
                  <a:srgbClr val="467886"/>
                </a:solidFill>
                <a:effectLst/>
                <a:latin typeface="Hind Guntur" panose="02000000000000000000" pitchFamily="2" charset="0"/>
                <a:hlinkClick r:id="rId10">
                  <a:extLst>
                    <a:ext uri="{A12FA001-AC4F-418D-AE19-62706E023703}">
                      <ahyp:hlinkClr xmlns:ahyp="http://schemas.microsoft.com/office/drawing/2018/hyperlinkcolor" val="tx"/>
                    </a:ext>
                  </a:extLst>
                </a:hlinkClick>
              </a:rPr>
              <a:t> &amp; Culture </a:t>
            </a:r>
            <a:r>
              <a:rPr lang="fi-FI" sz="1800" i="0" u="sng" strike="noStrike" dirty="0" err="1">
                <a:effectLst/>
                <a:latin typeface="Hind Guntur" panose="02000000000000000000" pitchFamily="2" charset="0"/>
                <a:hlinkClick r:id="rId10">
                  <a:extLst>
                    <a:ext uri="{A12FA001-AC4F-418D-AE19-62706E023703}">
                      <ahyp:hlinkClr xmlns:ahyp="http://schemas.microsoft.com/office/drawing/2018/hyperlinkcolor" val="tx"/>
                    </a:ext>
                  </a:extLst>
                </a:hlinkClick>
              </a:rPr>
              <a:t>Experiments</a:t>
            </a:r>
            <a:endParaRPr lang="fi-FI" dirty="0">
              <a:effectLst/>
            </a:endParaRPr>
          </a:p>
          <a:p>
            <a:pPr rtl="0">
              <a:spcBef>
                <a:spcPts val="600"/>
              </a:spcBef>
              <a:spcAft>
                <a:spcPts val="0"/>
              </a:spcAft>
            </a:pPr>
            <a:endParaRPr lang="fi-FI" sz="1800" i="0" u="none" strike="noStrike" dirty="0">
              <a:effectLst/>
              <a:latin typeface="Hind Guntur" panose="02000000000000000000" pitchFamily="2" charset="0"/>
            </a:endParaRPr>
          </a:p>
          <a:p>
            <a:pPr rtl="0">
              <a:spcBef>
                <a:spcPts val="600"/>
              </a:spcBef>
              <a:spcAft>
                <a:spcPts val="0"/>
              </a:spcAft>
            </a:pPr>
            <a:r>
              <a:rPr lang="fi-FI" sz="1800" i="0" u="none" strike="noStrike" dirty="0">
                <a:effectLst/>
                <a:latin typeface="Hind Guntur" panose="02000000000000000000" pitchFamily="2" charset="0"/>
              </a:rPr>
              <a:t>Ammattimaisempaa musiikintekoa</a:t>
            </a:r>
            <a:endParaRPr lang="fi-FI" dirty="0">
              <a:effectLst/>
            </a:endParaRPr>
          </a:p>
          <a:p>
            <a:pPr rtl="0">
              <a:spcBef>
                <a:spcPts val="600"/>
              </a:spcBef>
              <a:spcAft>
                <a:spcPts val="0"/>
              </a:spcAft>
            </a:pPr>
            <a:r>
              <a:rPr lang="fi-FI" sz="1800" i="0" u="sng" strike="noStrike" dirty="0" err="1">
                <a:effectLst/>
                <a:latin typeface="Hind Guntur" panose="02000000000000000000" pitchFamily="2" charset="0"/>
                <a:hlinkClick r:id="rId11">
                  <a:extLst>
                    <a:ext uri="{A12FA001-AC4F-418D-AE19-62706E023703}">
                      <ahyp:hlinkClr xmlns:ahyp="http://schemas.microsoft.com/office/drawing/2018/hyperlinkcolor" val="tx"/>
                    </a:ext>
                  </a:extLst>
                </a:hlinkClick>
              </a:rPr>
              <a:t>Riffusion</a:t>
            </a:r>
            <a:endParaRPr lang="fi-FI" dirty="0">
              <a:effectLst/>
            </a:endParaRPr>
          </a:p>
          <a:p>
            <a:pPr rtl="0">
              <a:spcBef>
                <a:spcPts val="600"/>
              </a:spcBef>
              <a:spcAft>
                <a:spcPts val="0"/>
              </a:spcAft>
            </a:pPr>
            <a:r>
              <a:rPr lang="fi-FI" sz="1800" i="0" u="sng" strike="noStrike" dirty="0" err="1">
                <a:effectLst/>
                <a:latin typeface="Hind Guntur" panose="02000000000000000000" pitchFamily="2" charset="0"/>
                <a:hlinkClick r:id="rId12">
                  <a:extLst>
                    <a:ext uri="{A12FA001-AC4F-418D-AE19-62706E023703}">
                      <ahyp:hlinkClr xmlns:ahyp="http://schemas.microsoft.com/office/drawing/2018/hyperlinkcolor" val="tx"/>
                    </a:ext>
                  </a:extLst>
                </a:hlinkClick>
              </a:rPr>
              <a:t>Soundful</a:t>
            </a:r>
            <a:endParaRPr lang="fi-FI" dirty="0">
              <a:effectLst/>
            </a:endParaRPr>
          </a:p>
          <a:p>
            <a:pPr rtl="0">
              <a:spcBef>
                <a:spcPts val="600"/>
              </a:spcBef>
              <a:spcAft>
                <a:spcPts val="0"/>
              </a:spcAft>
            </a:pPr>
            <a:r>
              <a:rPr lang="fi-FI" sz="1800" i="0" u="sng" strike="noStrike" dirty="0" err="1">
                <a:solidFill>
                  <a:srgbClr val="467886"/>
                </a:solidFill>
                <a:effectLst/>
                <a:latin typeface="Hind Guntur" panose="02000000000000000000" pitchFamily="2" charset="0"/>
                <a:hlinkClick r:id="rId13">
                  <a:extLst>
                    <a:ext uri="{A12FA001-AC4F-418D-AE19-62706E023703}">
                      <ahyp:hlinkClr xmlns:ahyp="http://schemas.microsoft.com/office/drawing/2018/hyperlinkcolor" val="tx"/>
                    </a:ext>
                  </a:extLst>
                </a:hlinkClick>
              </a:rPr>
              <a:t>Suno</a:t>
            </a:r>
            <a:r>
              <a:rPr lang="fi-FI" sz="1800" i="0" u="sng" strike="noStrike" dirty="0">
                <a:effectLst/>
                <a:latin typeface="Hind Guntur" panose="02000000000000000000" pitchFamily="2" charset="0"/>
                <a:hlinkClick r:id="rId13">
                  <a:extLst>
                    <a:ext uri="{A12FA001-AC4F-418D-AE19-62706E023703}">
                      <ahyp:hlinkClr xmlns:ahyp="http://schemas.microsoft.com/office/drawing/2018/hyperlinkcolor" val="tx"/>
                    </a:ext>
                  </a:extLst>
                </a:hlinkClick>
              </a:rPr>
              <a:t> </a:t>
            </a:r>
            <a:endParaRPr lang="fi-FI" dirty="0">
              <a:effectLst/>
            </a:endParaRPr>
          </a:p>
          <a:p>
            <a:pPr rtl="0">
              <a:spcBef>
                <a:spcPts val="600"/>
              </a:spcBef>
              <a:spcAft>
                <a:spcPts val="0"/>
              </a:spcAft>
            </a:pPr>
            <a:r>
              <a:rPr lang="fi-FI" sz="1800" i="0" u="sng" strike="noStrike" dirty="0" err="1">
                <a:effectLst/>
                <a:latin typeface="Hind Guntur" panose="02000000000000000000" pitchFamily="2" charset="0"/>
                <a:hlinkClick r:id="rId14">
                  <a:extLst>
                    <a:ext uri="{A12FA001-AC4F-418D-AE19-62706E023703}">
                      <ahyp:hlinkClr xmlns:ahyp="http://schemas.microsoft.com/office/drawing/2018/hyperlinkcolor" val="tx"/>
                    </a:ext>
                  </a:extLst>
                </a:hlinkClick>
              </a:rPr>
              <a:t>Udio</a:t>
            </a:r>
            <a:endParaRPr lang="fi-FI" dirty="0">
              <a:effectLst/>
            </a:endParaRPr>
          </a:p>
          <a:p>
            <a:br>
              <a:rPr lang="fi-FI" dirty="0"/>
            </a:br>
            <a:br>
              <a:rPr lang="fi-FI" dirty="0"/>
            </a:br>
            <a:endParaRPr lang="fi-FI" dirty="0"/>
          </a:p>
        </p:txBody>
      </p:sp>
      <p:sp>
        <p:nvSpPr>
          <p:cNvPr id="8" name="Nuoli: Oikea 7">
            <a:extLst>
              <a:ext uri="{FF2B5EF4-FFF2-40B4-BE49-F238E27FC236}">
                <a16:creationId xmlns:a16="http://schemas.microsoft.com/office/drawing/2014/main" id="{9EA44AFD-395C-B0DB-B7DA-3E770B92BF55}"/>
              </a:ext>
            </a:extLst>
          </p:cNvPr>
          <p:cNvSpPr/>
          <p:nvPr/>
        </p:nvSpPr>
        <p:spPr>
          <a:xfrm>
            <a:off x="7946571" y="4953000"/>
            <a:ext cx="3396343" cy="11212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Antilla on asiaa!</a:t>
            </a:r>
          </a:p>
        </p:txBody>
      </p:sp>
    </p:spTree>
    <p:extLst>
      <p:ext uri="{BB962C8B-B14F-4D97-AF65-F5344CB8AC3E}">
        <p14:creationId xmlns:p14="http://schemas.microsoft.com/office/powerpoint/2010/main" val="49960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p Sync_speechify_cloned_voice_antti lautala_2024-11-10_18-04-34_Gen-3 Alpha Turbo..._2024-11-10.mp4">
            <a:hlinkClick r:id="" action="ppaction://media"/>
            <a:extLst>
              <a:ext uri="{FF2B5EF4-FFF2-40B4-BE49-F238E27FC236}">
                <a16:creationId xmlns:a16="http://schemas.microsoft.com/office/drawing/2014/main" id="{80A45560-B4C1-60C8-5FB7-77CBB1347BD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038600" y="0"/>
            <a:ext cx="4114800" cy="6858000"/>
          </a:xfrm>
          <a:prstGeom prst="rect">
            <a:avLst/>
          </a:prstGeom>
        </p:spPr>
      </p:pic>
    </p:spTree>
    <p:extLst>
      <p:ext uri="{BB962C8B-B14F-4D97-AF65-F5344CB8AC3E}">
        <p14:creationId xmlns:p14="http://schemas.microsoft.com/office/powerpoint/2010/main" val="269836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uvakaappaus, animaatio, astronautti&#10;&#10;Kuvaus luotu automaattisesti">
            <a:extLst>
              <a:ext uri="{FF2B5EF4-FFF2-40B4-BE49-F238E27FC236}">
                <a16:creationId xmlns:a16="http://schemas.microsoft.com/office/drawing/2014/main" id="{C365693F-161D-D66E-7978-34BDD7EB3460}"/>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704" b="6026"/>
          <a:stretch/>
        </p:blipFill>
        <p:spPr>
          <a:xfrm>
            <a:off x="20" y="1"/>
            <a:ext cx="12191980" cy="6857999"/>
          </a:xfrm>
          <a:prstGeom prst="rect">
            <a:avLst/>
          </a:prstGeom>
        </p:spPr>
      </p:pic>
      <p:sp>
        <p:nvSpPr>
          <p:cNvPr id="2" name="Otsikko 1">
            <a:extLst>
              <a:ext uri="{FF2B5EF4-FFF2-40B4-BE49-F238E27FC236}">
                <a16:creationId xmlns:a16="http://schemas.microsoft.com/office/drawing/2014/main" id="{EB123920-06FA-5565-90DF-DBEE504B2B2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Miten</a:t>
            </a:r>
            <a:r>
              <a:rPr lang="en-US" sz="6000" dirty="0">
                <a:solidFill>
                  <a:srgbClr val="FFFFFF"/>
                </a:solidFill>
              </a:rPr>
              <a:t> </a:t>
            </a:r>
            <a:r>
              <a:rPr lang="en-US" sz="6000" dirty="0" err="1">
                <a:solidFill>
                  <a:srgbClr val="FFFFFF"/>
                </a:solidFill>
              </a:rPr>
              <a:t>hyödynnän</a:t>
            </a:r>
            <a:r>
              <a:rPr lang="en-US" sz="6000" dirty="0">
                <a:solidFill>
                  <a:srgbClr val="FFFFFF"/>
                </a:solidFill>
              </a:rPr>
              <a:t> </a:t>
            </a:r>
            <a:r>
              <a:rPr lang="en-US" sz="6000" dirty="0" err="1">
                <a:solidFill>
                  <a:srgbClr val="FFFFFF"/>
                </a:solidFill>
              </a:rPr>
              <a:t>tekoälyä</a:t>
            </a:r>
            <a:r>
              <a:rPr lang="en-US" sz="6000" dirty="0">
                <a:solidFill>
                  <a:srgbClr val="FFFFFF"/>
                </a:solidFill>
              </a:rPr>
              <a:t> </a:t>
            </a:r>
            <a:r>
              <a:rPr lang="en-US" sz="6000" dirty="0" err="1">
                <a:solidFill>
                  <a:srgbClr val="FFFFFF"/>
                </a:solidFill>
              </a:rPr>
              <a:t>työssäni</a:t>
            </a:r>
            <a:r>
              <a:rPr lang="en-US" sz="6000" dirty="0">
                <a:solidFill>
                  <a:srgbClr val="FFFFFF"/>
                </a:solidFill>
              </a:rPr>
              <a:t>?</a:t>
            </a:r>
          </a:p>
        </p:txBody>
      </p:sp>
    </p:spTree>
    <p:extLst>
      <p:ext uri="{BB962C8B-B14F-4D97-AF65-F5344CB8AC3E}">
        <p14:creationId xmlns:p14="http://schemas.microsoft.com/office/powerpoint/2010/main" val="35736340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media 3" title="Math problems with GPT-4o">
            <a:hlinkClick r:id="" action="ppaction://media"/>
            <a:extLst>
              <a:ext uri="{FF2B5EF4-FFF2-40B4-BE49-F238E27FC236}">
                <a16:creationId xmlns:a16="http://schemas.microsoft.com/office/drawing/2014/main" id="{A6385F32-65B8-28AB-C298-0BFB0EF4825C}"/>
              </a:ext>
            </a:extLst>
          </p:cNvPr>
          <p:cNvPicPr>
            <a:picLocks noRot="1" noChangeAspect="1"/>
          </p:cNvPicPr>
          <p:nvPr>
            <a:videoFile r:link="rId1"/>
          </p:nvPr>
        </p:nvPicPr>
        <p:blipFill>
          <a:blip r:embed="rId3"/>
          <a:stretch>
            <a:fillRect/>
          </a:stretch>
        </p:blipFill>
        <p:spPr>
          <a:xfrm>
            <a:off x="1143940" y="643466"/>
            <a:ext cx="9904120" cy="5571067"/>
          </a:xfrm>
          <a:prstGeom prst="rect">
            <a:avLst/>
          </a:prstGeom>
        </p:spPr>
      </p:pic>
    </p:spTree>
    <p:extLst>
      <p:ext uri="{BB962C8B-B14F-4D97-AF65-F5344CB8AC3E}">
        <p14:creationId xmlns:p14="http://schemas.microsoft.com/office/powerpoint/2010/main" val="42088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C03FC22E-89D1-AE94-094C-D4A5138C8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 y="181882"/>
            <a:ext cx="3244919" cy="3287486"/>
          </a:xfrm>
          <a:prstGeom prst="rect">
            <a:avLst/>
          </a:prstGeom>
        </p:spPr>
      </p:pic>
      <p:sp>
        <p:nvSpPr>
          <p:cNvPr id="8" name="Tekstiruutu 7">
            <a:extLst>
              <a:ext uri="{FF2B5EF4-FFF2-40B4-BE49-F238E27FC236}">
                <a16:creationId xmlns:a16="http://schemas.microsoft.com/office/drawing/2014/main" id="{DBF63DB9-6CC9-9F63-29C6-94563212554C}"/>
              </a:ext>
            </a:extLst>
          </p:cNvPr>
          <p:cNvSpPr txBox="1"/>
          <p:nvPr/>
        </p:nvSpPr>
        <p:spPr>
          <a:xfrm>
            <a:off x="83144" y="3545568"/>
            <a:ext cx="3244919" cy="923330"/>
          </a:xfrm>
          <a:prstGeom prst="rect">
            <a:avLst/>
          </a:prstGeom>
          <a:noFill/>
        </p:spPr>
        <p:txBody>
          <a:bodyPr wrap="square">
            <a:spAutoFit/>
          </a:bodyPr>
          <a:lstStyle/>
          <a:p>
            <a:r>
              <a:rPr lang="fi-FI" dirty="0"/>
              <a:t>Keksi kuusi virkettä kuvasta.</a:t>
            </a:r>
          </a:p>
          <a:p>
            <a:r>
              <a:rPr lang="fi-FI" dirty="0"/>
              <a:t> Vastaanottajat ovat 11-vuotiaita.</a:t>
            </a:r>
          </a:p>
        </p:txBody>
      </p:sp>
      <p:sp>
        <p:nvSpPr>
          <p:cNvPr id="10" name="Tekstiruutu 9">
            <a:extLst>
              <a:ext uri="{FF2B5EF4-FFF2-40B4-BE49-F238E27FC236}">
                <a16:creationId xmlns:a16="http://schemas.microsoft.com/office/drawing/2014/main" id="{F14F2F95-CCE2-71F5-F5E7-CC816D463BFD}"/>
              </a:ext>
            </a:extLst>
          </p:cNvPr>
          <p:cNvSpPr txBox="1"/>
          <p:nvPr/>
        </p:nvSpPr>
        <p:spPr>
          <a:xfrm>
            <a:off x="3549719" y="181882"/>
            <a:ext cx="4113824" cy="4801314"/>
          </a:xfrm>
          <a:prstGeom prst="rect">
            <a:avLst/>
          </a:prstGeom>
          <a:noFill/>
        </p:spPr>
        <p:txBody>
          <a:bodyPr wrap="square">
            <a:spAutoFit/>
          </a:bodyPr>
          <a:lstStyle/>
          <a:p>
            <a:r>
              <a:rPr lang="fi-FI" dirty="0"/>
              <a:t>Tässä Euroopan kartassa näet, miten maat sijoittuvat toisiinsa nähden ja missä eri pääkaupungit sijaitsevat. Suomi on kartan oikeassa yläkulmassa, ja sen pääkaupunki on Helsinki. Etelässä ovat lämpimät maat, kuten Espanja, Portugali ja Italia, joissa moni käy lomamatkalla. Monilla mailla on meriyhteys, kuten Norjalla, Espanjalla ja Kreikalla, mikä tarkoittaa, että niillä on rantoja meren äärellä. Keskellä Eurooppaa on paljon pieniä maita, kuten Belgia, Luxemburg ja Sveitsi, jotka ovat hyvin lähellä toisiaan. Monista Euroopan maista löytyy myös suuria vuoria, kuten Alpeilla Ranskassa, Sveitsissä ja Itävallassa.</a:t>
            </a:r>
          </a:p>
        </p:txBody>
      </p:sp>
      <p:sp>
        <p:nvSpPr>
          <p:cNvPr id="12" name="Tekstiruutu 11">
            <a:extLst>
              <a:ext uri="{FF2B5EF4-FFF2-40B4-BE49-F238E27FC236}">
                <a16:creationId xmlns:a16="http://schemas.microsoft.com/office/drawing/2014/main" id="{E0675A5C-53B7-59C5-FF8D-8AD42397C773}"/>
              </a:ext>
            </a:extLst>
          </p:cNvPr>
          <p:cNvSpPr txBox="1"/>
          <p:nvPr/>
        </p:nvSpPr>
        <p:spPr>
          <a:xfrm>
            <a:off x="7663543" y="181882"/>
            <a:ext cx="4581910" cy="5632311"/>
          </a:xfrm>
          <a:prstGeom prst="rect">
            <a:avLst/>
          </a:prstGeom>
          <a:noFill/>
        </p:spPr>
        <p:txBody>
          <a:bodyPr wrap="square">
            <a:spAutoFit/>
          </a:bodyPr>
          <a:lstStyle/>
          <a:p>
            <a:r>
              <a:rPr lang="fi-FI" dirty="0"/>
              <a:t>Täydennä puuttuvat sanat Euroopan kartan perusteella:</a:t>
            </a:r>
          </a:p>
          <a:p>
            <a:pPr>
              <a:buFont typeface="+mj-lt"/>
              <a:buAutoNum type="arabicPeriod"/>
            </a:pPr>
            <a:r>
              <a:rPr lang="fi-FI" dirty="0"/>
              <a:t>Tässä Euroopan kartassa näet, miten maat sijoittuvat toisiinsa nähden ja missä eri ___________ sijaitsevat.</a:t>
            </a:r>
          </a:p>
          <a:p>
            <a:pPr>
              <a:buFont typeface="+mj-lt"/>
              <a:buAutoNum type="arabicPeriod"/>
            </a:pPr>
            <a:r>
              <a:rPr lang="fi-FI" dirty="0"/>
              <a:t>Suomi on kartan oikeassa yläkulmassa, ja sen pääkaupunki on ___________.</a:t>
            </a:r>
          </a:p>
          <a:p>
            <a:pPr>
              <a:buFont typeface="+mj-lt"/>
              <a:buAutoNum type="arabicPeriod"/>
            </a:pPr>
            <a:r>
              <a:rPr lang="fi-FI" dirty="0"/>
              <a:t>Etelässä ovat lämpimät maat, kuten ___________, ___________ ja ___________, joissa moni käy lomamatkalla.</a:t>
            </a:r>
          </a:p>
          <a:p>
            <a:pPr>
              <a:buFont typeface="+mj-lt"/>
              <a:buAutoNum type="arabicPeriod"/>
            </a:pPr>
            <a:r>
              <a:rPr lang="fi-FI" dirty="0"/>
              <a:t>Monilla mailla on meriyhteys, kuten ___________, ___________ ja ___________, mikä tarkoittaa, että niillä on rantoja meren äärellä.</a:t>
            </a:r>
          </a:p>
          <a:p>
            <a:pPr>
              <a:buFont typeface="+mj-lt"/>
              <a:buAutoNum type="arabicPeriod"/>
            </a:pPr>
            <a:r>
              <a:rPr lang="fi-FI" dirty="0"/>
              <a:t>Keskellä Eurooppaa on paljon pieniä maita, kuten ___________, ___________ ja ___________, jotka ovat hyvin lähellä toisiaan.</a:t>
            </a:r>
          </a:p>
          <a:p>
            <a:pPr>
              <a:buFont typeface="+mj-lt"/>
              <a:buAutoNum type="arabicPeriod"/>
            </a:pPr>
            <a:r>
              <a:rPr lang="fi-FI" dirty="0"/>
              <a:t>Monista Euroopan maista löytyy myös suuria vuoria, kuten ___________ Ranskassa, Sveitsissä ja Itävallassa.</a:t>
            </a:r>
          </a:p>
        </p:txBody>
      </p:sp>
    </p:spTree>
    <p:extLst>
      <p:ext uri="{BB962C8B-B14F-4D97-AF65-F5344CB8AC3E}">
        <p14:creationId xmlns:p14="http://schemas.microsoft.com/office/powerpoint/2010/main" val="111557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E30207E-05B7-16E9-C3D6-EAD25A0FD6C5}"/>
              </a:ext>
            </a:extLst>
          </p:cNvPr>
          <p:cNvSpPr>
            <a:spLocks noGrp="1"/>
          </p:cNvSpPr>
          <p:nvPr>
            <p:ph type="title"/>
          </p:nvPr>
        </p:nvSpPr>
        <p:spPr>
          <a:xfrm>
            <a:off x="572493" y="238539"/>
            <a:ext cx="11018520" cy="1434415"/>
          </a:xfrm>
        </p:spPr>
        <p:txBody>
          <a:bodyPr anchor="b">
            <a:normAutofit/>
          </a:bodyPr>
          <a:lstStyle/>
          <a:p>
            <a:pPr algn="ctr"/>
            <a:r>
              <a:rPr lang="fi-FI" sz="5400" dirty="0"/>
              <a:t>Tekoäly </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descr="Kuva, joka sisältää kohteen kupla, taide&#10;&#10;Kuvaus luotu automaattisesti, normaali luotettavuus">
            <a:extLst>
              <a:ext uri="{FF2B5EF4-FFF2-40B4-BE49-F238E27FC236}">
                <a16:creationId xmlns:a16="http://schemas.microsoft.com/office/drawing/2014/main" id="{CD70BCDF-4087-23E8-3EF0-770C7220F6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95" r="-3" b="-3"/>
          <a:stretch/>
        </p:blipFill>
        <p:spPr>
          <a:xfrm>
            <a:off x="7675658" y="2093976"/>
            <a:ext cx="3941064" cy="4096512"/>
          </a:xfrm>
          <a:prstGeom prst="rect">
            <a:avLst/>
          </a:prstGeom>
        </p:spPr>
      </p:pic>
      <p:graphicFrame>
        <p:nvGraphicFramePr>
          <p:cNvPr id="6" name="Sisällön paikkamerkki 3">
            <a:extLst>
              <a:ext uri="{FF2B5EF4-FFF2-40B4-BE49-F238E27FC236}">
                <a16:creationId xmlns:a16="http://schemas.microsoft.com/office/drawing/2014/main" id="{4BEF5671-7FC6-030F-C61A-07ED4BC1FB7D}"/>
              </a:ext>
            </a:extLst>
          </p:cNvPr>
          <p:cNvGraphicFramePr>
            <a:graphicFrameLocks noGrp="1"/>
          </p:cNvGraphicFramePr>
          <p:nvPr>
            <p:ph idx="1"/>
            <p:extLst>
              <p:ext uri="{D42A27DB-BD31-4B8C-83A1-F6EECF244321}">
                <p14:modId xmlns:p14="http://schemas.microsoft.com/office/powerpoint/2010/main" val="1944512480"/>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956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D0F96-D58D-7E6B-7A00-BEC05198D5AE}"/>
              </a:ext>
            </a:extLst>
          </p:cNvPr>
          <p:cNvSpPr>
            <a:spLocks noGrp="1"/>
          </p:cNvSpPr>
          <p:nvPr>
            <p:ph type="title"/>
          </p:nvPr>
        </p:nvSpPr>
        <p:spPr/>
        <p:txBody>
          <a:bodyPr/>
          <a:lstStyle/>
          <a:p>
            <a:r>
              <a:rPr lang="fi-FI" dirty="0"/>
              <a:t>Kysytään yhdessä palautetta</a:t>
            </a:r>
          </a:p>
        </p:txBody>
      </p:sp>
      <p:sp>
        <p:nvSpPr>
          <p:cNvPr id="4" name="Tekstiruutu 3">
            <a:extLst>
              <a:ext uri="{FF2B5EF4-FFF2-40B4-BE49-F238E27FC236}">
                <a16:creationId xmlns:a16="http://schemas.microsoft.com/office/drawing/2014/main" id="{DFE5261F-9E24-9DD6-41EB-862ED183460A}"/>
              </a:ext>
            </a:extLst>
          </p:cNvPr>
          <p:cNvSpPr txBox="1"/>
          <p:nvPr/>
        </p:nvSpPr>
        <p:spPr>
          <a:xfrm>
            <a:off x="838200" y="2069850"/>
            <a:ext cx="8229600" cy="1631216"/>
          </a:xfrm>
          <a:prstGeom prst="rect">
            <a:avLst/>
          </a:prstGeom>
          <a:noFill/>
        </p:spPr>
        <p:txBody>
          <a:bodyPr wrap="square">
            <a:spAutoFit/>
          </a:bodyPr>
          <a:lstStyle/>
          <a:p>
            <a:pPr marL="0" indent="0">
              <a:buNone/>
            </a:pPr>
            <a:r>
              <a:rPr lang="fi-FI" sz="2000" dirty="0">
                <a:latin typeface="Alku Laiha" panose="03050302040405010004" pitchFamily="66" charset="0"/>
              </a:rPr>
              <a:t>Metsässä on lumikasoja siellä täällä. Reino ryystää kahvia nuotiolla. ”Se on kevät kohta.” sanoo Mauri. ”Niin taitaa olla” Reino vastaa. Uninen karhu puistelee lumet hartioiltaan. Mauri ja Reino ryntäävät autolleen. Karhu ryystää kahvia nuotiolla.</a:t>
            </a:r>
            <a:br>
              <a:rPr lang="fi-FI" sz="2000" dirty="0">
                <a:latin typeface="Alku Laiha" panose="03050302040405010004" pitchFamily="66" charset="0"/>
              </a:rPr>
            </a:br>
            <a:endParaRPr lang="fi-FI" sz="2000" dirty="0"/>
          </a:p>
        </p:txBody>
      </p:sp>
    </p:spTree>
    <p:extLst>
      <p:ext uri="{BB962C8B-B14F-4D97-AF65-F5344CB8AC3E}">
        <p14:creationId xmlns:p14="http://schemas.microsoft.com/office/powerpoint/2010/main" val="347842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14415-8C6A-F62B-8EC9-0F48B3F47F6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D35026D-6586-E6E2-62EC-A68D61903D9E}"/>
              </a:ext>
            </a:extLst>
          </p:cNvPr>
          <p:cNvSpPr>
            <a:spLocks noGrp="1"/>
          </p:cNvSpPr>
          <p:nvPr>
            <p:ph type="title"/>
          </p:nvPr>
        </p:nvSpPr>
        <p:spPr/>
        <p:txBody>
          <a:bodyPr>
            <a:normAutofit fontScale="90000"/>
          </a:bodyPr>
          <a:lstStyle/>
          <a:p>
            <a:r>
              <a:rPr lang="fi-FI" dirty="0"/>
              <a:t>Tee 6 kysymystä Suomen keskiajasta 6.-luokkalaiselle (parempi olisi ollut12-vuotiaille)</a:t>
            </a:r>
          </a:p>
        </p:txBody>
      </p:sp>
      <p:sp>
        <p:nvSpPr>
          <p:cNvPr id="3" name="Sisällön paikkamerkki 2">
            <a:extLst>
              <a:ext uri="{FF2B5EF4-FFF2-40B4-BE49-F238E27FC236}">
                <a16:creationId xmlns:a16="http://schemas.microsoft.com/office/drawing/2014/main" id="{A48D2BBA-E87A-5912-361B-C88E0CA3A46F}"/>
              </a:ext>
            </a:extLst>
          </p:cNvPr>
          <p:cNvSpPr>
            <a:spLocks noGrp="1"/>
          </p:cNvSpPr>
          <p:nvPr>
            <p:ph idx="1"/>
          </p:nvPr>
        </p:nvSpPr>
        <p:spPr/>
        <p:txBody>
          <a:bodyPr>
            <a:normAutofit fontScale="62500" lnSpcReduction="20000"/>
          </a:bodyPr>
          <a:lstStyle/>
          <a:p>
            <a:pPr algn="l">
              <a:buFont typeface="+mj-lt"/>
              <a:buAutoNum type="arabicPeriod"/>
            </a:pPr>
            <a:r>
              <a:rPr lang="fi-FI" b="1" i="0" dirty="0">
                <a:solidFill>
                  <a:srgbClr val="111111"/>
                </a:solidFill>
                <a:effectLst/>
                <a:latin typeface="-apple-system"/>
              </a:rPr>
              <a:t>Kuka oli Kaarle Suuri?</a:t>
            </a:r>
            <a:endParaRPr lang="fi-FI" b="0" i="0" dirty="0">
              <a:solidFill>
                <a:srgbClr val="111111"/>
              </a:solidFill>
              <a:effectLst/>
              <a:latin typeface="-apple-system"/>
            </a:endParaRPr>
          </a:p>
          <a:p>
            <a:pPr marL="687154" lvl="1" indent="-264290">
              <a:buFont typeface="+mj-lt"/>
              <a:buAutoNum type="arabicPeriod"/>
            </a:pPr>
            <a:r>
              <a:rPr lang="fi-FI" b="0" i="0" dirty="0">
                <a:solidFill>
                  <a:srgbClr val="111111"/>
                </a:solidFill>
                <a:effectLst/>
                <a:latin typeface="-apple-system"/>
              </a:rPr>
              <a:t>Kaarle Suuri oli frankkien kuningas, joka hallitsi suurta osaa Euroopasta 700-luvulla. Hän pyrki yhdistämään kristityt valtakunnat ja edisti koulutusta ja kulttuuria.</a:t>
            </a:r>
          </a:p>
          <a:p>
            <a:pPr algn="l">
              <a:buFont typeface="+mj-lt"/>
              <a:buAutoNum type="arabicPeriod"/>
            </a:pPr>
            <a:r>
              <a:rPr lang="fi-FI" b="1" i="0" dirty="0">
                <a:solidFill>
                  <a:srgbClr val="111111"/>
                </a:solidFill>
                <a:effectLst/>
                <a:latin typeface="-apple-system"/>
              </a:rPr>
              <a:t>Miten keskiajan ihmiset näkivät maailman?</a:t>
            </a:r>
            <a:endParaRPr lang="fi-FI" b="0" i="0" dirty="0">
              <a:solidFill>
                <a:srgbClr val="111111"/>
              </a:solidFill>
              <a:effectLst/>
              <a:latin typeface="-apple-system"/>
            </a:endParaRPr>
          </a:p>
          <a:p>
            <a:pPr marL="687154" lvl="1" indent="-264290">
              <a:buFont typeface="+mj-lt"/>
              <a:buAutoNum type="arabicPeriod"/>
            </a:pPr>
            <a:r>
              <a:rPr lang="fi-FI" b="0" i="0" dirty="0">
                <a:solidFill>
                  <a:srgbClr val="111111"/>
                </a:solidFill>
                <a:effectLst/>
                <a:latin typeface="-apple-system"/>
              </a:rPr>
              <a:t>Keskiajalla ihmiset uskoivat, että maailma oli litteä ja että se oli keskittynyt Eurooppaan. Heidän maailmankuvansa perustui uskonnollisiin käsityksiin ja tietämättömyyteen.</a:t>
            </a:r>
          </a:p>
          <a:p>
            <a:pPr algn="l">
              <a:buFont typeface="+mj-lt"/>
              <a:buAutoNum type="arabicPeriod"/>
            </a:pPr>
            <a:r>
              <a:rPr lang="fi-FI" b="1" i="0" dirty="0">
                <a:solidFill>
                  <a:srgbClr val="111111"/>
                </a:solidFill>
                <a:effectLst/>
                <a:latin typeface="-apple-system"/>
              </a:rPr>
              <a:t>Millainen oli talonpoikien elämä lääninherran mailla?</a:t>
            </a:r>
            <a:endParaRPr lang="fi-FI" b="0" i="0" dirty="0">
              <a:solidFill>
                <a:srgbClr val="111111"/>
              </a:solidFill>
              <a:effectLst/>
              <a:latin typeface="-apple-system"/>
            </a:endParaRPr>
          </a:p>
          <a:p>
            <a:pPr marL="687154" lvl="1" indent="-264290">
              <a:buFont typeface="+mj-lt"/>
              <a:buAutoNum type="arabicPeriod"/>
            </a:pPr>
            <a:r>
              <a:rPr lang="fi-FI" b="0" i="0" dirty="0">
                <a:solidFill>
                  <a:srgbClr val="111111"/>
                </a:solidFill>
                <a:effectLst/>
                <a:latin typeface="-apple-system"/>
              </a:rPr>
              <a:t>Talonpojat olivat keskiajalla usein lääninherran alaisia. He työskentelivät maataloudessa ja maksoivat veroja. Elämä oli kovaa ja riippui suuresti lääninherran mielivallasta.</a:t>
            </a:r>
          </a:p>
          <a:p>
            <a:pPr algn="l">
              <a:buFont typeface="+mj-lt"/>
              <a:buAutoNum type="arabicPeriod"/>
            </a:pPr>
            <a:r>
              <a:rPr lang="fi-FI" b="1" i="0" dirty="0">
                <a:solidFill>
                  <a:srgbClr val="111111"/>
                </a:solidFill>
                <a:effectLst/>
                <a:latin typeface="-apple-system"/>
              </a:rPr>
              <a:t>Miksi Suomen keskiaikaa kutsutaan myös </a:t>
            </a:r>
            <a:r>
              <a:rPr lang="fi-FI" b="1" i="0" dirty="0" err="1">
                <a:solidFill>
                  <a:srgbClr val="111111"/>
                </a:solidFill>
                <a:effectLst/>
                <a:latin typeface="-apple-system"/>
              </a:rPr>
              <a:t>Österlandiksi</a:t>
            </a:r>
            <a:r>
              <a:rPr lang="fi-FI" b="1" i="0" dirty="0">
                <a:solidFill>
                  <a:srgbClr val="111111"/>
                </a:solidFill>
                <a:effectLst/>
                <a:latin typeface="-apple-system"/>
              </a:rPr>
              <a:t>?</a:t>
            </a:r>
            <a:endParaRPr lang="fi-FI" b="0" i="0" dirty="0">
              <a:solidFill>
                <a:srgbClr val="111111"/>
              </a:solidFill>
              <a:effectLst/>
              <a:latin typeface="-apple-system"/>
            </a:endParaRPr>
          </a:p>
          <a:p>
            <a:pPr marL="687154" lvl="1" indent="-264290">
              <a:buFont typeface="+mj-lt"/>
              <a:buAutoNum type="arabicPeriod"/>
            </a:pPr>
            <a:r>
              <a:rPr lang="fi-FI" b="0" i="0" dirty="0">
                <a:solidFill>
                  <a:srgbClr val="111111"/>
                </a:solidFill>
                <a:effectLst/>
                <a:latin typeface="-apple-system"/>
              </a:rPr>
              <a:t>Suomi oli osa Ruotsin kuningaskuntaa keskiajalla, ja sitä kutsuttiin nimellä “</a:t>
            </a:r>
            <a:r>
              <a:rPr lang="fi-FI" b="0" i="0" dirty="0" err="1">
                <a:solidFill>
                  <a:srgbClr val="111111"/>
                </a:solidFill>
                <a:effectLst/>
                <a:latin typeface="-apple-system"/>
              </a:rPr>
              <a:t>Österland</a:t>
            </a:r>
            <a:r>
              <a:rPr lang="fi-FI" b="0" i="0" dirty="0">
                <a:solidFill>
                  <a:srgbClr val="111111"/>
                </a:solidFill>
                <a:effectLst/>
                <a:latin typeface="-apple-system"/>
              </a:rPr>
              <a:t>” eli “Itämaa”.</a:t>
            </a:r>
          </a:p>
          <a:p>
            <a:pPr algn="l">
              <a:buFont typeface="+mj-lt"/>
              <a:buAutoNum type="arabicPeriod"/>
            </a:pPr>
            <a:r>
              <a:rPr lang="fi-FI" b="1" i="0" dirty="0">
                <a:solidFill>
                  <a:srgbClr val="111111"/>
                </a:solidFill>
                <a:effectLst/>
                <a:latin typeface="-apple-system"/>
              </a:rPr>
              <a:t>Oliko Robin </a:t>
            </a:r>
            <a:r>
              <a:rPr lang="fi-FI" b="1" i="0" dirty="0" err="1">
                <a:solidFill>
                  <a:srgbClr val="111111"/>
                </a:solidFill>
                <a:effectLst/>
                <a:latin typeface="-apple-system"/>
              </a:rPr>
              <a:t>Hood</a:t>
            </a:r>
            <a:r>
              <a:rPr lang="fi-FI" b="1" i="0" dirty="0">
                <a:solidFill>
                  <a:srgbClr val="111111"/>
                </a:solidFill>
                <a:effectLst/>
                <a:latin typeface="-apple-system"/>
              </a:rPr>
              <a:t> oikeasti olemassa?</a:t>
            </a:r>
            <a:endParaRPr lang="fi-FI" b="0" i="0" dirty="0">
              <a:solidFill>
                <a:srgbClr val="111111"/>
              </a:solidFill>
              <a:effectLst/>
              <a:latin typeface="-apple-system"/>
            </a:endParaRPr>
          </a:p>
          <a:p>
            <a:pPr marL="687154" lvl="1" indent="-264290">
              <a:buFont typeface="+mj-lt"/>
              <a:buAutoNum type="arabicPeriod"/>
            </a:pPr>
            <a:r>
              <a:rPr lang="fi-FI" b="0" i="0" dirty="0">
                <a:solidFill>
                  <a:srgbClr val="111111"/>
                </a:solidFill>
                <a:effectLst/>
                <a:latin typeface="-apple-system"/>
              </a:rPr>
              <a:t>Robin </a:t>
            </a:r>
            <a:r>
              <a:rPr lang="fi-FI" b="0" i="0" dirty="0" err="1">
                <a:solidFill>
                  <a:srgbClr val="111111"/>
                </a:solidFill>
                <a:effectLst/>
                <a:latin typeface="-apple-system"/>
              </a:rPr>
              <a:t>Hood</a:t>
            </a:r>
            <a:r>
              <a:rPr lang="fi-FI" b="0" i="0" dirty="0">
                <a:solidFill>
                  <a:srgbClr val="111111"/>
                </a:solidFill>
                <a:effectLst/>
                <a:latin typeface="-apple-system"/>
              </a:rPr>
              <a:t> on legendaarinen hahmo, joka varasti rikkailta ja antoi köyhille. On epäselvää, oliko hän todellinen henkilö vai pelkkä taru.</a:t>
            </a:r>
          </a:p>
          <a:p>
            <a:pPr algn="l">
              <a:buFont typeface="+mj-lt"/>
              <a:buAutoNum type="arabicPeriod"/>
            </a:pPr>
            <a:r>
              <a:rPr lang="fi-FI" b="1" i="0" dirty="0">
                <a:solidFill>
                  <a:srgbClr val="111111"/>
                </a:solidFill>
                <a:effectLst/>
                <a:latin typeface="-apple-system"/>
              </a:rPr>
              <a:t>Mitä seurauksia Ranskan vallankumouksella oli?</a:t>
            </a:r>
            <a:endParaRPr lang="fi-FI" b="0" i="0" dirty="0">
              <a:solidFill>
                <a:srgbClr val="111111"/>
              </a:solidFill>
              <a:effectLst/>
              <a:latin typeface="-apple-system"/>
            </a:endParaRPr>
          </a:p>
          <a:p>
            <a:pPr marL="687154" lvl="1" indent="-264290">
              <a:buFont typeface="+mj-lt"/>
              <a:buAutoNum type="arabicPeriod"/>
            </a:pPr>
            <a:r>
              <a:rPr lang="fi-FI" b="0" i="0" dirty="0">
                <a:solidFill>
                  <a:srgbClr val="111111"/>
                </a:solidFill>
                <a:effectLst/>
                <a:latin typeface="-apple-system"/>
              </a:rPr>
              <a:t>Ranskan vallankumous vaikutti moniin asioihin, kuten yhteiskunnallisiin rakenteisiin, ihmisoikeuksiin ja poliittiseen ajatteluun.  </a:t>
            </a:r>
          </a:p>
          <a:p>
            <a:endParaRPr lang="fi-FI" dirty="0"/>
          </a:p>
        </p:txBody>
      </p:sp>
      <p:sp>
        <p:nvSpPr>
          <p:cNvPr id="4" name="Suorakulmio 3">
            <a:extLst>
              <a:ext uri="{FF2B5EF4-FFF2-40B4-BE49-F238E27FC236}">
                <a16:creationId xmlns:a16="http://schemas.microsoft.com/office/drawing/2014/main" id="{F577C33A-5742-FA71-703A-8FA8FA4A84DF}"/>
              </a:ext>
            </a:extLst>
          </p:cNvPr>
          <p:cNvSpPr/>
          <p:nvPr/>
        </p:nvSpPr>
        <p:spPr>
          <a:xfrm>
            <a:off x="489857" y="4419600"/>
            <a:ext cx="10787743" cy="157842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5" name="Tekstiruutu 4">
            <a:extLst>
              <a:ext uri="{FF2B5EF4-FFF2-40B4-BE49-F238E27FC236}">
                <a16:creationId xmlns:a16="http://schemas.microsoft.com/office/drawing/2014/main" id="{56F71BAB-42D7-11B0-4632-28D5EBACD657}"/>
              </a:ext>
            </a:extLst>
          </p:cNvPr>
          <p:cNvSpPr txBox="1"/>
          <p:nvPr/>
        </p:nvSpPr>
        <p:spPr>
          <a:xfrm>
            <a:off x="7750628" y="5758599"/>
            <a:ext cx="352697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sz="2000" dirty="0"/>
              <a:t>Tekoälyn käyttäjä tarkistaa aina itse, että faktat ovat oikein!</a:t>
            </a:r>
          </a:p>
        </p:txBody>
      </p:sp>
    </p:spTree>
    <p:extLst>
      <p:ext uri="{BB962C8B-B14F-4D97-AF65-F5344CB8AC3E}">
        <p14:creationId xmlns:p14="http://schemas.microsoft.com/office/powerpoint/2010/main" val="46419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4D7F78-3842-2BA3-08E8-0888D0AB6660}"/>
              </a:ext>
            </a:extLst>
          </p:cNvPr>
          <p:cNvSpPr>
            <a:spLocks noGrp="1"/>
          </p:cNvSpPr>
          <p:nvPr>
            <p:ph type="title"/>
          </p:nvPr>
        </p:nvSpPr>
        <p:spPr/>
        <p:txBody>
          <a:bodyPr/>
          <a:lstStyle/>
          <a:p>
            <a:r>
              <a:rPr lang="fi-FI" dirty="0"/>
              <a:t>Tee kysymyksiä, joissa pohditaan syy- ja seuraussuhteita</a:t>
            </a:r>
          </a:p>
        </p:txBody>
      </p:sp>
      <p:sp>
        <p:nvSpPr>
          <p:cNvPr id="4" name="Rectangle 1">
            <a:extLst>
              <a:ext uri="{FF2B5EF4-FFF2-40B4-BE49-F238E27FC236}">
                <a16:creationId xmlns:a16="http://schemas.microsoft.com/office/drawing/2014/main" id="{164179C9-5B69-3080-23D5-03744D9CD016}"/>
              </a:ext>
            </a:extLst>
          </p:cNvPr>
          <p:cNvSpPr>
            <a:spLocks noGrp="1" noChangeArrowheads="1"/>
          </p:cNvSpPr>
          <p:nvPr>
            <p:ph idx="1"/>
          </p:nvPr>
        </p:nvSpPr>
        <p:spPr bwMode="auto">
          <a:xfrm>
            <a:off x="1662535" y="2114939"/>
            <a:ext cx="8866930" cy="448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indent="0" defTabSz="845729" eaLnBrk="0" fontAlgn="base" hangingPunct="0">
              <a:lnSpc>
                <a:spcPct val="100000"/>
              </a:lnSpc>
              <a:spcBef>
                <a:spcPct val="0"/>
              </a:spcBef>
              <a:spcAft>
                <a:spcPct val="0"/>
              </a:spcAft>
              <a:buNone/>
            </a:pPr>
            <a:r>
              <a:rPr lang="fi-FI" altLang="fi-FI" sz="1295" dirty="0">
                <a:latin typeface="Arial" panose="020B0604020202020204" pitchFamily="34" charset="0"/>
              </a:rPr>
              <a:t>Tietysti! Tässä on kuusi kysymystä, jotka liittyvät Suomen keskiaikaan ja vaativat pohdintaa syy- ja seuraussuhteista:</a:t>
            </a:r>
          </a:p>
          <a:p>
            <a:pPr marL="0" indent="0" defTabSz="845729" eaLnBrk="0" fontAlgn="base" hangingPunct="0">
              <a:lnSpc>
                <a:spcPct val="100000"/>
              </a:lnSpc>
              <a:spcBef>
                <a:spcPct val="0"/>
              </a:spcBef>
              <a:spcAft>
                <a:spcPct val="0"/>
              </a:spcAft>
              <a:buFontTx/>
              <a:buAutoNum type="arabicPeriod"/>
            </a:pPr>
            <a:r>
              <a:rPr lang="fi-FI" altLang="fi-FI" sz="1295" b="1" dirty="0">
                <a:latin typeface="Arial" panose="020B0604020202020204" pitchFamily="34" charset="0"/>
              </a:rPr>
              <a:t>Miksi Suomen keskiajalla oli niin vähän kaupunkeja?</a:t>
            </a:r>
            <a:endParaRPr lang="fi-FI" altLang="fi-FI" sz="1295" dirty="0">
              <a:latin typeface="Arial" panose="020B0604020202020204" pitchFamily="34" charset="0"/>
            </a:endParaRPr>
          </a:p>
          <a:p>
            <a:pPr marL="422864" lvl="1" indent="0" defTabSz="845729" eaLnBrk="0" fontAlgn="base" hangingPunct="0">
              <a:lnSpc>
                <a:spcPct val="100000"/>
              </a:lnSpc>
              <a:spcBef>
                <a:spcPct val="0"/>
              </a:spcBef>
              <a:spcAft>
                <a:spcPct val="0"/>
              </a:spcAft>
              <a:buFontTx/>
              <a:buChar char="•"/>
            </a:pPr>
            <a:r>
              <a:rPr lang="fi-FI" altLang="fi-FI" sz="1295" dirty="0">
                <a:latin typeface="Arial" panose="020B0604020202020204" pitchFamily="34" charset="0"/>
              </a:rPr>
              <a:t>Keskiajalla Suomessa oli vain muutama kaupunki, kuten Turku ja Viipuri. Miksi näin oli? Mitkä tekijät vaikuttivat kaupunkien vähäiseen määrään?</a:t>
            </a:r>
          </a:p>
          <a:p>
            <a:pPr marL="0" indent="0" defTabSz="845729" eaLnBrk="0" fontAlgn="base" hangingPunct="0">
              <a:lnSpc>
                <a:spcPct val="100000"/>
              </a:lnSpc>
              <a:spcBef>
                <a:spcPct val="0"/>
              </a:spcBef>
              <a:spcAft>
                <a:spcPct val="0"/>
              </a:spcAft>
              <a:buFontTx/>
              <a:buAutoNum type="arabicPeriod" startAt="2"/>
            </a:pPr>
            <a:r>
              <a:rPr lang="fi-FI" altLang="fi-FI" sz="1295" b="1" dirty="0">
                <a:latin typeface="Arial" panose="020B0604020202020204" pitchFamily="34" charset="0"/>
              </a:rPr>
              <a:t>Miten kirkko vaikutti keskiajan Suomen yhteiskuntaan?</a:t>
            </a:r>
            <a:endParaRPr lang="fi-FI" altLang="fi-FI" sz="1295" dirty="0">
              <a:latin typeface="Arial" panose="020B0604020202020204" pitchFamily="34" charset="0"/>
            </a:endParaRPr>
          </a:p>
          <a:p>
            <a:pPr marL="422864" lvl="1" indent="0" defTabSz="845729" eaLnBrk="0" fontAlgn="base" hangingPunct="0">
              <a:lnSpc>
                <a:spcPct val="100000"/>
              </a:lnSpc>
              <a:spcBef>
                <a:spcPct val="0"/>
              </a:spcBef>
              <a:spcAft>
                <a:spcPct val="0"/>
              </a:spcAft>
              <a:buFontTx/>
              <a:buChar char="•"/>
            </a:pPr>
            <a:r>
              <a:rPr lang="fi-FI" altLang="fi-FI" sz="1295" dirty="0">
                <a:latin typeface="Arial" panose="020B0604020202020204" pitchFamily="34" charset="0"/>
              </a:rPr>
              <a:t>Kirkko oli keskiajalla merkittävä instituutio. Miten sen vaikutus näkyi esimerkiksi talonpoikien elämässä ja verotuksessa?</a:t>
            </a:r>
          </a:p>
          <a:p>
            <a:pPr marL="0" indent="0" defTabSz="845729" eaLnBrk="0" fontAlgn="base" hangingPunct="0">
              <a:lnSpc>
                <a:spcPct val="100000"/>
              </a:lnSpc>
              <a:spcBef>
                <a:spcPct val="0"/>
              </a:spcBef>
              <a:spcAft>
                <a:spcPct val="0"/>
              </a:spcAft>
              <a:buFontTx/>
              <a:buAutoNum type="arabicPeriod" startAt="3"/>
            </a:pPr>
            <a:r>
              <a:rPr lang="fi-FI" altLang="fi-FI" sz="1295" b="1" dirty="0">
                <a:latin typeface="Arial" panose="020B0604020202020204" pitchFamily="34" charset="0"/>
              </a:rPr>
              <a:t>Miksi Hämeen linna rakennettiin?</a:t>
            </a:r>
            <a:endParaRPr lang="fi-FI" altLang="fi-FI" sz="1295" dirty="0">
              <a:latin typeface="Arial" panose="020B0604020202020204" pitchFamily="34" charset="0"/>
            </a:endParaRPr>
          </a:p>
          <a:p>
            <a:pPr marL="422864" lvl="1" indent="0" defTabSz="845729" eaLnBrk="0" fontAlgn="base" hangingPunct="0">
              <a:lnSpc>
                <a:spcPct val="100000"/>
              </a:lnSpc>
              <a:spcBef>
                <a:spcPct val="0"/>
              </a:spcBef>
              <a:spcAft>
                <a:spcPct val="0"/>
              </a:spcAft>
              <a:buFontTx/>
              <a:buChar char="•"/>
            </a:pPr>
            <a:r>
              <a:rPr lang="fi-FI" altLang="fi-FI" sz="1295" dirty="0">
                <a:latin typeface="Arial" panose="020B0604020202020204" pitchFamily="34" charset="0"/>
              </a:rPr>
              <a:t>Hämeen linna oli strategisesti tärkeä paikka. Miksi juuri sinne päätettiin rakentaa linna? Mitä seurauksia sillä oli alueen asukkaille?</a:t>
            </a:r>
          </a:p>
          <a:p>
            <a:pPr marL="0" indent="0" defTabSz="845729" eaLnBrk="0" fontAlgn="base" hangingPunct="0">
              <a:lnSpc>
                <a:spcPct val="100000"/>
              </a:lnSpc>
              <a:spcBef>
                <a:spcPct val="0"/>
              </a:spcBef>
              <a:spcAft>
                <a:spcPct val="0"/>
              </a:spcAft>
              <a:buFontTx/>
              <a:buAutoNum type="arabicPeriod" startAt="4"/>
            </a:pPr>
            <a:r>
              <a:rPr lang="fi-FI" altLang="fi-FI" sz="1295" b="1" dirty="0">
                <a:latin typeface="Arial" panose="020B0604020202020204" pitchFamily="34" charset="0"/>
              </a:rPr>
              <a:t>Miten ristiretket vaikuttivat Suomen keskiaikaan?</a:t>
            </a:r>
            <a:endParaRPr lang="fi-FI" altLang="fi-FI" sz="1295" dirty="0">
              <a:latin typeface="Arial" panose="020B0604020202020204" pitchFamily="34" charset="0"/>
            </a:endParaRPr>
          </a:p>
          <a:p>
            <a:pPr marL="422864" lvl="1" indent="0" defTabSz="845729" eaLnBrk="0" fontAlgn="base" hangingPunct="0">
              <a:lnSpc>
                <a:spcPct val="100000"/>
              </a:lnSpc>
              <a:spcBef>
                <a:spcPct val="0"/>
              </a:spcBef>
              <a:spcAft>
                <a:spcPct val="0"/>
              </a:spcAft>
              <a:buFontTx/>
              <a:buChar char="•"/>
            </a:pPr>
            <a:r>
              <a:rPr lang="fi-FI" altLang="fi-FI" sz="1295" dirty="0">
                <a:latin typeface="Arial" panose="020B0604020202020204" pitchFamily="34" charset="0"/>
              </a:rPr>
              <a:t>Ristiretket toivat mukanaan uutta uskontoa ja kulttuuria. Miten ne vaikuttivat Suomen yhteiskuntaan ja ihmisten elämään?</a:t>
            </a:r>
          </a:p>
          <a:p>
            <a:pPr marL="0" indent="0" defTabSz="845729" eaLnBrk="0" fontAlgn="base" hangingPunct="0">
              <a:lnSpc>
                <a:spcPct val="100000"/>
              </a:lnSpc>
              <a:spcBef>
                <a:spcPct val="0"/>
              </a:spcBef>
              <a:spcAft>
                <a:spcPct val="0"/>
              </a:spcAft>
              <a:buFontTx/>
              <a:buAutoNum type="arabicPeriod" startAt="5"/>
            </a:pPr>
            <a:r>
              <a:rPr lang="fi-FI" altLang="fi-FI" sz="1295" b="1" dirty="0">
                <a:latin typeface="Arial" panose="020B0604020202020204" pitchFamily="34" charset="0"/>
              </a:rPr>
              <a:t>Miksi Suomen keskiajalla käytiin kauppaa lähinnä rannikolla?</a:t>
            </a:r>
            <a:endParaRPr lang="fi-FI" altLang="fi-FI" sz="1295" dirty="0">
              <a:latin typeface="Arial" panose="020B0604020202020204" pitchFamily="34" charset="0"/>
            </a:endParaRPr>
          </a:p>
          <a:p>
            <a:pPr marL="422864" lvl="1" indent="0" defTabSz="845729" eaLnBrk="0" fontAlgn="base" hangingPunct="0">
              <a:lnSpc>
                <a:spcPct val="100000"/>
              </a:lnSpc>
              <a:spcBef>
                <a:spcPct val="0"/>
              </a:spcBef>
              <a:spcAft>
                <a:spcPct val="0"/>
              </a:spcAft>
              <a:buFontTx/>
              <a:buChar char="•"/>
            </a:pPr>
            <a:r>
              <a:rPr lang="fi-FI" altLang="fi-FI" sz="1295" dirty="0">
                <a:latin typeface="Arial" panose="020B0604020202020204" pitchFamily="34" charset="0"/>
              </a:rPr>
              <a:t>Kaupankäynti keskiajalla keskittyi rannikkokaupunkeihin. Miksi sisämaassa ei ollut yhtä aktiivista kauppaa? Mitä seurauksia tällä oli?</a:t>
            </a:r>
          </a:p>
          <a:p>
            <a:pPr marL="0" indent="0" defTabSz="845729" eaLnBrk="0" fontAlgn="base" hangingPunct="0">
              <a:lnSpc>
                <a:spcPct val="100000"/>
              </a:lnSpc>
              <a:spcBef>
                <a:spcPct val="0"/>
              </a:spcBef>
              <a:spcAft>
                <a:spcPct val="0"/>
              </a:spcAft>
              <a:buFontTx/>
              <a:buAutoNum type="arabicPeriod" startAt="6"/>
            </a:pPr>
            <a:r>
              <a:rPr lang="fi-FI" altLang="fi-FI" sz="1295" b="1" dirty="0">
                <a:latin typeface="Arial" panose="020B0604020202020204" pitchFamily="34" charset="0"/>
              </a:rPr>
              <a:t>Miten Suomen keskiaika vaikutti myöhempään historiaan?</a:t>
            </a:r>
            <a:endParaRPr lang="fi-FI" altLang="fi-FI" sz="1295" dirty="0">
              <a:latin typeface="Arial" panose="020B0604020202020204" pitchFamily="34" charset="0"/>
            </a:endParaRPr>
          </a:p>
          <a:p>
            <a:pPr marL="422864" lvl="1" indent="0" defTabSz="845729" eaLnBrk="0" fontAlgn="base" hangingPunct="0">
              <a:lnSpc>
                <a:spcPct val="100000"/>
              </a:lnSpc>
              <a:spcBef>
                <a:spcPct val="0"/>
              </a:spcBef>
              <a:spcAft>
                <a:spcPct val="0"/>
              </a:spcAft>
              <a:buFontTx/>
              <a:buChar char="•"/>
            </a:pPr>
            <a:r>
              <a:rPr lang="fi-FI" altLang="fi-FI" sz="1295" dirty="0">
                <a:latin typeface="Arial" panose="020B0604020202020204" pitchFamily="34" charset="0"/>
              </a:rPr>
              <a:t>Keskiajan tapahtumilla oli pitkäaikaisia vaikutuksia. Miten ne heijastuivat myöhempään historiaan, esimerkiksi Ruotsin vallan aikaan ja autonomian aikaan?</a:t>
            </a:r>
          </a:p>
          <a:p>
            <a:pPr marL="0" indent="0" defTabSz="845729" eaLnBrk="0" fontAlgn="base" hangingPunct="0">
              <a:lnSpc>
                <a:spcPct val="100000"/>
              </a:lnSpc>
              <a:spcBef>
                <a:spcPct val="0"/>
              </a:spcBef>
              <a:spcAft>
                <a:spcPct val="0"/>
              </a:spcAft>
              <a:buNone/>
            </a:pPr>
            <a:r>
              <a:rPr lang="fi-FI" altLang="fi-FI" sz="1295" dirty="0">
                <a:latin typeface="Arial" panose="020B0604020202020204" pitchFamily="34" charset="0"/>
              </a:rPr>
              <a:t> </a:t>
            </a:r>
          </a:p>
          <a:p>
            <a:pPr marL="0" indent="0" defTabSz="845729" eaLnBrk="0" fontAlgn="base" hangingPunct="0">
              <a:lnSpc>
                <a:spcPct val="100000"/>
              </a:lnSpc>
              <a:spcBef>
                <a:spcPct val="0"/>
              </a:spcBef>
              <a:spcAft>
                <a:spcPct val="0"/>
              </a:spcAft>
              <a:buFontTx/>
              <a:buChar char="•"/>
            </a:pPr>
            <a:br>
              <a:rPr lang="fi-FI" altLang="fi-FI" sz="925" dirty="0">
                <a:solidFill>
                  <a:srgbClr val="111111"/>
                </a:solidFill>
                <a:latin typeface="-apple-system"/>
              </a:rPr>
            </a:br>
            <a:endParaRPr lang="fi-FI" altLang="fi-FI" sz="647" dirty="0"/>
          </a:p>
          <a:p>
            <a:pPr marL="0" indent="0" defTabSz="845729" eaLnBrk="0" fontAlgn="base" hangingPunct="0">
              <a:lnSpc>
                <a:spcPct val="100000"/>
              </a:lnSpc>
              <a:spcBef>
                <a:spcPct val="0"/>
              </a:spcBef>
              <a:spcAft>
                <a:spcPct val="0"/>
              </a:spcAft>
              <a:buNone/>
            </a:pPr>
            <a:endParaRPr lang="fi-FI" altLang="fi-FI" sz="1665" dirty="0">
              <a:latin typeface="Arial" panose="020B0604020202020204" pitchFamily="34" charset="0"/>
            </a:endParaRPr>
          </a:p>
        </p:txBody>
      </p:sp>
    </p:spTree>
    <p:extLst>
      <p:ext uri="{BB962C8B-B14F-4D97-AF65-F5344CB8AC3E}">
        <p14:creationId xmlns:p14="http://schemas.microsoft.com/office/powerpoint/2010/main" val="313263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5107DE-74E0-03FF-E9FE-9216A456DBFC}"/>
              </a:ext>
            </a:extLst>
          </p:cNvPr>
          <p:cNvSpPr>
            <a:spLocks noGrp="1"/>
          </p:cNvSpPr>
          <p:nvPr>
            <p:ph type="title"/>
          </p:nvPr>
        </p:nvSpPr>
        <p:spPr>
          <a:xfrm>
            <a:off x="2152650" y="185824"/>
            <a:ext cx="7886700" cy="935932"/>
          </a:xfrm>
        </p:spPr>
        <p:txBody>
          <a:bodyPr>
            <a:normAutofit/>
          </a:bodyPr>
          <a:lstStyle/>
          <a:p>
            <a:r>
              <a:rPr lang="fi-FI" dirty="0"/>
              <a:t>Tee aamunavaus aiheesta luovuus  </a:t>
            </a:r>
          </a:p>
        </p:txBody>
      </p:sp>
      <p:sp>
        <p:nvSpPr>
          <p:cNvPr id="3" name="Sisällön paikkamerkki 2">
            <a:extLst>
              <a:ext uri="{FF2B5EF4-FFF2-40B4-BE49-F238E27FC236}">
                <a16:creationId xmlns:a16="http://schemas.microsoft.com/office/drawing/2014/main" id="{8ED35942-1700-8BBE-39D1-E3A528B7283F}"/>
              </a:ext>
            </a:extLst>
          </p:cNvPr>
          <p:cNvSpPr>
            <a:spLocks noGrp="1"/>
          </p:cNvSpPr>
          <p:nvPr>
            <p:ph idx="1"/>
          </p:nvPr>
        </p:nvSpPr>
        <p:spPr>
          <a:xfrm>
            <a:off x="2421003" y="1042701"/>
            <a:ext cx="7349995" cy="4772599"/>
          </a:xfrm>
        </p:spPr>
        <p:txBody>
          <a:bodyPr>
            <a:noAutofit/>
          </a:bodyPr>
          <a:lstStyle/>
          <a:p>
            <a:pPr marL="0" indent="0">
              <a:buNone/>
            </a:pPr>
            <a:r>
              <a:rPr lang="fi-FI" sz="1480" b="1" dirty="0">
                <a:solidFill>
                  <a:srgbClr val="0D0D0D"/>
                </a:solidFill>
                <a:latin typeface="Söhne"/>
              </a:rPr>
              <a:t>Aamunavaus: Luovuuden voima</a:t>
            </a:r>
            <a:endParaRPr lang="fi-FI" sz="1480" dirty="0">
              <a:solidFill>
                <a:srgbClr val="0D0D0D"/>
              </a:solidFill>
              <a:latin typeface="Söhne"/>
            </a:endParaRPr>
          </a:p>
          <a:p>
            <a:pPr marL="0" indent="0">
              <a:buNone/>
            </a:pPr>
            <a:r>
              <a:rPr lang="fi-FI" sz="1480" dirty="0">
                <a:solidFill>
                  <a:srgbClr val="0D0D0D"/>
                </a:solidFill>
                <a:latin typeface="Söhne"/>
              </a:rPr>
              <a:t>Hyvää huomenta kaikille!</a:t>
            </a:r>
          </a:p>
          <a:p>
            <a:pPr marL="0" indent="0">
              <a:buNone/>
            </a:pPr>
            <a:r>
              <a:rPr lang="fi-FI" sz="1480" dirty="0">
                <a:solidFill>
                  <a:srgbClr val="0D0D0D"/>
                </a:solidFill>
                <a:latin typeface="Söhne"/>
              </a:rPr>
              <a:t>Tänään haluaisin puhua teille hieman luovuudesta. Luovuus ei ole vain maalauksia tai runoja – se on kykyä nähdä maailma uusin silmin, ajatella rohkeasti ja löytää ratkaisuja odottamattomiin haasteisiin.</a:t>
            </a:r>
          </a:p>
          <a:p>
            <a:pPr marL="0" indent="0">
              <a:buNone/>
            </a:pPr>
            <a:r>
              <a:rPr lang="fi-FI" sz="1480" dirty="0">
                <a:solidFill>
                  <a:srgbClr val="0D0D0D"/>
                </a:solidFill>
                <a:latin typeface="Söhne"/>
              </a:rPr>
              <a:t>Ajatellaanpa hetki taaksepäin. Muistatteko ensimmäisen kerran, kun piirsitte jotain tai kirjoititte oman tarinan? Siinä hetkessä teitte jotain ainutlaatuista ja omanlaista, jotain, joka tuli suoraan sydämestänne.</a:t>
            </a:r>
          </a:p>
          <a:p>
            <a:pPr marL="0" indent="0">
              <a:buNone/>
            </a:pPr>
            <a:r>
              <a:rPr lang="fi-FI" sz="1480" dirty="0">
                <a:solidFill>
                  <a:srgbClr val="0D0D0D"/>
                </a:solidFill>
                <a:latin typeface="Söhne"/>
              </a:rPr>
              <a:t>Luovuus ei ole vain taiteellisten harrastusten yksinoikeus. Se on taito, joka auttaa meitä kaikilla elämänalueilla – matematiikasta historiaan, luonnontieteistä kieleen. Se auttaa meitä näkemään yhteyksiä eri asioiden välillä, kysymään "entä jos?" ja etsimään uusia tapoja tehdä asioita.</a:t>
            </a:r>
          </a:p>
          <a:p>
            <a:pPr marL="0" indent="0">
              <a:buNone/>
            </a:pPr>
            <a:r>
              <a:rPr lang="fi-FI" sz="1480" dirty="0">
                <a:solidFill>
                  <a:srgbClr val="0D0D0D"/>
                </a:solidFill>
                <a:latin typeface="Söhne"/>
              </a:rPr>
              <a:t>Luovuus on myös voimavara, joka auttaa meitä selviytymään vaikeista ajoista ja löytämään iloa arjen keskellä. Kun olemme luovia, meillä on mahdollisuus muokata maailmaa ympärillämme, tehdä siitä parempi paikka meille kaikille.</a:t>
            </a:r>
          </a:p>
          <a:p>
            <a:pPr marL="0" indent="0">
              <a:buNone/>
            </a:pPr>
            <a:r>
              <a:rPr lang="fi-FI" sz="1480" dirty="0">
                <a:solidFill>
                  <a:srgbClr val="0D0D0D"/>
                </a:solidFill>
                <a:latin typeface="Söhne"/>
              </a:rPr>
              <a:t>Tänään, kun siirrytte luokkiinne, haluaisin teidän pohtivan, miten voitte käyttää luovuuttanne. Ehkä keksitte uuden tavan ratkaista matemaattisen ongelman, kirjoitatte oman tarinan tai löydätte uuden tavan ilmaista tunteitanne. Muistakaa, että jokainen teistä on luova omalla tavallaan.</a:t>
            </a:r>
          </a:p>
          <a:p>
            <a:pPr marL="0" indent="0">
              <a:buNone/>
            </a:pPr>
            <a:r>
              <a:rPr lang="fi-FI" sz="1480" dirty="0">
                <a:solidFill>
                  <a:srgbClr val="0D0D0D"/>
                </a:solidFill>
                <a:latin typeface="Söhne"/>
              </a:rPr>
              <a:t>Kannustakaa toisianne olemaan uteliaita, kokeilemaan uusia asioita ja ajattelemaan rohkeasti. Luovuus ei tunne rajoja – ja se on seikkailu, johon me kaikki voimme osallistua.</a:t>
            </a:r>
          </a:p>
          <a:p>
            <a:pPr marL="0" indent="0">
              <a:buNone/>
            </a:pPr>
            <a:r>
              <a:rPr lang="fi-FI" sz="1480" dirty="0">
                <a:solidFill>
                  <a:srgbClr val="0D0D0D"/>
                </a:solidFill>
                <a:latin typeface="Söhne"/>
              </a:rPr>
              <a:t>Toivotan teille luovaa ja inspiroivaa päivää!</a:t>
            </a:r>
            <a:endParaRPr lang="fi-FI" sz="1480" dirty="0"/>
          </a:p>
        </p:txBody>
      </p:sp>
    </p:spTree>
    <p:extLst>
      <p:ext uri="{BB962C8B-B14F-4D97-AF65-F5344CB8AC3E}">
        <p14:creationId xmlns:p14="http://schemas.microsoft.com/office/powerpoint/2010/main" val="158179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A982B0-E31D-C772-3818-ECFEF605E13F}"/>
              </a:ext>
            </a:extLst>
          </p:cNvPr>
          <p:cNvSpPr>
            <a:spLocks noGrp="1"/>
          </p:cNvSpPr>
          <p:nvPr>
            <p:ph type="title"/>
          </p:nvPr>
        </p:nvSpPr>
        <p:spPr>
          <a:xfrm>
            <a:off x="1598347" y="365127"/>
            <a:ext cx="8884368" cy="1325563"/>
          </a:xfrm>
        </p:spPr>
        <p:txBody>
          <a:bodyPr/>
          <a:lstStyle/>
          <a:p>
            <a:r>
              <a:rPr lang="fi-FI" dirty="0"/>
              <a:t>Kirjoita satu, jossa kissa, koira ja hiiri. Teemana yhteistyö</a:t>
            </a:r>
          </a:p>
        </p:txBody>
      </p:sp>
      <p:sp>
        <p:nvSpPr>
          <p:cNvPr id="6" name="Rectangle 3">
            <a:extLst>
              <a:ext uri="{FF2B5EF4-FFF2-40B4-BE49-F238E27FC236}">
                <a16:creationId xmlns:a16="http://schemas.microsoft.com/office/drawing/2014/main" id="{8D0C6875-C096-4177-225D-2806E27B5F8A}"/>
              </a:ext>
            </a:extLst>
          </p:cNvPr>
          <p:cNvSpPr>
            <a:spLocks noChangeArrowheads="1"/>
          </p:cNvSpPr>
          <p:nvPr/>
        </p:nvSpPr>
        <p:spPr bwMode="auto">
          <a:xfrm>
            <a:off x="1709286" y="1591593"/>
            <a:ext cx="8457618" cy="5266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569" tIns="42284" rIns="84569" bIns="422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5729"/>
            <a:endParaRPr lang="fi-FI" altLang="fi-FI" sz="1110" b="1" dirty="0">
              <a:solidFill>
                <a:srgbClr val="0D0D0D"/>
              </a:solidFill>
              <a:latin typeface="Söhne"/>
            </a:endParaRPr>
          </a:p>
          <a:p>
            <a:pPr defTabSz="845729"/>
            <a:r>
              <a:rPr lang="fi-FI" altLang="fi-FI" sz="1480" b="1" dirty="0">
                <a:solidFill>
                  <a:srgbClr val="0D0D0D"/>
                </a:solidFill>
                <a:latin typeface="Söhne"/>
              </a:rPr>
              <a:t>Kissan, Koiran ja Hiiren Yhteistyö</a:t>
            </a:r>
            <a:endParaRPr lang="fi-FI" altLang="fi-FI" sz="1480" dirty="0"/>
          </a:p>
          <a:p>
            <a:pPr defTabSz="845729"/>
            <a:r>
              <a:rPr lang="fi-FI" altLang="fi-FI" sz="1480" dirty="0">
                <a:solidFill>
                  <a:srgbClr val="0D0D0D"/>
                </a:solidFill>
                <a:latin typeface="Söhne"/>
              </a:rPr>
              <a:t>Olipa kerran kaukaisessa metsässä kissa nimeltä Kasper, koira nimeltä Klaara ja hiiri nimeltä Helmi. He elivät samassa metsän reunalla olevassa talossa, mutta eivät olleet koskaan oikein ystävystyneet.</a:t>
            </a:r>
            <a:endParaRPr lang="fi-FI" altLang="fi-FI" sz="1480" dirty="0"/>
          </a:p>
          <a:p>
            <a:pPr defTabSz="845729"/>
            <a:r>
              <a:rPr lang="fi-FI" altLang="fi-FI" sz="1480" dirty="0">
                <a:solidFill>
                  <a:srgbClr val="0D0D0D"/>
                </a:solidFill>
                <a:latin typeface="Söhne"/>
              </a:rPr>
              <a:t>Eräänä päivänä metsässä alkoi levitä huhu suuresta juhlasta, joka oli määrä järjestää seuraavalla viikolla. Kaikki eläimet olivat innoissaan ja valmistelivat juhlaa parhaansa mukaan. Kasper, Klaara ja Helmi kuulivat huhun ja päättivät osallistua, vaikka he eivät olleetkaan aiemmin tehneet yhteistyötä.</a:t>
            </a:r>
            <a:endParaRPr lang="fi-FI" altLang="fi-FI" sz="1480" dirty="0"/>
          </a:p>
          <a:p>
            <a:pPr defTabSz="845729"/>
            <a:r>
              <a:rPr lang="fi-FI" altLang="fi-FI" sz="1480" dirty="0">
                <a:solidFill>
                  <a:srgbClr val="0D0D0D"/>
                </a:solidFill>
                <a:latin typeface="Söhne"/>
              </a:rPr>
              <a:t>Kasper, ylpeä ja itsenäinen kissa, ehdotti, että hän voisi tuoda juhliin herkullisia kaloja, joita hän oli pyytänyt lähijärvestä. Klaara, vilkas ja ystävällinen koira, päätti puolestaan valmistaa herkullista riistaa, jonka hän oli löytänyt metsästä. Helmi, nokkela ja älykäs hiiri, tarjoutui valmistamaan makeita leivonnaisia, joita hän osasi tehdä salaisella reseptillään.</a:t>
            </a:r>
            <a:endParaRPr lang="fi-FI" altLang="fi-FI" sz="1480" dirty="0"/>
          </a:p>
          <a:p>
            <a:pPr defTabSz="845729"/>
            <a:r>
              <a:rPr lang="fi-FI" altLang="fi-FI" sz="1480" dirty="0">
                <a:solidFill>
                  <a:srgbClr val="0D0D0D"/>
                </a:solidFill>
                <a:latin typeface="Söhne"/>
              </a:rPr>
              <a:t>Valmistelujen aikana kolmikko huomasi, että heillä oli omat vahvuutensa ja heikkoutensa. Kasper oli taitava saalistaja, mutta ei osannut leipoa. Klaara oli hyvä ruoanlaittaja, mutta ei tiennyt miten saisi kaloja ja riistaa maistumaan parhailta. Helmi taas oli loistava leipuri, mutta pelkäsi suurta ulkomaailmaa.</a:t>
            </a:r>
            <a:endParaRPr lang="fi-FI" altLang="fi-FI" sz="1480" dirty="0"/>
          </a:p>
          <a:p>
            <a:pPr defTabSz="845729"/>
            <a:r>
              <a:rPr lang="fi-FI" altLang="fi-FI" sz="1480" dirty="0">
                <a:solidFill>
                  <a:srgbClr val="0D0D0D"/>
                </a:solidFill>
                <a:latin typeface="Söhne"/>
              </a:rPr>
              <a:t>He ymmärsivät, että yhteistyössä he voisivat auttaa toisiaan ja tehdä juhlasta unohtumattoman. Kasper opetti Klaaralle, miten saadaan parhaat maut irti saaliista. Klaara neuvoi Kasperia leipomaan herkullisia kalaleivoksia. Helmi auttoi heitä molempia leipomaan ja koristelemaan leivonnaiset kauniisti.</a:t>
            </a:r>
            <a:endParaRPr lang="fi-FI" altLang="fi-FI" sz="1480" dirty="0"/>
          </a:p>
          <a:p>
            <a:pPr defTabSz="845729"/>
            <a:r>
              <a:rPr lang="fi-FI" altLang="fi-FI" sz="1480" dirty="0">
                <a:solidFill>
                  <a:srgbClr val="0D0D0D"/>
                </a:solidFill>
                <a:latin typeface="Söhne"/>
              </a:rPr>
              <a:t>Juhlapäivänä metsän eläimet saapuivat juhlaan ja olivat hämmästyneitä nähdessään herkullisen ruoka- ja leivontapöydän, jonka Kasper, Klaara ja Helmi olivat valmistaneet yhteistyössä. Kolmikko ymmärsi, että yhteistyössä he olivat voimakkaampia ja onnellisempia kuin yksin.</a:t>
            </a:r>
            <a:endParaRPr lang="fi-FI" altLang="fi-FI" sz="1480" dirty="0"/>
          </a:p>
          <a:p>
            <a:pPr defTabSz="845729"/>
            <a:r>
              <a:rPr lang="fi-FI" altLang="fi-FI" sz="1480" dirty="0">
                <a:solidFill>
                  <a:srgbClr val="0D0D0D"/>
                </a:solidFill>
                <a:latin typeface="Söhne"/>
              </a:rPr>
              <a:t>Juhla oli menestys, ja Kasper, Klaara ja Helmi oppivat, että yhteistyössä ja toisten tukemisessa on suuri voima. Heistä tuli parhaita ystäviä, jotka auttoivat toisiaan jatkossakin, olipa kyseessä sitten juhla tai arkielämän haasteet</a:t>
            </a:r>
            <a:r>
              <a:rPr lang="fi-FI" altLang="fi-FI" sz="1295" dirty="0">
                <a:solidFill>
                  <a:srgbClr val="0D0D0D"/>
                </a:solidFill>
                <a:latin typeface="Söhne"/>
              </a:rPr>
              <a:t>.</a:t>
            </a:r>
            <a:endParaRPr lang="fi-FI" altLang="fi-FI" sz="1295" dirty="0"/>
          </a:p>
        </p:txBody>
      </p:sp>
    </p:spTree>
    <p:extLst>
      <p:ext uri="{BB962C8B-B14F-4D97-AF65-F5344CB8AC3E}">
        <p14:creationId xmlns:p14="http://schemas.microsoft.com/office/powerpoint/2010/main" val="168852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A7B011-8236-68A3-3EB3-53C18A08E26F}"/>
              </a:ext>
            </a:extLst>
          </p:cNvPr>
          <p:cNvSpPr>
            <a:spLocks noGrp="1"/>
          </p:cNvSpPr>
          <p:nvPr>
            <p:ph type="title"/>
          </p:nvPr>
        </p:nvSpPr>
        <p:spPr/>
        <p:txBody>
          <a:bodyPr>
            <a:normAutofit/>
          </a:bodyPr>
          <a:lstStyle/>
          <a:p>
            <a:r>
              <a:rPr lang="fi-FI" dirty="0"/>
              <a:t>Tee kahdentasoisia sisältökysymyksiä, molempia kolme.</a:t>
            </a:r>
          </a:p>
        </p:txBody>
      </p:sp>
      <p:sp>
        <p:nvSpPr>
          <p:cNvPr id="3" name="Sisällön paikkamerkki 2">
            <a:extLst>
              <a:ext uri="{FF2B5EF4-FFF2-40B4-BE49-F238E27FC236}">
                <a16:creationId xmlns:a16="http://schemas.microsoft.com/office/drawing/2014/main" id="{2BAAFFAC-908E-023D-B097-1E1752F21C3C}"/>
              </a:ext>
            </a:extLst>
          </p:cNvPr>
          <p:cNvSpPr>
            <a:spLocks noGrp="1"/>
          </p:cNvSpPr>
          <p:nvPr>
            <p:ph idx="1"/>
          </p:nvPr>
        </p:nvSpPr>
        <p:spPr>
          <a:xfrm>
            <a:off x="2546260" y="1825626"/>
            <a:ext cx="7493089" cy="4351339"/>
          </a:xfrm>
        </p:spPr>
        <p:txBody>
          <a:bodyPr>
            <a:normAutofit fontScale="70000" lnSpcReduction="20000"/>
          </a:bodyPr>
          <a:lstStyle/>
          <a:p>
            <a:pPr marL="0" indent="0">
              <a:buNone/>
            </a:pPr>
            <a:r>
              <a:rPr lang="fi-FI" b="1" i="0" dirty="0">
                <a:solidFill>
                  <a:srgbClr val="0D0D0D"/>
                </a:solidFill>
                <a:effectLst/>
                <a:latin typeface="Söhne"/>
              </a:rPr>
              <a:t>Alakoulun taso:</a:t>
            </a:r>
            <a:endParaRPr lang="fi-FI" b="0" i="0" dirty="0">
              <a:solidFill>
                <a:srgbClr val="0D0D0D"/>
              </a:solidFill>
              <a:effectLst/>
              <a:latin typeface="Söhne"/>
            </a:endParaRPr>
          </a:p>
          <a:p>
            <a:pPr algn="l">
              <a:buFont typeface="+mj-lt"/>
              <a:buAutoNum type="arabicPeriod"/>
            </a:pPr>
            <a:r>
              <a:rPr lang="fi-FI" b="0" i="0" dirty="0">
                <a:solidFill>
                  <a:srgbClr val="0D0D0D"/>
                </a:solidFill>
                <a:effectLst/>
                <a:latin typeface="Söhne"/>
              </a:rPr>
              <a:t>Miksi Kasper, Klaara ja Helmi päättivät tehdä yhteistyötä juhlan valmisteluissa?</a:t>
            </a:r>
          </a:p>
          <a:p>
            <a:pPr algn="l">
              <a:buFont typeface="+mj-lt"/>
              <a:buAutoNum type="arabicPeriod"/>
            </a:pPr>
            <a:r>
              <a:rPr lang="fi-FI" b="0" i="0" dirty="0">
                <a:solidFill>
                  <a:srgbClr val="0D0D0D"/>
                </a:solidFill>
                <a:effectLst/>
                <a:latin typeface="Söhne"/>
              </a:rPr>
              <a:t>Mitä Kasper, Klaara ja Helmi oppivat toisiltaan yhteistyön aikana?</a:t>
            </a:r>
          </a:p>
          <a:p>
            <a:pPr algn="l">
              <a:buFont typeface="+mj-lt"/>
              <a:buAutoNum type="arabicPeriod"/>
            </a:pPr>
            <a:r>
              <a:rPr lang="fi-FI" b="0" i="0" dirty="0">
                <a:solidFill>
                  <a:srgbClr val="0D0D0D"/>
                </a:solidFill>
                <a:effectLst/>
                <a:latin typeface="Söhne"/>
              </a:rPr>
              <a:t>Kuinka juhla päättyi? Oliko se onnistunut?</a:t>
            </a:r>
          </a:p>
          <a:p>
            <a:pPr marL="0" indent="0">
              <a:buNone/>
            </a:pPr>
            <a:r>
              <a:rPr lang="fi-FI" b="1" i="0" dirty="0">
                <a:solidFill>
                  <a:srgbClr val="0D0D0D"/>
                </a:solidFill>
                <a:effectLst/>
                <a:latin typeface="Söhne"/>
              </a:rPr>
              <a:t>Yläkoulun taso:</a:t>
            </a:r>
            <a:endParaRPr lang="fi-FI" b="0" i="0" dirty="0">
              <a:solidFill>
                <a:srgbClr val="0D0D0D"/>
              </a:solidFill>
              <a:effectLst/>
              <a:latin typeface="Söhne"/>
            </a:endParaRPr>
          </a:p>
          <a:p>
            <a:pPr algn="l">
              <a:buFont typeface="+mj-lt"/>
              <a:buAutoNum type="arabicPeriod"/>
            </a:pPr>
            <a:r>
              <a:rPr lang="fi-FI" b="0" i="0" dirty="0">
                <a:solidFill>
                  <a:srgbClr val="0D0D0D"/>
                </a:solidFill>
                <a:effectLst/>
                <a:latin typeface="Söhne"/>
              </a:rPr>
              <a:t>Miten Kasperin, Klaaran ja Helmin vahvuudet ja heikkoudet näkyivät sadussa?</a:t>
            </a:r>
          </a:p>
          <a:p>
            <a:pPr algn="l">
              <a:buFont typeface="+mj-lt"/>
              <a:buAutoNum type="arabicPeriod"/>
            </a:pPr>
            <a:r>
              <a:rPr lang="fi-FI" b="0" i="0" dirty="0">
                <a:solidFill>
                  <a:srgbClr val="0D0D0D"/>
                </a:solidFill>
                <a:effectLst/>
                <a:latin typeface="Söhne"/>
              </a:rPr>
              <a:t>Miten yhteistyö vaikutti kolmikon suhteeseen ja ystävyyteen sadun aikana?</a:t>
            </a:r>
          </a:p>
          <a:p>
            <a:pPr algn="l">
              <a:buFont typeface="+mj-lt"/>
              <a:buAutoNum type="arabicPeriod"/>
            </a:pPr>
            <a:r>
              <a:rPr lang="fi-FI" b="0" i="0" dirty="0">
                <a:solidFill>
                  <a:srgbClr val="0D0D0D"/>
                </a:solidFill>
                <a:effectLst/>
                <a:latin typeface="Söhne"/>
              </a:rPr>
              <a:t>Minkälaisia haasteita Kasper, Klaara ja Helmi kohtasivat yhteistyössään ja miten he ratkaisivat ne?</a:t>
            </a:r>
          </a:p>
          <a:p>
            <a:pPr algn="l"/>
            <a:r>
              <a:rPr lang="fi-FI" b="0" i="0" dirty="0">
                <a:solidFill>
                  <a:srgbClr val="0D0D0D"/>
                </a:solidFill>
                <a:effectLst/>
                <a:latin typeface="Söhne"/>
              </a:rPr>
              <a:t>Nämä kysymykset voivat auttaa ymmärtämään sadun tapahtumia, hahmojen kehitystä ja yhteistyön merkitystä tarinassa eri ikätasoilla.</a:t>
            </a:r>
          </a:p>
          <a:p>
            <a:endParaRPr lang="fi-FI" dirty="0"/>
          </a:p>
        </p:txBody>
      </p:sp>
    </p:spTree>
    <p:extLst>
      <p:ext uri="{BB962C8B-B14F-4D97-AF65-F5344CB8AC3E}">
        <p14:creationId xmlns:p14="http://schemas.microsoft.com/office/powerpoint/2010/main" val="225524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a:extLst>
              <a:ext uri="{FF2B5EF4-FFF2-40B4-BE49-F238E27FC236}">
                <a16:creationId xmlns:a16="http://schemas.microsoft.com/office/drawing/2014/main" id="{FBFAE222-7FCE-2FD2-4977-D8666A592EE4}"/>
              </a:ext>
            </a:extLst>
          </p:cNvPr>
          <p:cNvGraphicFramePr>
            <a:graphicFrameLocks noGrp="1"/>
          </p:cNvGraphicFramePr>
          <p:nvPr/>
        </p:nvGraphicFramePr>
        <p:xfrm>
          <a:off x="104005" y="698401"/>
          <a:ext cx="11921418" cy="4131818"/>
        </p:xfrm>
        <a:graphic>
          <a:graphicData uri="http://schemas.openxmlformats.org/drawingml/2006/table">
            <a:tbl>
              <a:tblPr firstRow="1" bandRow="1">
                <a:tableStyleId>{5940675A-B579-460E-94D1-54222C63F5DA}</a:tableStyleId>
              </a:tblPr>
              <a:tblGrid>
                <a:gridCol w="1571617">
                  <a:extLst>
                    <a:ext uri="{9D8B030D-6E8A-4147-A177-3AD203B41FA5}">
                      <a16:colId xmlns:a16="http://schemas.microsoft.com/office/drawing/2014/main" val="550318212"/>
                    </a:ext>
                  </a:extLst>
                </a:gridCol>
                <a:gridCol w="3027918">
                  <a:extLst>
                    <a:ext uri="{9D8B030D-6E8A-4147-A177-3AD203B41FA5}">
                      <a16:colId xmlns:a16="http://schemas.microsoft.com/office/drawing/2014/main" val="423503319"/>
                    </a:ext>
                  </a:extLst>
                </a:gridCol>
                <a:gridCol w="4298762">
                  <a:extLst>
                    <a:ext uri="{9D8B030D-6E8A-4147-A177-3AD203B41FA5}">
                      <a16:colId xmlns:a16="http://schemas.microsoft.com/office/drawing/2014/main" val="3352598561"/>
                    </a:ext>
                  </a:extLst>
                </a:gridCol>
                <a:gridCol w="3023121">
                  <a:extLst>
                    <a:ext uri="{9D8B030D-6E8A-4147-A177-3AD203B41FA5}">
                      <a16:colId xmlns:a16="http://schemas.microsoft.com/office/drawing/2014/main" val="3994365695"/>
                    </a:ext>
                  </a:extLst>
                </a:gridCol>
              </a:tblGrid>
              <a:tr h="370840">
                <a:tc>
                  <a:txBody>
                    <a:bodyPr/>
                    <a:lstStyle/>
                    <a:p>
                      <a:r>
                        <a:rPr lang="fi-FI" sz="1200" dirty="0"/>
                        <a:t>Aihe</a:t>
                      </a:r>
                    </a:p>
                  </a:txBody>
                  <a:tcPr/>
                </a:tc>
                <a:tc>
                  <a:txBody>
                    <a:bodyPr/>
                    <a:lstStyle/>
                    <a:p>
                      <a:r>
                        <a:rPr lang="fi-FI" sz="1200" dirty="0"/>
                        <a:t>tavoitteet</a:t>
                      </a:r>
                    </a:p>
                  </a:txBody>
                  <a:tcPr/>
                </a:tc>
                <a:tc>
                  <a:txBody>
                    <a:bodyPr/>
                    <a:lstStyle/>
                    <a:p>
                      <a:r>
                        <a:rPr lang="fi-FI" sz="1200" dirty="0"/>
                        <a:t>Lopputuotos</a:t>
                      </a:r>
                    </a:p>
                  </a:txBody>
                  <a:tcPr/>
                </a:tc>
                <a:tc>
                  <a:txBody>
                    <a:bodyPr/>
                    <a:lstStyle/>
                    <a:p>
                      <a:r>
                        <a:rPr lang="fi-FI" sz="1200" dirty="0"/>
                        <a:t>arviointi</a:t>
                      </a:r>
                    </a:p>
                  </a:txBody>
                  <a:tcPr/>
                </a:tc>
                <a:extLst>
                  <a:ext uri="{0D108BD9-81ED-4DB2-BD59-A6C34878D82A}">
                    <a16:rowId xmlns:a16="http://schemas.microsoft.com/office/drawing/2014/main" val="3200382075"/>
                  </a:ext>
                </a:extLst>
              </a:tr>
              <a:tr h="370840">
                <a:tc>
                  <a:txBody>
                    <a:bodyPr/>
                    <a:lstStyle/>
                    <a:p>
                      <a:r>
                        <a:rPr lang="fi-FI" sz="1200" dirty="0"/>
                        <a:t>Euroopan keskiaika</a:t>
                      </a:r>
                    </a:p>
                  </a:txBody>
                  <a:tcPr/>
                </a:tc>
                <a:tc>
                  <a:txBody>
                    <a:bodyPr/>
                    <a:lstStyle/>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T4 auttaa oppilasta ymmärtämään erilaisia tapoja jakaa historia aikakausiin sekä käyttämään niihin liittyviä historiallisia käsitteitä</a:t>
                      </a: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T6 johdattaa oppilasta hahmottamaan erilaisia syitä ja seurauksia historian tapahtumille ja ilmiöille</a:t>
                      </a: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T8 harjaannuttaa oppilasta hahmottamaan jatkuvuuksia historiassa</a:t>
                      </a: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Aptos" panose="020B0004020202020204" pitchFamily="34" charset="0"/>
                        </a:rPr>
                        <a:t> </a:t>
                      </a:r>
                      <a:endParaRPr lang="fi-FI"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tc>
                <a:tc>
                  <a:txBody>
                    <a:bodyPr/>
                    <a:lstStyle/>
                    <a:p>
                      <a:pPr algn="l">
                        <a:lnSpc>
                          <a:spcPct val="115000"/>
                        </a:lnSpc>
                        <a:spcAft>
                          <a:spcPts val="800"/>
                        </a:spcAft>
                      </a:pPr>
                      <a:r>
                        <a:rPr lang="fi-FI" sz="1200" b="1" kern="100" dirty="0">
                          <a:effectLst/>
                          <a:latin typeface="Aptos" panose="020B0004020202020204" pitchFamily="34" charset="0"/>
                          <a:ea typeface="Aptos" panose="020B0004020202020204" pitchFamily="34" charset="0"/>
                          <a:cs typeface="Times New Roman" panose="02020603050405020304" pitchFamily="18" charset="0"/>
                        </a:rPr>
                        <a:t>Historiallinen sarjakuva: Oppilaat luovat sarjakuvan, jossa he havainnollistavat ja kuvaavat Euroopan keskiajan tapahtumia ja ilmiöitä. Sarjakuvassa tulee näkyä historiallisten käsitteiden käyttö sekä jatkuvuuksien hahmottaminen.</a:t>
                      </a:r>
                      <a:endParaRPr lang="fi-FI"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 </a:t>
                      </a: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Historiallinen tietokilpailu: Oppilaat osallistuvat tietokilpailuun, jossa he vastaavat kysymyksiin Euroopan keskiajan tapahtumien ja ilmiöiden syistä ja seurauksista. Kilpailussa voidaan myös pohtia, miten tulkinnat saattavat muuttua uusien lähteiden myötä.</a:t>
                      </a: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 </a:t>
                      </a:r>
                    </a:p>
                    <a:p>
                      <a:pPr algn="l">
                        <a:lnSpc>
                          <a:spcPct val="115000"/>
                        </a:lnSpc>
                        <a:spcAft>
                          <a:spcPts val="800"/>
                        </a:spcAft>
                      </a:pPr>
                      <a:r>
                        <a:rPr lang="fi-FI" sz="1200" kern="100" dirty="0">
                          <a:effectLst/>
                          <a:latin typeface="Aptos" panose="020B0004020202020204" pitchFamily="34" charset="0"/>
                          <a:ea typeface="Aptos" panose="020B0004020202020204" pitchFamily="34" charset="0"/>
                          <a:cs typeface="Times New Roman" panose="02020603050405020304" pitchFamily="18" charset="0"/>
                        </a:rPr>
                        <a:t>Historiallinen pienoismalli: Oppilaat rakentavat pienoismalleja, jotka kuvastavat Euroopan keskiajan elämää ja rakenteita. Malleissa voidaan havainnollistaa ihmisten toiminnan motiiveja.</a:t>
                      </a:r>
                    </a:p>
                  </a:txBody>
                  <a:tcPr marL="68580" marR="68580" marT="0" marB="0"/>
                </a:tc>
                <a:tc>
                  <a:txBody>
                    <a:bodyPr/>
                    <a:lstStyle/>
                    <a:p>
                      <a:endParaRPr lang="fi-FI" sz="1200" dirty="0"/>
                    </a:p>
                  </a:txBody>
                  <a:tcPr/>
                </a:tc>
                <a:extLst>
                  <a:ext uri="{0D108BD9-81ED-4DB2-BD59-A6C34878D82A}">
                    <a16:rowId xmlns:a16="http://schemas.microsoft.com/office/drawing/2014/main" val="2146198941"/>
                  </a:ext>
                </a:extLst>
              </a:tr>
            </a:tbl>
          </a:graphicData>
        </a:graphic>
      </p:graphicFrame>
      <p:pic>
        <p:nvPicPr>
          <p:cNvPr id="6" name="Kuva 5" descr="Kuva, joka sisältää kohteen teksti, kuvakaappaus, Fontti, numero&#10;&#10;Kuvaus luotu automaattisesti">
            <a:extLst>
              <a:ext uri="{FF2B5EF4-FFF2-40B4-BE49-F238E27FC236}">
                <a16:creationId xmlns:a16="http://schemas.microsoft.com/office/drawing/2014/main" id="{4C9E4493-B0E5-BD5B-0E04-4454BD06C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613" y="1212844"/>
            <a:ext cx="2874716" cy="3422951"/>
          </a:xfrm>
          <a:prstGeom prst="rect">
            <a:avLst/>
          </a:prstGeom>
        </p:spPr>
      </p:pic>
    </p:spTree>
    <p:extLst>
      <p:ext uri="{BB962C8B-B14F-4D97-AF65-F5344CB8AC3E}">
        <p14:creationId xmlns:p14="http://schemas.microsoft.com/office/powerpoint/2010/main" val="176469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uvakaappaus, animaatio, astronautti&#10;&#10;Kuvaus luotu automaattisesti">
            <a:extLst>
              <a:ext uri="{FF2B5EF4-FFF2-40B4-BE49-F238E27FC236}">
                <a16:creationId xmlns:a16="http://schemas.microsoft.com/office/drawing/2014/main" id="{C365693F-161D-D66E-7978-34BDD7EB3460}"/>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704" b="6026"/>
          <a:stretch/>
        </p:blipFill>
        <p:spPr>
          <a:xfrm>
            <a:off x="20" y="1"/>
            <a:ext cx="12191980" cy="6857999"/>
          </a:xfrm>
          <a:prstGeom prst="rect">
            <a:avLst/>
          </a:prstGeom>
        </p:spPr>
      </p:pic>
      <p:sp>
        <p:nvSpPr>
          <p:cNvPr id="2" name="Otsikko 1">
            <a:extLst>
              <a:ext uri="{FF2B5EF4-FFF2-40B4-BE49-F238E27FC236}">
                <a16:creationId xmlns:a16="http://schemas.microsoft.com/office/drawing/2014/main" id="{EB123920-06FA-5565-90DF-DBEE504B2B2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Miten</a:t>
            </a:r>
            <a:r>
              <a:rPr lang="en-US" sz="6000" dirty="0">
                <a:solidFill>
                  <a:srgbClr val="FFFFFF"/>
                </a:solidFill>
              </a:rPr>
              <a:t> </a:t>
            </a:r>
            <a:r>
              <a:rPr lang="en-US" sz="6000" dirty="0" err="1">
                <a:solidFill>
                  <a:srgbClr val="FFFFFF"/>
                </a:solidFill>
              </a:rPr>
              <a:t>opetan</a:t>
            </a:r>
            <a:r>
              <a:rPr lang="en-US" sz="6000" dirty="0">
                <a:solidFill>
                  <a:srgbClr val="FFFFFF"/>
                </a:solidFill>
              </a:rPr>
              <a:t> </a:t>
            </a:r>
            <a:r>
              <a:rPr lang="en-US" sz="6000" dirty="0" err="1">
                <a:solidFill>
                  <a:srgbClr val="FFFFFF"/>
                </a:solidFill>
              </a:rPr>
              <a:t>teköälyä</a:t>
            </a:r>
            <a:r>
              <a:rPr lang="en-US" sz="6000" dirty="0">
                <a:solidFill>
                  <a:srgbClr val="FFFFFF"/>
                </a:solidFill>
              </a:rPr>
              <a:t> </a:t>
            </a:r>
            <a:r>
              <a:rPr lang="en-US" sz="6000" dirty="0" err="1">
                <a:solidFill>
                  <a:srgbClr val="FFFFFF"/>
                </a:solidFill>
              </a:rPr>
              <a:t>oppilailleni</a:t>
            </a:r>
            <a:r>
              <a:rPr lang="en-US" sz="6000" dirty="0">
                <a:solidFill>
                  <a:srgbClr val="FFFFFF"/>
                </a:solidFill>
              </a:rPr>
              <a:t>?</a:t>
            </a:r>
          </a:p>
        </p:txBody>
      </p:sp>
    </p:spTree>
    <p:extLst>
      <p:ext uri="{BB962C8B-B14F-4D97-AF65-F5344CB8AC3E}">
        <p14:creationId xmlns:p14="http://schemas.microsoft.com/office/powerpoint/2010/main" val="37314109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B4FC99-D6D1-920A-01A0-3203736A657D}"/>
              </a:ext>
            </a:extLst>
          </p:cNvPr>
          <p:cNvSpPr>
            <a:spLocks noGrp="1"/>
          </p:cNvSpPr>
          <p:nvPr>
            <p:ph type="title"/>
          </p:nvPr>
        </p:nvSpPr>
        <p:spPr/>
        <p:txBody>
          <a:bodyPr/>
          <a:lstStyle/>
          <a:p>
            <a:r>
              <a:rPr lang="fi-FI" dirty="0"/>
              <a:t>Tekoäly voi</a:t>
            </a:r>
            <a:br>
              <a:rPr lang="fi-FI" dirty="0"/>
            </a:br>
            <a:endParaRPr lang="fi-FI" dirty="0"/>
          </a:p>
        </p:txBody>
      </p:sp>
      <p:sp>
        <p:nvSpPr>
          <p:cNvPr id="3" name="Sisällön paikkamerkki 2">
            <a:extLst>
              <a:ext uri="{FF2B5EF4-FFF2-40B4-BE49-F238E27FC236}">
                <a16:creationId xmlns:a16="http://schemas.microsoft.com/office/drawing/2014/main" id="{3900286D-4020-AEC8-E628-3A5238E75DC5}"/>
              </a:ext>
            </a:extLst>
          </p:cNvPr>
          <p:cNvSpPr>
            <a:spLocks noGrp="1"/>
          </p:cNvSpPr>
          <p:nvPr>
            <p:ph idx="1"/>
          </p:nvPr>
        </p:nvSpPr>
        <p:spPr/>
        <p:txBody>
          <a:bodyPr/>
          <a:lstStyle/>
          <a:p>
            <a:r>
              <a:rPr lang="fi-FI" dirty="0"/>
              <a:t>tehostaa kaikkien oppimista</a:t>
            </a:r>
          </a:p>
          <a:p>
            <a:r>
              <a:rPr lang="fi-FI" dirty="0"/>
              <a:t>tehostaa ja parantaa kaikkien työtä</a:t>
            </a:r>
          </a:p>
          <a:p>
            <a:r>
              <a:rPr lang="fi-FI" dirty="0"/>
              <a:t>tehdä oppimisesta saavutettavampaa ja motivoivampaa</a:t>
            </a:r>
          </a:p>
          <a:p>
            <a:pPr marL="0" indent="0">
              <a:buNone/>
            </a:pPr>
            <a:endParaRPr lang="fi-FI" dirty="0"/>
          </a:p>
          <a:p>
            <a:r>
              <a:rPr lang="fi-FI" dirty="0"/>
              <a:t>lisätä osaamisen polarisaatiota  </a:t>
            </a:r>
          </a:p>
          <a:p>
            <a:r>
              <a:rPr lang="fi-FI" dirty="0"/>
              <a:t>korvata oppimista</a:t>
            </a:r>
          </a:p>
          <a:p>
            <a:r>
              <a:rPr lang="fi-FI" dirty="0"/>
              <a:t>luoda uusia uhkia  </a:t>
            </a:r>
          </a:p>
          <a:p>
            <a:pPr marL="0" indent="0">
              <a:buNone/>
            </a:pPr>
            <a:r>
              <a:rPr lang="fi-FI" dirty="0"/>
              <a:t>(Jukka Lehtoranta)</a:t>
            </a:r>
          </a:p>
          <a:p>
            <a:endParaRPr lang="fi-FI" dirty="0"/>
          </a:p>
        </p:txBody>
      </p:sp>
    </p:spTree>
    <p:extLst>
      <p:ext uri="{BB962C8B-B14F-4D97-AF65-F5344CB8AC3E}">
        <p14:creationId xmlns:p14="http://schemas.microsoft.com/office/powerpoint/2010/main" val="263835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4BD0E3-EC42-EE36-E2BA-8D417A626F15}"/>
              </a:ext>
            </a:extLst>
          </p:cNvPr>
          <p:cNvSpPr>
            <a:spLocks noGrp="1"/>
          </p:cNvSpPr>
          <p:nvPr>
            <p:ph type="title"/>
          </p:nvPr>
        </p:nvSpPr>
        <p:spPr/>
        <p:txBody>
          <a:bodyPr/>
          <a:lstStyle/>
          <a:p>
            <a:r>
              <a:rPr lang="fi-FI" dirty="0"/>
              <a:t>Tekoälyn tuominen opetukseen</a:t>
            </a:r>
          </a:p>
        </p:txBody>
      </p:sp>
      <p:sp>
        <p:nvSpPr>
          <p:cNvPr id="3" name="Sisällön paikkamerkki 2">
            <a:extLst>
              <a:ext uri="{FF2B5EF4-FFF2-40B4-BE49-F238E27FC236}">
                <a16:creationId xmlns:a16="http://schemas.microsoft.com/office/drawing/2014/main" id="{A90F56AD-EDAB-6C42-8D8B-203FEA32B3E6}"/>
              </a:ext>
            </a:extLst>
          </p:cNvPr>
          <p:cNvSpPr>
            <a:spLocks noGrp="1"/>
          </p:cNvSpPr>
          <p:nvPr>
            <p:ph idx="1"/>
          </p:nvPr>
        </p:nvSpPr>
        <p:spPr>
          <a:xfrm>
            <a:off x="838200" y="1825625"/>
            <a:ext cx="10515600" cy="4667250"/>
          </a:xfrm>
        </p:spPr>
        <p:txBody>
          <a:bodyPr>
            <a:normAutofit/>
          </a:bodyPr>
          <a:lstStyle/>
          <a:p>
            <a:pPr marL="0" indent="0">
              <a:buNone/>
            </a:pPr>
            <a:endParaRPr lang="fi-FI" dirty="0"/>
          </a:p>
          <a:p>
            <a:r>
              <a:rPr lang="fi-FI" dirty="0"/>
              <a:t>tapahtunut jo laajasti</a:t>
            </a:r>
          </a:p>
          <a:p>
            <a:r>
              <a:rPr lang="fi-FI" dirty="0"/>
              <a:t>positiivinen muutosmahdollisuus pedagogiikalle</a:t>
            </a:r>
          </a:p>
          <a:p>
            <a:r>
              <a:rPr lang="fi-FI" dirty="0"/>
              <a:t>keino huomioida lasten kokemusmaailmaa</a:t>
            </a:r>
          </a:p>
          <a:p>
            <a:r>
              <a:rPr lang="fi-FI" dirty="0"/>
              <a:t>tärkeää kiinnostuksen herättämisessä</a:t>
            </a:r>
          </a:p>
          <a:p>
            <a:r>
              <a:rPr lang="fi-FI" dirty="0"/>
              <a:t>merkittävä osa perusopetuksen tulevaisuutta?</a:t>
            </a:r>
          </a:p>
          <a:p>
            <a:r>
              <a:rPr lang="fi-FI" dirty="0"/>
              <a:t>Ikärajat!</a:t>
            </a:r>
          </a:p>
          <a:p>
            <a:r>
              <a:rPr lang="fi-FI" dirty="0"/>
              <a:t>Tekijänoikeudet!</a:t>
            </a:r>
          </a:p>
          <a:p>
            <a:endParaRPr lang="fi-FI" dirty="0"/>
          </a:p>
        </p:txBody>
      </p:sp>
    </p:spTree>
    <p:extLst>
      <p:ext uri="{BB962C8B-B14F-4D97-AF65-F5344CB8AC3E}">
        <p14:creationId xmlns:p14="http://schemas.microsoft.com/office/powerpoint/2010/main" val="21866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uvakaappaus, animaatio, astronautti&#10;&#10;Kuvaus luotu automaattisesti">
            <a:extLst>
              <a:ext uri="{FF2B5EF4-FFF2-40B4-BE49-F238E27FC236}">
                <a16:creationId xmlns:a16="http://schemas.microsoft.com/office/drawing/2014/main" id="{C365693F-161D-D66E-7978-34BDD7EB3460}"/>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704" b="6026"/>
          <a:stretch/>
        </p:blipFill>
        <p:spPr>
          <a:xfrm>
            <a:off x="20" y="1"/>
            <a:ext cx="12191980" cy="6857999"/>
          </a:xfrm>
          <a:prstGeom prst="rect">
            <a:avLst/>
          </a:prstGeom>
        </p:spPr>
      </p:pic>
      <p:sp>
        <p:nvSpPr>
          <p:cNvPr id="2" name="Otsikko 1">
            <a:extLst>
              <a:ext uri="{FF2B5EF4-FFF2-40B4-BE49-F238E27FC236}">
                <a16:creationId xmlns:a16="http://schemas.microsoft.com/office/drawing/2014/main" id="{EB123920-06FA-5565-90DF-DBEE504B2B2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Mitä tekoäly on?</a:t>
            </a:r>
          </a:p>
        </p:txBody>
      </p:sp>
    </p:spTree>
    <p:extLst>
      <p:ext uri="{BB962C8B-B14F-4D97-AF65-F5344CB8AC3E}">
        <p14:creationId xmlns:p14="http://schemas.microsoft.com/office/powerpoint/2010/main" val="15920448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3A6613D-3FFD-30BE-6540-05E4389A91FD}"/>
              </a:ext>
            </a:extLst>
          </p:cNvPr>
          <p:cNvSpPr>
            <a:spLocks noGrp="1"/>
          </p:cNvSpPr>
          <p:nvPr>
            <p:ph idx="1"/>
          </p:nvPr>
        </p:nvSpPr>
        <p:spPr>
          <a:xfrm>
            <a:off x="7195458" y="1253331"/>
            <a:ext cx="4430486" cy="4351338"/>
          </a:xfrm>
        </p:spPr>
        <p:txBody>
          <a:bodyPr>
            <a:normAutofit fontScale="62500" lnSpcReduction="20000"/>
          </a:bodyPr>
          <a:lstStyle/>
          <a:p>
            <a:pPr algn="l" rtl="0"/>
            <a:r>
              <a:rPr lang="fi-FI" b="1" i="0" u="sng" dirty="0">
                <a:solidFill>
                  <a:srgbClr val="0670B7"/>
                </a:solidFill>
                <a:effectLst/>
                <a:latin typeface="Inter"/>
                <a:hlinkClick r:id="rId2"/>
              </a:rPr>
              <a:t>code.org AI for </a:t>
            </a:r>
            <a:r>
              <a:rPr lang="fi-FI" b="1" i="0" u="sng" dirty="0" err="1">
                <a:solidFill>
                  <a:srgbClr val="0670B7"/>
                </a:solidFill>
                <a:effectLst/>
                <a:latin typeface="Inter"/>
                <a:hlinkClick r:id="rId2"/>
              </a:rPr>
              <a:t>oceans</a:t>
            </a:r>
            <a:endParaRPr lang="fi-FI" b="0" i="0" dirty="0">
              <a:solidFill>
                <a:srgbClr val="2C2C2C"/>
              </a:solidFill>
              <a:effectLst/>
              <a:latin typeface="Inter"/>
            </a:endParaRPr>
          </a:p>
          <a:p>
            <a:pPr algn="l"/>
            <a:r>
              <a:rPr lang="fi-FI" b="0" i="0" dirty="0">
                <a:solidFill>
                  <a:srgbClr val="2C2C2C"/>
                </a:solidFill>
                <a:effectLst/>
                <a:latin typeface="Inter"/>
              </a:rPr>
              <a:t> </a:t>
            </a:r>
          </a:p>
          <a:p>
            <a:pPr algn="l" rtl="0"/>
            <a:r>
              <a:rPr lang="fi-FI" b="1" i="0" u="sng" dirty="0">
                <a:solidFill>
                  <a:srgbClr val="0670B7"/>
                </a:solidFill>
                <a:effectLst/>
                <a:latin typeface="Inter"/>
                <a:hlinkClick r:id="rId3"/>
              </a:rPr>
              <a:t>experiments.withgoogle.com</a:t>
            </a:r>
            <a:endParaRPr lang="fi-FI" b="0" i="0" dirty="0">
              <a:solidFill>
                <a:srgbClr val="2C2C2C"/>
              </a:solidFill>
              <a:effectLst/>
              <a:latin typeface="Inter"/>
            </a:endParaRPr>
          </a:p>
          <a:p>
            <a:pPr algn="l"/>
            <a:r>
              <a:rPr lang="fi-FI" b="0" i="0" dirty="0">
                <a:solidFill>
                  <a:srgbClr val="2C2C2C"/>
                </a:solidFill>
                <a:effectLst/>
                <a:latin typeface="Inter"/>
              </a:rPr>
              <a:t> </a:t>
            </a:r>
          </a:p>
          <a:p>
            <a:pPr algn="l" rtl="0"/>
            <a:r>
              <a:rPr lang="fi-FI" b="1" i="0" u="sng" dirty="0">
                <a:solidFill>
                  <a:srgbClr val="0670B7"/>
                </a:solidFill>
                <a:effectLst/>
                <a:latin typeface="Inter"/>
                <a:hlinkClick r:id="rId4"/>
              </a:rPr>
              <a:t>labs.google.com</a:t>
            </a:r>
            <a:endParaRPr lang="fi-FI" b="0" i="0" dirty="0">
              <a:solidFill>
                <a:srgbClr val="2C2C2C"/>
              </a:solidFill>
              <a:effectLst/>
              <a:latin typeface="Inter"/>
            </a:endParaRPr>
          </a:p>
          <a:p>
            <a:pPr algn="l"/>
            <a:r>
              <a:rPr lang="fi-FI" b="0" i="0" dirty="0">
                <a:solidFill>
                  <a:srgbClr val="2C2C2C"/>
                </a:solidFill>
                <a:effectLst/>
                <a:latin typeface="Inter"/>
              </a:rPr>
              <a:t> </a:t>
            </a:r>
          </a:p>
          <a:p>
            <a:pPr algn="l" rtl="0"/>
            <a:r>
              <a:rPr lang="fi-FI" b="1" i="0" u="sng" dirty="0">
                <a:solidFill>
                  <a:srgbClr val="0670B7"/>
                </a:solidFill>
                <a:effectLst/>
                <a:latin typeface="Inter"/>
                <a:hlinkClick r:id="rId5"/>
              </a:rPr>
              <a:t>artsandculture.google.com</a:t>
            </a:r>
            <a:endParaRPr lang="fi-FI" b="0" i="0" dirty="0">
              <a:solidFill>
                <a:srgbClr val="2C2C2C"/>
              </a:solidFill>
              <a:effectLst/>
              <a:latin typeface="Inter"/>
            </a:endParaRPr>
          </a:p>
          <a:p>
            <a:pPr algn="l"/>
            <a:r>
              <a:rPr lang="fi-FI" b="0" i="0" dirty="0">
                <a:solidFill>
                  <a:srgbClr val="2C2C2C"/>
                </a:solidFill>
                <a:effectLst/>
                <a:latin typeface="Inter"/>
              </a:rPr>
              <a:t> </a:t>
            </a:r>
          </a:p>
          <a:p>
            <a:pPr algn="l" rtl="0"/>
            <a:r>
              <a:rPr lang="fi-FI" b="1" i="0" u="sng" dirty="0" err="1">
                <a:solidFill>
                  <a:srgbClr val="0670B7"/>
                </a:solidFill>
                <a:effectLst/>
                <a:latin typeface="Inter"/>
                <a:hlinkClick r:id="rId6"/>
              </a:rPr>
              <a:t>Gen</a:t>
            </a:r>
            <a:r>
              <a:rPr lang="fi-FI" b="1" i="0" u="sng" dirty="0">
                <a:solidFill>
                  <a:srgbClr val="0670B7"/>
                </a:solidFill>
                <a:effectLst/>
                <a:latin typeface="Inter"/>
                <a:hlinkClick r:id="rId6"/>
              </a:rPr>
              <a:t> AI luokittelija</a:t>
            </a:r>
            <a:endParaRPr lang="fi-FI" b="0" i="0" dirty="0">
              <a:solidFill>
                <a:srgbClr val="2C2C2C"/>
              </a:solidFill>
              <a:effectLst/>
              <a:latin typeface="Inter"/>
            </a:endParaRPr>
          </a:p>
          <a:p>
            <a:pPr algn="l"/>
            <a:r>
              <a:rPr lang="fi-FI" b="0" i="0" dirty="0">
                <a:solidFill>
                  <a:srgbClr val="2C2C2C"/>
                </a:solidFill>
                <a:effectLst/>
                <a:latin typeface="Inter"/>
              </a:rPr>
              <a:t> </a:t>
            </a:r>
          </a:p>
          <a:p>
            <a:pPr algn="l" rtl="0"/>
            <a:r>
              <a:rPr lang="fi-FI" b="1" i="0" u="sng" dirty="0" err="1">
                <a:solidFill>
                  <a:srgbClr val="0670B7"/>
                </a:solidFill>
                <a:effectLst/>
                <a:latin typeface="Inter"/>
                <a:hlinkClick r:id="rId7"/>
              </a:rPr>
              <a:t>GenAI</a:t>
            </a:r>
            <a:r>
              <a:rPr lang="fi-FI" b="1" i="0" u="sng" dirty="0">
                <a:solidFill>
                  <a:srgbClr val="0670B7"/>
                </a:solidFill>
                <a:effectLst/>
                <a:latin typeface="Inter"/>
                <a:hlinkClick r:id="rId7"/>
              </a:rPr>
              <a:t> somekone</a:t>
            </a:r>
            <a:endParaRPr lang="fi-FI" b="0" i="0" dirty="0">
              <a:solidFill>
                <a:srgbClr val="2C2C2C"/>
              </a:solidFill>
              <a:effectLst/>
              <a:latin typeface="Inter"/>
            </a:endParaRPr>
          </a:p>
          <a:p>
            <a:pPr algn="l"/>
            <a:r>
              <a:rPr lang="fi-FI" b="0" i="0" dirty="0">
                <a:solidFill>
                  <a:srgbClr val="2C2C2C"/>
                </a:solidFill>
                <a:effectLst/>
                <a:latin typeface="Inter"/>
              </a:rPr>
              <a:t> </a:t>
            </a:r>
          </a:p>
          <a:p>
            <a:pPr algn="l" rtl="0"/>
            <a:r>
              <a:rPr lang="fi-FI" b="1" i="0" u="sng" dirty="0" err="1">
                <a:solidFill>
                  <a:srgbClr val="0670B7"/>
                </a:solidFill>
                <a:effectLst/>
                <a:latin typeface="Inter"/>
                <a:hlinkClick r:id="rId8"/>
              </a:rPr>
              <a:t>Say</a:t>
            </a:r>
            <a:r>
              <a:rPr lang="fi-FI" b="1" i="0" u="sng" dirty="0">
                <a:solidFill>
                  <a:srgbClr val="0670B7"/>
                </a:solidFill>
                <a:effectLst/>
                <a:latin typeface="Inter"/>
                <a:hlinkClick r:id="rId8"/>
              </a:rPr>
              <a:t> </a:t>
            </a:r>
            <a:r>
              <a:rPr lang="fi-FI" b="1" i="0" u="sng" dirty="0" err="1">
                <a:solidFill>
                  <a:srgbClr val="0670B7"/>
                </a:solidFill>
                <a:effectLst/>
                <a:latin typeface="Inter"/>
                <a:hlinkClick r:id="rId8"/>
              </a:rPr>
              <a:t>what</a:t>
            </a:r>
            <a:r>
              <a:rPr lang="fi-FI" b="1" i="0" u="sng" dirty="0">
                <a:solidFill>
                  <a:srgbClr val="0670B7"/>
                </a:solidFill>
                <a:effectLst/>
                <a:latin typeface="Inter"/>
                <a:hlinkClick r:id="rId8"/>
              </a:rPr>
              <a:t> </a:t>
            </a:r>
            <a:r>
              <a:rPr lang="fi-FI" b="1" i="0" u="sng" dirty="0" err="1">
                <a:solidFill>
                  <a:srgbClr val="0670B7"/>
                </a:solidFill>
                <a:effectLst/>
                <a:latin typeface="Inter"/>
                <a:hlinkClick r:id="rId8"/>
              </a:rPr>
              <a:t>you</a:t>
            </a:r>
            <a:r>
              <a:rPr lang="fi-FI" b="1" i="0" u="sng" dirty="0">
                <a:solidFill>
                  <a:srgbClr val="0670B7"/>
                </a:solidFill>
                <a:effectLst/>
                <a:latin typeface="Inter"/>
                <a:hlinkClick r:id="rId8"/>
              </a:rPr>
              <a:t> </a:t>
            </a:r>
            <a:r>
              <a:rPr lang="fi-FI" b="1" i="0" u="sng" dirty="0" err="1">
                <a:solidFill>
                  <a:srgbClr val="0670B7"/>
                </a:solidFill>
                <a:effectLst/>
                <a:latin typeface="Inter"/>
                <a:hlinkClick r:id="rId8"/>
              </a:rPr>
              <a:t>see</a:t>
            </a:r>
            <a:endParaRPr lang="fi-FI" b="0" i="0" dirty="0">
              <a:solidFill>
                <a:srgbClr val="2C2C2C"/>
              </a:solidFill>
              <a:effectLst/>
              <a:latin typeface="Inter"/>
            </a:endParaRPr>
          </a:p>
          <a:p>
            <a:endParaRPr lang="fi-FI" dirty="0"/>
          </a:p>
        </p:txBody>
      </p:sp>
      <p:sp>
        <p:nvSpPr>
          <p:cNvPr id="4" name="Tekstiruutu 3">
            <a:extLst>
              <a:ext uri="{FF2B5EF4-FFF2-40B4-BE49-F238E27FC236}">
                <a16:creationId xmlns:a16="http://schemas.microsoft.com/office/drawing/2014/main" id="{C11EB84A-B520-F080-5FD8-3AFB24F68FC2}"/>
              </a:ext>
            </a:extLst>
          </p:cNvPr>
          <p:cNvSpPr txBox="1"/>
          <p:nvPr/>
        </p:nvSpPr>
        <p:spPr>
          <a:xfrm>
            <a:off x="653142" y="1397675"/>
            <a:ext cx="3276600" cy="2031325"/>
          </a:xfrm>
          <a:prstGeom prst="rect">
            <a:avLst/>
          </a:prstGeom>
          <a:noFill/>
        </p:spPr>
        <p:txBody>
          <a:bodyPr wrap="square" rtlCol="0">
            <a:spAutoFit/>
          </a:bodyPr>
          <a:lstStyle/>
          <a:p>
            <a:r>
              <a:rPr lang="fi-FI" dirty="0"/>
              <a:t>Oppilaat näkevät opettajan käyttävän tekoälyä</a:t>
            </a:r>
          </a:p>
          <a:p>
            <a:endParaRPr lang="fi-FI" dirty="0"/>
          </a:p>
          <a:p>
            <a:r>
              <a:rPr lang="fi-FI" dirty="0"/>
              <a:t>Oppilaat ymmärtävät, miten tekoäly toimii</a:t>
            </a:r>
          </a:p>
          <a:p>
            <a:endParaRPr lang="fi-FI" dirty="0"/>
          </a:p>
          <a:p>
            <a:r>
              <a:rPr lang="fi-FI" dirty="0"/>
              <a:t>Saavat kokemusta</a:t>
            </a:r>
          </a:p>
        </p:txBody>
      </p:sp>
    </p:spTree>
    <p:extLst>
      <p:ext uri="{BB962C8B-B14F-4D97-AF65-F5344CB8AC3E}">
        <p14:creationId xmlns:p14="http://schemas.microsoft.com/office/powerpoint/2010/main" val="24623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74E83FB-79CF-8108-0AB7-02484DE6FC79}"/>
              </a:ext>
            </a:extLst>
          </p:cNvPr>
          <p:cNvSpPr>
            <a:spLocks noGrp="1"/>
          </p:cNvSpPr>
          <p:nvPr>
            <p:ph type="title"/>
          </p:nvPr>
        </p:nvSpPr>
        <p:spPr>
          <a:xfrm>
            <a:off x="466722" y="586855"/>
            <a:ext cx="3201366" cy="4739888"/>
          </a:xfrm>
        </p:spPr>
        <p:txBody>
          <a:bodyPr anchor="b">
            <a:normAutofit/>
          </a:bodyPr>
          <a:lstStyle/>
          <a:p>
            <a:pPr algn="r"/>
            <a:r>
              <a:rPr lang="fi-FI" sz="3100" dirty="0">
                <a:solidFill>
                  <a:srgbClr val="FFFFFF"/>
                </a:solidFill>
              </a:rPr>
              <a:t>Mitä tekoäly on?</a:t>
            </a:r>
            <a:br>
              <a:rPr lang="fi-FI" sz="3100" dirty="0">
                <a:solidFill>
                  <a:srgbClr val="FFFFFF"/>
                </a:solidFill>
              </a:rPr>
            </a:br>
            <a:br>
              <a:rPr lang="fi-FI" sz="3100" dirty="0">
                <a:solidFill>
                  <a:srgbClr val="FFFFFF"/>
                </a:solidFill>
              </a:rPr>
            </a:br>
            <a:br>
              <a:rPr lang="fi-FI" sz="3100" dirty="0">
                <a:solidFill>
                  <a:srgbClr val="FFFFFF"/>
                </a:solidFill>
              </a:rPr>
            </a:br>
            <a:br>
              <a:rPr lang="fi-FI" sz="3100" dirty="0">
                <a:solidFill>
                  <a:srgbClr val="FFFFFF"/>
                </a:solidFill>
              </a:rPr>
            </a:br>
            <a:r>
              <a:rPr lang="fi-FI" sz="3100" dirty="0">
                <a:solidFill>
                  <a:srgbClr val="FFFFFF"/>
                </a:solidFill>
              </a:rPr>
              <a:t>Kaikkialla oleva teknologia, jolla on jokin  ihmisen älykkyyttä muistuttava piirre.</a:t>
            </a:r>
            <a:br>
              <a:rPr lang="fi-FI" sz="3100" dirty="0">
                <a:solidFill>
                  <a:srgbClr val="FFFFFF"/>
                </a:solidFill>
              </a:rPr>
            </a:br>
            <a:endParaRPr lang="fi-FI" sz="3100" dirty="0">
              <a:solidFill>
                <a:srgbClr val="FFFFFF"/>
              </a:solidFill>
            </a:endParaRPr>
          </a:p>
        </p:txBody>
      </p:sp>
      <p:sp>
        <p:nvSpPr>
          <p:cNvPr id="3" name="Sisällön paikkamerkki 2">
            <a:extLst>
              <a:ext uri="{FF2B5EF4-FFF2-40B4-BE49-F238E27FC236}">
                <a16:creationId xmlns:a16="http://schemas.microsoft.com/office/drawing/2014/main" id="{9E4712B4-9941-E3B1-2F10-E7605E19E53D}"/>
              </a:ext>
            </a:extLst>
          </p:cNvPr>
          <p:cNvSpPr>
            <a:spLocks noGrp="1"/>
          </p:cNvSpPr>
          <p:nvPr>
            <p:ph idx="1"/>
          </p:nvPr>
        </p:nvSpPr>
        <p:spPr>
          <a:xfrm>
            <a:off x="4698858" y="808376"/>
            <a:ext cx="7026420" cy="5546047"/>
          </a:xfrm>
        </p:spPr>
        <p:txBody>
          <a:bodyPr anchor="ctr">
            <a:normAutofit lnSpcReduction="10000"/>
          </a:bodyPr>
          <a:lstStyle/>
          <a:p>
            <a:pPr marL="0" indent="0" fontAlgn="base">
              <a:buNone/>
            </a:pPr>
            <a:r>
              <a:rPr lang="fi-FI" b="0" i="0" dirty="0">
                <a:effectLst/>
                <a:latin typeface="DDG_ProximaNova"/>
              </a:rPr>
              <a:t>Tekoälyn vastaus: </a:t>
            </a:r>
          </a:p>
          <a:p>
            <a:pPr marL="0" indent="0" fontAlgn="base">
              <a:buNone/>
            </a:pPr>
            <a:r>
              <a:rPr lang="fi-FI" b="0" i="0" dirty="0">
                <a:effectLst/>
                <a:latin typeface="DDG_ProximaNova"/>
              </a:rPr>
              <a:t>Tekoäly tarkoittaa tietokoneita ja ohjelmia, jotka pystyvät tekemään asioita, jotka yleensä vaativat ihmisen älyä ja ajattelua. Tekoälyjärjestelmät voivat:</a:t>
            </a:r>
          </a:p>
          <a:p>
            <a:pPr marL="0" indent="0" fontAlgn="base">
              <a:buNone/>
            </a:pPr>
            <a:endParaRPr lang="fi-FI" b="0" i="0" dirty="0">
              <a:effectLst/>
              <a:latin typeface="DDG_ProximaNova"/>
            </a:endParaRPr>
          </a:p>
          <a:p>
            <a:pPr fontAlgn="base">
              <a:buFont typeface="+mj-lt"/>
              <a:buAutoNum type="arabicPeriod"/>
            </a:pPr>
            <a:r>
              <a:rPr lang="fi-FI" b="0" i="0" dirty="0">
                <a:effectLst/>
                <a:latin typeface="var(--sds-font-family-01)"/>
              </a:rPr>
              <a:t>Oppia ja sopeutua uusiin tilanteisiin</a:t>
            </a:r>
          </a:p>
          <a:p>
            <a:pPr fontAlgn="base">
              <a:buFont typeface="+mj-lt"/>
              <a:buAutoNum type="arabicPeriod"/>
            </a:pPr>
            <a:r>
              <a:rPr lang="fi-FI" b="0" i="0" dirty="0">
                <a:effectLst/>
                <a:latin typeface="var(--sds-font-family-01)"/>
              </a:rPr>
              <a:t>Ratkaista monimutkaisia ongelmia</a:t>
            </a:r>
          </a:p>
          <a:p>
            <a:pPr fontAlgn="base">
              <a:buFont typeface="+mj-lt"/>
              <a:buAutoNum type="arabicPeriod"/>
            </a:pPr>
            <a:r>
              <a:rPr lang="fi-FI" b="0" i="0" dirty="0">
                <a:effectLst/>
                <a:latin typeface="var(--sds-font-family-01)"/>
              </a:rPr>
              <a:t>Keksiä uusia ideoita ja ratkaisuja</a:t>
            </a:r>
          </a:p>
          <a:p>
            <a:pPr fontAlgn="base">
              <a:buFont typeface="+mj-lt"/>
              <a:buAutoNum type="arabicPeriod"/>
            </a:pPr>
            <a:r>
              <a:rPr lang="fi-FI" b="0" i="0" dirty="0">
                <a:effectLst/>
                <a:latin typeface="var(--sds-font-family-01)"/>
              </a:rPr>
              <a:t>Kommunikoida ja olla vuorovaikutuksessa ihmisten kanssa</a:t>
            </a:r>
          </a:p>
          <a:p>
            <a:pPr marL="0" indent="0" fontAlgn="base">
              <a:buNone/>
            </a:pPr>
            <a:endParaRPr lang="fi-FI" sz="2000" b="0" i="0" dirty="0">
              <a:effectLst/>
              <a:latin typeface="DDG_ProximaNova"/>
            </a:endParaRPr>
          </a:p>
          <a:p>
            <a:pPr marL="0" indent="0" fontAlgn="base">
              <a:buNone/>
            </a:pPr>
            <a:r>
              <a:rPr lang="fi-FI" sz="2000" b="0" i="0" dirty="0">
                <a:effectLst/>
                <a:latin typeface="DDG_ProximaNova"/>
              </a:rPr>
              <a:t> </a:t>
            </a:r>
          </a:p>
          <a:p>
            <a:endParaRPr lang="fi-FI" sz="2000" dirty="0"/>
          </a:p>
          <a:p>
            <a:endParaRPr lang="fi-FI" sz="2000" dirty="0"/>
          </a:p>
          <a:p>
            <a:endParaRPr lang="fi-FI" sz="2000" dirty="0"/>
          </a:p>
        </p:txBody>
      </p:sp>
      <p:sp>
        <p:nvSpPr>
          <p:cNvPr id="4" name="AutoShape 2">
            <a:extLst>
              <a:ext uri="{FF2B5EF4-FFF2-40B4-BE49-F238E27FC236}">
                <a16:creationId xmlns:a16="http://schemas.microsoft.com/office/drawing/2014/main" id="{142903BC-0203-428C-E2E8-1A70CB277A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0797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E99935-D3CA-16B2-6D29-2F631FAAD315}"/>
              </a:ext>
            </a:extLst>
          </p:cNvPr>
          <p:cNvSpPr>
            <a:spLocks noGrp="1"/>
          </p:cNvSpPr>
          <p:nvPr>
            <p:ph type="title"/>
          </p:nvPr>
        </p:nvSpPr>
        <p:spPr>
          <a:xfrm>
            <a:off x="838200" y="111738"/>
            <a:ext cx="10515600" cy="1325563"/>
          </a:xfrm>
        </p:spPr>
        <p:txBody>
          <a:bodyPr/>
          <a:lstStyle/>
          <a:p>
            <a:pPr algn="ctr"/>
            <a:r>
              <a:rPr lang="fi-FI" dirty="0"/>
              <a:t>Millaista tekoälyä on  jo olemassa?</a:t>
            </a:r>
          </a:p>
        </p:txBody>
      </p:sp>
      <p:sp>
        <p:nvSpPr>
          <p:cNvPr id="3" name="Sisällön paikkamerkki 2">
            <a:extLst>
              <a:ext uri="{FF2B5EF4-FFF2-40B4-BE49-F238E27FC236}">
                <a16:creationId xmlns:a16="http://schemas.microsoft.com/office/drawing/2014/main" id="{F8F27F76-C036-C4E8-2DCE-9CB68B8D31C3}"/>
              </a:ext>
            </a:extLst>
          </p:cNvPr>
          <p:cNvSpPr>
            <a:spLocks noGrp="1"/>
          </p:cNvSpPr>
          <p:nvPr>
            <p:ph idx="1"/>
          </p:nvPr>
        </p:nvSpPr>
        <p:spPr>
          <a:xfrm>
            <a:off x="838200" y="1542362"/>
            <a:ext cx="10515600" cy="5315638"/>
          </a:xfrm>
        </p:spPr>
        <p:txBody>
          <a:bodyPr>
            <a:normAutofit fontScale="85000" lnSpcReduction="20000"/>
          </a:bodyPr>
          <a:lstStyle/>
          <a:p>
            <a:pPr algn="l" fontAlgn="base">
              <a:buFont typeface="+mj-lt"/>
              <a:buAutoNum type="arabicPeriod"/>
            </a:pPr>
            <a:r>
              <a:rPr lang="fi-FI" b="1" i="0" dirty="0">
                <a:solidFill>
                  <a:srgbClr val="222222"/>
                </a:solidFill>
                <a:effectLst/>
                <a:latin typeface="var(--sds-font-family-01)"/>
              </a:rPr>
              <a:t>Puhelinten ja tietokoneiden käyttöliittymissä</a:t>
            </a:r>
            <a:r>
              <a:rPr lang="fi-FI" b="0" i="0" dirty="0">
                <a:solidFill>
                  <a:srgbClr val="222222"/>
                </a:solidFill>
                <a:effectLst/>
                <a:latin typeface="var(--sds-font-family-01)"/>
              </a:rPr>
              <a:t>: Tekoäly auttaa esimerkiksi puhelimen virtuaaliavustajissa, kuten </a:t>
            </a:r>
            <a:r>
              <a:rPr lang="fi-FI" b="0" i="0" dirty="0" err="1">
                <a:solidFill>
                  <a:srgbClr val="222222"/>
                </a:solidFill>
                <a:effectLst/>
                <a:latin typeface="var(--sds-font-family-01)"/>
              </a:rPr>
              <a:t>Siriissä</a:t>
            </a:r>
            <a:r>
              <a:rPr lang="fi-FI" b="0" i="0" dirty="0">
                <a:solidFill>
                  <a:srgbClr val="222222"/>
                </a:solidFill>
                <a:effectLst/>
                <a:latin typeface="var(--sds-font-family-01)"/>
              </a:rPr>
              <a:t> tai Alexassa, ymmärtämään puhuttua kieltä ja vastaamaan käyttäjän kysymyksiin.</a:t>
            </a:r>
          </a:p>
          <a:p>
            <a:pPr algn="l" fontAlgn="base">
              <a:buFont typeface="+mj-lt"/>
              <a:buAutoNum type="arabicPeriod"/>
            </a:pPr>
            <a:r>
              <a:rPr lang="fi-FI" b="1" i="0" dirty="0">
                <a:solidFill>
                  <a:srgbClr val="222222"/>
                </a:solidFill>
                <a:effectLst/>
                <a:latin typeface="var(--sds-font-family-01)"/>
              </a:rPr>
              <a:t>Verkkopalveluissa ja -kaupoissa</a:t>
            </a:r>
            <a:r>
              <a:rPr lang="fi-FI" b="0" i="0" dirty="0">
                <a:solidFill>
                  <a:srgbClr val="222222"/>
                </a:solidFill>
                <a:effectLst/>
                <a:latin typeface="var(--sds-font-family-01)"/>
              </a:rPr>
              <a:t>: Tekoäly auttaa personoimaan käyttäjäkokemusta, suosittelemaan tuotteita ja palveluita sekä tunnistamaan mahdollisia väärinkäytöksiä.</a:t>
            </a:r>
          </a:p>
          <a:p>
            <a:pPr algn="l" fontAlgn="base">
              <a:buFont typeface="+mj-lt"/>
              <a:buAutoNum type="arabicPeriod"/>
            </a:pPr>
            <a:r>
              <a:rPr lang="fi-FI" b="1" i="0" dirty="0">
                <a:solidFill>
                  <a:srgbClr val="222222"/>
                </a:solidFill>
                <a:effectLst/>
                <a:latin typeface="var(--sds-font-family-01)"/>
              </a:rPr>
              <a:t>Liikenteessä ja kuljetuksissa</a:t>
            </a:r>
            <a:r>
              <a:rPr lang="fi-FI" b="0" i="0" dirty="0">
                <a:solidFill>
                  <a:srgbClr val="222222"/>
                </a:solidFill>
                <a:effectLst/>
                <a:latin typeface="var(--sds-font-family-01)"/>
              </a:rPr>
              <a:t>: Tekoälyä hyödynnetään esimerkiksi itseohjautuvissa autoissa, liikenteen optimoinnissa ja logistiikan suunnittelussa.</a:t>
            </a:r>
          </a:p>
          <a:p>
            <a:pPr algn="l" fontAlgn="base">
              <a:buFont typeface="+mj-lt"/>
              <a:buAutoNum type="arabicPeriod"/>
            </a:pPr>
            <a:r>
              <a:rPr lang="fi-FI" b="1" i="0" dirty="0">
                <a:solidFill>
                  <a:srgbClr val="222222"/>
                </a:solidFill>
                <a:effectLst/>
                <a:latin typeface="var(--sds-font-family-01)"/>
              </a:rPr>
              <a:t>Terveydenhuollossa</a:t>
            </a:r>
            <a:r>
              <a:rPr lang="fi-FI" b="0" i="0" dirty="0">
                <a:solidFill>
                  <a:srgbClr val="222222"/>
                </a:solidFill>
                <a:effectLst/>
                <a:latin typeface="var(--sds-font-family-01)"/>
              </a:rPr>
              <a:t>: Tekoälyä käytetään muun muassa kuvantamistulosten analysoinnissa, sairauksien diagnosoinnissa ja lääketieteellisten tutkimusten tukena.</a:t>
            </a:r>
          </a:p>
          <a:p>
            <a:pPr algn="l" fontAlgn="base">
              <a:buFont typeface="+mj-lt"/>
              <a:buAutoNum type="arabicPeriod"/>
            </a:pPr>
            <a:r>
              <a:rPr lang="fi-FI" b="1" i="0" dirty="0">
                <a:solidFill>
                  <a:srgbClr val="222222"/>
                </a:solidFill>
                <a:effectLst/>
                <a:latin typeface="var(--sds-font-family-01)"/>
              </a:rPr>
              <a:t>Rahoitusalalla</a:t>
            </a:r>
            <a:r>
              <a:rPr lang="fi-FI" b="0" i="0" dirty="0">
                <a:solidFill>
                  <a:srgbClr val="222222"/>
                </a:solidFill>
                <a:effectLst/>
                <a:latin typeface="var(--sds-font-family-01)"/>
              </a:rPr>
              <a:t>: Tekoäly auttaa riskien arvioinnissa, petostunnistuksessa ja sijoituspäätösten tukemisessa.</a:t>
            </a:r>
          </a:p>
          <a:p>
            <a:pPr algn="l" fontAlgn="base">
              <a:buFont typeface="+mj-lt"/>
              <a:buAutoNum type="arabicPeriod"/>
            </a:pPr>
            <a:r>
              <a:rPr lang="fi-FI" b="1" i="0" dirty="0">
                <a:solidFill>
                  <a:srgbClr val="222222"/>
                </a:solidFill>
                <a:effectLst/>
                <a:latin typeface="var(--sds-font-family-01)"/>
              </a:rPr>
              <a:t>Teollisuudessa</a:t>
            </a:r>
            <a:r>
              <a:rPr lang="fi-FI" b="0" i="0" dirty="0">
                <a:solidFill>
                  <a:srgbClr val="222222"/>
                </a:solidFill>
                <a:effectLst/>
                <a:latin typeface="var(--sds-font-family-01)"/>
              </a:rPr>
              <a:t>: Tekoälyä hyödynnetään tuotantoprosessien optimoinnissa, laadunvalvonnassa ja kunnossapidossa.</a:t>
            </a:r>
          </a:p>
          <a:p>
            <a:pPr algn="l" fontAlgn="base">
              <a:buFont typeface="+mj-lt"/>
              <a:buAutoNum type="arabicPeriod"/>
            </a:pPr>
            <a:r>
              <a:rPr lang="fi-FI" b="1" i="0" dirty="0">
                <a:solidFill>
                  <a:srgbClr val="222222"/>
                </a:solidFill>
                <a:effectLst/>
                <a:latin typeface="var(--sds-font-family-01)"/>
              </a:rPr>
              <a:t>Viihteessä</a:t>
            </a:r>
            <a:r>
              <a:rPr lang="fi-FI" b="0" i="0" dirty="0">
                <a:solidFill>
                  <a:srgbClr val="222222"/>
                </a:solidFill>
                <a:effectLst/>
                <a:latin typeface="var(--sds-font-family-01)"/>
              </a:rPr>
              <a:t>: Tekoälyä käytetään esimerkiksi elokuvien ja pelien luomisessa sekä suosittelujärjestelmissä.</a:t>
            </a:r>
          </a:p>
          <a:p>
            <a:endParaRPr lang="fi-FI" dirty="0"/>
          </a:p>
        </p:txBody>
      </p:sp>
    </p:spTree>
    <p:extLst>
      <p:ext uri="{BB962C8B-B14F-4D97-AF65-F5344CB8AC3E}">
        <p14:creationId xmlns:p14="http://schemas.microsoft.com/office/powerpoint/2010/main" val="92205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3AAABE40-42C8-76C6-8E30-78D2698A0F4C}"/>
              </a:ext>
            </a:extLst>
          </p:cNvPr>
          <p:cNvGraphicFramePr>
            <a:graphicFrameLocks noGrp="1"/>
          </p:cNvGraphicFramePr>
          <p:nvPr>
            <p:extLst>
              <p:ext uri="{D42A27DB-BD31-4B8C-83A1-F6EECF244321}">
                <p14:modId xmlns:p14="http://schemas.microsoft.com/office/powerpoint/2010/main" val="1556465684"/>
              </p:ext>
            </p:extLst>
          </p:nvPr>
        </p:nvGraphicFramePr>
        <p:xfrm>
          <a:off x="441416" y="563153"/>
          <a:ext cx="11097442" cy="6007779"/>
        </p:xfrm>
        <a:graphic>
          <a:graphicData uri="http://schemas.openxmlformats.org/drawingml/2006/table">
            <a:tbl>
              <a:tblPr firstRow="1" bandRow="1">
                <a:tableStyleId>{5940675A-B579-460E-94D1-54222C63F5DA}</a:tableStyleId>
              </a:tblPr>
              <a:tblGrid>
                <a:gridCol w="2316298">
                  <a:extLst>
                    <a:ext uri="{9D8B030D-6E8A-4147-A177-3AD203B41FA5}">
                      <a16:colId xmlns:a16="http://schemas.microsoft.com/office/drawing/2014/main" val="1915872963"/>
                    </a:ext>
                  </a:extLst>
                </a:gridCol>
                <a:gridCol w="8781144">
                  <a:extLst>
                    <a:ext uri="{9D8B030D-6E8A-4147-A177-3AD203B41FA5}">
                      <a16:colId xmlns:a16="http://schemas.microsoft.com/office/drawing/2014/main" val="4140736474"/>
                    </a:ext>
                  </a:extLst>
                </a:gridCol>
              </a:tblGrid>
              <a:tr h="996753">
                <a:tc>
                  <a:txBody>
                    <a:bodyPr/>
                    <a:lstStyle/>
                    <a:p>
                      <a:r>
                        <a:rPr lang="fi-FI" b="0" i="0" dirty="0">
                          <a:solidFill>
                            <a:srgbClr val="222222"/>
                          </a:solidFill>
                          <a:effectLst/>
                          <a:latin typeface="var(--sds-font-family-01)"/>
                        </a:rPr>
                        <a:t>Koneoppiminen (Machine Learning</a:t>
                      </a:r>
                      <a:endParaRPr lang="fi-FI" dirty="0"/>
                    </a:p>
                  </a:txBody>
                  <a:tcPr>
                    <a:solidFill>
                      <a:schemeClr val="bg1"/>
                    </a:solidFill>
                  </a:tcPr>
                </a:tc>
                <a:tc>
                  <a:txBody>
                    <a:bodyPr/>
                    <a:lstStyle/>
                    <a:p>
                      <a:pPr marL="742950" lvl="1" indent="-285750" algn="l" fontAlgn="base">
                        <a:buFont typeface="+mj-lt"/>
                        <a:buAutoNum type="arabicPeriod"/>
                      </a:pPr>
                      <a:r>
                        <a:rPr lang="fi-FI" b="0" i="0" dirty="0">
                          <a:solidFill>
                            <a:srgbClr val="222222"/>
                          </a:solidFill>
                          <a:effectLst/>
                          <a:latin typeface="var(--sds-font-family-01)"/>
                        </a:rPr>
                        <a:t>Algoritmeilla, jotka pystyvät oppimaan ja parantamaan suoritustaan datan perusteella.</a:t>
                      </a:r>
                    </a:p>
                    <a:p>
                      <a:pPr marL="742950" lvl="1" indent="-285750" algn="l" fontAlgn="base">
                        <a:buFont typeface="+mj-lt"/>
                        <a:buAutoNum type="arabicPeriod"/>
                      </a:pPr>
                      <a:r>
                        <a:rPr lang="fi-FI" b="0" i="0" dirty="0">
                          <a:solidFill>
                            <a:srgbClr val="222222"/>
                          </a:solidFill>
                          <a:effectLst/>
                          <a:latin typeface="var(--sds-font-family-01)"/>
                        </a:rPr>
                        <a:t>Esimerkiksi kuvan- ja puheentunnistus, ennustaminen ja päätöksenteko</a:t>
                      </a:r>
                      <a:endParaRPr lang="fi-FI" dirty="0"/>
                    </a:p>
                  </a:txBody>
                  <a:tcPr>
                    <a:solidFill>
                      <a:schemeClr val="bg1"/>
                    </a:solidFill>
                  </a:tcPr>
                </a:tc>
                <a:extLst>
                  <a:ext uri="{0D108BD9-81ED-4DB2-BD59-A6C34878D82A}">
                    <a16:rowId xmlns:a16="http://schemas.microsoft.com/office/drawing/2014/main" val="2431089891"/>
                  </a:ext>
                </a:extLst>
              </a:tr>
              <a:tr h="766733">
                <a:tc>
                  <a:txBody>
                    <a:bodyPr/>
                    <a:lstStyle/>
                    <a:p>
                      <a:r>
                        <a:rPr lang="fi-FI" b="0" i="0" dirty="0">
                          <a:solidFill>
                            <a:srgbClr val="222222"/>
                          </a:solidFill>
                          <a:effectLst/>
                          <a:latin typeface="var(--sds-font-family-01)"/>
                        </a:rPr>
                        <a:t>Luonnollisen kielen käsittely (Natural Language Processing, NLP)</a:t>
                      </a:r>
                      <a:endParaRPr lang="fi-FI" dirty="0"/>
                    </a:p>
                  </a:txBody>
                  <a:tcPr>
                    <a:solidFill>
                      <a:schemeClr val="bg1"/>
                    </a:solidFill>
                  </a:tcPr>
                </a:tc>
                <a:tc>
                  <a:txBody>
                    <a:bodyPr/>
                    <a:lstStyle/>
                    <a:p>
                      <a:pPr marL="742950" lvl="1" indent="-285750" algn="l" fontAlgn="base">
                        <a:buFont typeface="+mj-lt"/>
                        <a:buAutoNum type="arabicPeriod"/>
                      </a:pPr>
                      <a:r>
                        <a:rPr lang="fi-FI" b="0" i="0" dirty="0">
                          <a:solidFill>
                            <a:srgbClr val="222222"/>
                          </a:solidFill>
                          <a:effectLst/>
                          <a:latin typeface="var(--sds-font-family-01)"/>
                        </a:rPr>
                        <a:t>Tekoälyn osa-alue, joka keskittyy ihmisen kielen ymmärtämiseen ja tuottamiseen.</a:t>
                      </a:r>
                    </a:p>
                    <a:p>
                      <a:pPr marL="742950" lvl="1" indent="-285750" algn="l" fontAlgn="base">
                        <a:buFont typeface="+mj-lt"/>
                        <a:buAutoNum type="arabicPeriod"/>
                      </a:pPr>
                      <a:r>
                        <a:rPr lang="fi-FI" b="0" i="0" dirty="0">
                          <a:solidFill>
                            <a:srgbClr val="222222"/>
                          </a:solidFill>
                          <a:effectLst/>
                          <a:latin typeface="var(--sds-font-family-01)"/>
                        </a:rPr>
                        <a:t>Esimerkiksi kielenkääntäminen, tekstin tiivistäminen ja keskustelurobotit.</a:t>
                      </a:r>
                    </a:p>
                    <a:p>
                      <a:endParaRPr lang="fi-FI" dirty="0"/>
                    </a:p>
                  </a:txBody>
                  <a:tcPr>
                    <a:solidFill>
                      <a:schemeClr val="bg1"/>
                    </a:solidFill>
                  </a:tcPr>
                </a:tc>
                <a:extLst>
                  <a:ext uri="{0D108BD9-81ED-4DB2-BD59-A6C34878D82A}">
                    <a16:rowId xmlns:a16="http://schemas.microsoft.com/office/drawing/2014/main" val="1912071698"/>
                  </a:ext>
                </a:extLst>
              </a:tr>
              <a:tr h="996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222222"/>
                          </a:solidFill>
                          <a:effectLst/>
                          <a:latin typeface="var(--sds-font-family-01)"/>
                        </a:rPr>
                        <a:t>Tietokonenäkö (Computer Vision):</a:t>
                      </a:r>
                    </a:p>
                    <a:p>
                      <a:endParaRPr lang="fi-FI" dirty="0"/>
                    </a:p>
                  </a:txBody>
                  <a:tcPr>
                    <a:solidFill>
                      <a:schemeClr val="bg1"/>
                    </a:solidFill>
                  </a:tcPr>
                </a:tc>
                <a:tc>
                  <a:txBody>
                    <a:bodyPr/>
                    <a:lstStyle/>
                    <a:p>
                      <a:pPr marL="742950" lvl="1" indent="-285750" algn="l" fontAlgn="base">
                        <a:buFont typeface="+mj-lt"/>
                        <a:buAutoNum type="arabicPeriod"/>
                      </a:pPr>
                      <a:r>
                        <a:rPr lang="fi-FI" b="0" i="0" dirty="0">
                          <a:solidFill>
                            <a:srgbClr val="222222"/>
                          </a:solidFill>
                          <a:effectLst/>
                          <a:latin typeface="var(--sds-font-family-01)"/>
                        </a:rPr>
                        <a:t>Tekoälyn osa-alue, joka keskittyy kuvien ja videoiden analysointiin.</a:t>
                      </a:r>
                    </a:p>
                    <a:p>
                      <a:pPr marL="742950" lvl="1" indent="-285750" algn="l" fontAlgn="base">
                        <a:buFont typeface="+mj-lt"/>
                        <a:buAutoNum type="arabicPeriod"/>
                      </a:pPr>
                      <a:r>
                        <a:rPr lang="fi-FI" b="0" i="0" dirty="0">
                          <a:solidFill>
                            <a:srgbClr val="222222"/>
                          </a:solidFill>
                          <a:effectLst/>
                          <a:latin typeface="var(--sds-font-family-01)"/>
                        </a:rPr>
                        <a:t>Esimerkiksi esineiden tunnistaminen, kasvojen tunnistaminen ja liikenteen seuranta.</a:t>
                      </a:r>
                    </a:p>
                    <a:p>
                      <a:endParaRPr lang="fi-FI" dirty="0"/>
                    </a:p>
                  </a:txBody>
                  <a:tcPr>
                    <a:solidFill>
                      <a:schemeClr val="bg1"/>
                    </a:solidFill>
                  </a:tcPr>
                </a:tc>
                <a:extLst>
                  <a:ext uri="{0D108BD9-81ED-4DB2-BD59-A6C34878D82A}">
                    <a16:rowId xmlns:a16="http://schemas.microsoft.com/office/drawing/2014/main" val="404667468"/>
                  </a:ext>
                </a:extLst>
              </a:tr>
              <a:tr h="766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222222"/>
                          </a:solidFill>
                          <a:effectLst/>
                          <a:latin typeface="var(--sds-font-family-01)"/>
                        </a:rPr>
                        <a:t>Robotiikka:</a:t>
                      </a:r>
                    </a:p>
                    <a:p>
                      <a:endParaRPr lang="fi-FI" dirty="0"/>
                    </a:p>
                  </a:txBody>
                  <a:tcPr>
                    <a:solidFill>
                      <a:schemeClr val="bg1"/>
                    </a:solidFill>
                  </a:tcPr>
                </a:tc>
                <a:tc>
                  <a:txBody>
                    <a:bodyPr/>
                    <a:lstStyle/>
                    <a:p>
                      <a:pPr marL="742950" lvl="1" indent="-285750" algn="l" fontAlgn="base">
                        <a:buFont typeface="+mj-lt"/>
                        <a:buAutoNum type="arabicPeriod"/>
                      </a:pPr>
                      <a:r>
                        <a:rPr lang="fi-FI" b="0" i="0" dirty="0">
                          <a:solidFill>
                            <a:srgbClr val="222222"/>
                          </a:solidFill>
                          <a:effectLst/>
                          <a:latin typeface="var(--sds-font-family-01)"/>
                        </a:rPr>
                        <a:t>Tekoälyä hyödynnetään robottien ohjauksessa ja päätöksenteossa.</a:t>
                      </a:r>
                    </a:p>
                    <a:p>
                      <a:pPr marL="742950" lvl="1" indent="-285750" algn="l" fontAlgn="base">
                        <a:buFont typeface="+mj-lt"/>
                        <a:buAutoNum type="arabicPeriod"/>
                      </a:pPr>
                      <a:r>
                        <a:rPr lang="fi-FI" b="0" i="0" dirty="0">
                          <a:solidFill>
                            <a:srgbClr val="222222"/>
                          </a:solidFill>
                          <a:effectLst/>
                          <a:latin typeface="var(--sds-font-family-01)"/>
                        </a:rPr>
                        <a:t>Esimerkiksi teollisuusrobotit, itseohjautuvat autot ja lääketieteelliset robotit.</a:t>
                      </a:r>
                    </a:p>
                    <a:p>
                      <a:endParaRPr lang="fi-FI" dirty="0"/>
                    </a:p>
                  </a:txBody>
                  <a:tcPr>
                    <a:solidFill>
                      <a:schemeClr val="bg1"/>
                    </a:solidFill>
                  </a:tcPr>
                </a:tc>
                <a:extLst>
                  <a:ext uri="{0D108BD9-81ED-4DB2-BD59-A6C34878D82A}">
                    <a16:rowId xmlns:a16="http://schemas.microsoft.com/office/drawing/2014/main" val="2377896739"/>
                  </a:ext>
                </a:extLst>
              </a:tr>
              <a:tr h="996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222222"/>
                          </a:solidFill>
                          <a:effectLst/>
                          <a:latin typeface="var(--sds-font-family-01)"/>
                        </a:rPr>
                        <a:t>Päätöksenteon tukijärjestelmät:</a:t>
                      </a:r>
                    </a:p>
                    <a:p>
                      <a:endParaRPr lang="fi-FI" dirty="0"/>
                    </a:p>
                  </a:txBody>
                  <a:tcPr>
                    <a:solidFill>
                      <a:schemeClr val="bg1"/>
                    </a:solidFill>
                  </a:tcPr>
                </a:tc>
                <a:tc>
                  <a:txBody>
                    <a:bodyPr/>
                    <a:lstStyle/>
                    <a:p>
                      <a:pPr marL="742950" lvl="1" indent="-285750" algn="l" fontAlgn="base">
                        <a:buFont typeface="+mj-lt"/>
                        <a:buAutoNum type="arabicPeriod"/>
                      </a:pPr>
                      <a:r>
                        <a:rPr lang="fi-FI" b="0" i="0" dirty="0">
                          <a:solidFill>
                            <a:srgbClr val="222222"/>
                          </a:solidFill>
                          <a:effectLst/>
                          <a:latin typeface="var(--sds-font-family-01)"/>
                        </a:rPr>
                        <a:t>Tekoälyä käytetään tukemaan ihmisten päätöksentekoa monimutkaisissa tilanteissa.</a:t>
                      </a:r>
                    </a:p>
                    <a:p>
                      <a:pPr marL="742950" lvl="1" indent="-285750" algn="l" fontAlgn="base">
                        <a:buFont typeface="+mj-lt"/>
                        <a:buAutoNum type="arabicPeriod"/>
                      </a:pPr>
                      <a:r>
                        <a:rPr lang="fi-FI" b="0" i="0" dirty="0">
                          <a:solidFill>
                            <a:srgbClr val="222222"/>
                          </a:solidFill>
                          <a:effectLst/>
                          <a:latin typeface="var(--sds-font-family-01)"/>
                        </a:rPr>
                        <a:t>Esimerkiksi lääketieteelliset diagnoosit, sijoituspäätökset ja tuotannonsuunnittelu.</a:t>
                      </a:r>
                    </a:p>
                    <a:p>
                      <a:endParaRPr lang="fi-FI" dirty="0"/>
                    </a:p>
                  </a:txBody>
                  <a:tcPr>
                    <a:solidFill>
                      <a:schemeClr val="bg1"/>
                    </a:solidFill>
                  </a:tcPr>
                </a:tc>
                <a:extLst>
                  <a:ext uri="{0D108BD9-81ED-4DB2-BD59-A6C34878D82A}">
                    <a16:rowId xmlns:a16="http://schemas.microsoft.com/office/drawing/2014/main" val="1093595108"/>
                  </a:ext>
                </a:extLst>
              </a:tr>
              <a:tr h="766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dirty="0">
                          <a:solidFill>
                            <a:srgbClr val="222222"/>
                          </a:solidFill>
                          <a:effectLst/>
                          <a:latin typeface="var(--sds-font-family-01)"/>
                        </a:rPr>
                        <a:t>Generatiiviset mallit:</a:t>
                      </a:r>
                    </a:p>
                    <a:p>
                      <a:endParaRPr lang="fi-FI" dirty="0"/>
                    </a:p>
                  </a:txBody>
                  <a:tcPr>
                    <a:solidFill>
                      <a:schemeClr val="bg1"/>
                    </a:solidFill>
                  </a:tcPr>
                </a:tc>
                <a:tc>
                  <a:txBody>
                    <a:bodyPr/>
                    <a:lstStyle/>
                    <a:p>
                      <a:pPr marL="742950" lvl="1" indent="-285750" algn="l" fontAlgn="base">
                        <a:buFont typeface="+mj-lt"/>
                        <a:buAutoNum type="arabicPeriod"/>
                      </a:pPr>
                      <a:r>
                        <a:rPr lang="fi-FI" b="0" i="0" dirty="0">
                          <a:solidFill>
                            <a:srgbClr val="222222"/>
                          </a:solidFill>
                          <a:effectLst/>
                          <a:latin typeface="var(--sds-font-family-01)"/>
                        </a:rPr>
                        <a:t>Tekoälyä, joka pystyy luomaan uutta sisältöä, kuten tekstiä, kuvia ja musiikkia.</a:t>
                      </a:r>
                    </a:p>
                    <a:p>
                      <a:pPr marL="742950" lvl="1" indent="-285750" algn="l" fontAlgn="base">
                        <a:buFont typeface="+mj-lt"/>
                        <a:buAutoNum type="arabicPeriod"/>
                      </a:pPr>
                      <a:r>
                        <a:rPr lang="fi-FI" b="0" i="0" dirty="0">
                          <a:solidFill>
                            <a:srgbClr val="222222"/>
                          </a:solidFill>
                          <a:effectLst/>
                          <a:latin typeface="var(--sds-font-family-01)"/>
                        </a:rPr>
                        <a:t>Esimerkiksi tekstigeneraattorit, kuvagenerointi ja </a:t>
                      </a:r>
                      <a:r>
                        <a:rPr lang="fi-FI" b="0" i="0" dirty="0" err="1">
                          <a:solidFill>
                            <a:srgbClr val="222222"/>
                          </a:solidFill>
                          <a:effectLst/>
                          <a:latin typeface="var(--sds-font-family-01)"/>
                        </a:rPr>
                        <a:t>musiikkikomponointi</a:t>
                      </a:r>
                      <a:r>
                        <a:rPr lang="fi-FI" b="0" i="0" dirty="0">
                          <a:solidFill>
                            <a:srgbClr val="222222"/>
                          </a:solidFill>
                          <a:effectLst/>
                          <a:latin typeface="var(--sds-font-family-01)"/>
                        </a:rPr>
                        <a:t>.</a:t>
                      </a:r>
                    </a:p>
                    <a:p>
                      <a:endParaRPr lang="fi-FI" dirty="0"/>
                    </a:p>
                  </a:txBody>
                  <a:tcPr>
                    <a:solidFill>
                      <a:schemeClr val="bg1"/>
                    </a:solidFill>
                  </a:tcPr>
                </a:tc>
                <a:extLst>
                  <a:ext uri="{0D108BD9-81ED-4DB2-BD59-A6C34878D82A}">
                    <a16:rowId xmlns:a16="http://schemas.microsoft.com/office/drawing/2014/main" val="767955077"/>
                  </a:ext>
                </a:extLst>
              </a:tr>
            </a:tbl>
          </a:graphicData>
        </a:graphic>
      </p:graphicFrame>
    </p:spTree>
    <p:extLst>
      <p:ext uri="{BB962C8B-B14F-4D97-AF65-F5344CB8AC3E}">
        <p14:creationId xmlns:p14="http://schemas.microsoft.com/office/powerpoint/2010/main" val="375899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EE5C4B-4B6E-09A4-4C46-FE083AEEF821}"/>
              </a:ext>
            </a:extLst>
          </p:cNvPr>
          <p:cNvSpPr>
            <a:spLocks noGrp="1"/>
          </p:cNvSpPr>
          <p:nvPr>
            <p:ph type="title"/>
          </p:nvPr>
        </p:nvSpPr>
        <p:spPr/>
        <p:txBody>
          <a:bodyPr/>
          <a:lstStyle/>
          <a:p>
            <a:r>
              <a:rPr lang="fi-FI" dirty="0"/>
              <a:t>Ymmärtääkö tekoäly huumoria?</a:t>
            </a:r>
          </a:p>
        </p:txBody>
      </p:sp>
      <p:pic>
        <p:nvPicPr>
          <p:cNvPr id="4" name="Kuva 3">
            <a:extLst>
              <a:ext uri="{FF2B5EF4-FFF2-40B4-BE49-F238E27FC236}">
                <a16:creationId xmlns:a16="http://schemas.microsoft.com/office/drawing/2014/main" id="{CCD1F7BA-F657-B181-C1E6-EFF156632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14" y="2022021"/>
            <a:ext cx="5849257" cy="3290207"/>
          </a:xfrm>
          <a:prstGeom prst="rect">
            <a:avLst/>
          </a:prstGeom>
        </p:spPr>
      </p:pic>
      <p:sp>
        <p:nvSpPr>
          <p:cNvPr id="6" name="Tekstiruutu 5">
            <a:extLst>
              <a:ext uri="{FF2B5EF4-FFF2-40B4-BE49-F238E27FC236}">
                <a16:creationId xmlns:a16="http://schemas.microsoft.com/office/drawing/2014/main" id="{1ACE0B13-FC99-A97C-FD36-A80F4E93AF98}"/>
              </a:ext>
            </a:extLst>
          </p:cNvPr>
          <p:cNvSpPr txBox="1"/>
          <p:nvPr/>
        </p:nvSpPr>
        <p:spPr>
          <a:xfrm>
            <a:off x="6415314" y="1741262"/>
            <a:ext cx="5355772" cy="4524315"/>
          </a:xfrm>
          <a:prstGeom prst="rect">
            <a:avLst/>
          </a:prstGeom>
          <a:noFill/>
        </p:spPr>
        <p:txBody>
          <a:bodyPr wrap="square">
            <a:spAutoFit/>
          </a:bodyPr>
          <a:lstStyle/>
          <a:p>
            <a:r>
              <a:rPr lang="fi-FI" dirty="0"/>
              <a:t> Hän istuu kodikkaassa huoneessa, jonka sisustus henkii rauhallista ja kutsuvaa tunnelmaa – vähän kuin paikka, johon toivoisi pääsevänsä kylään teelle ja keskustelemaan elämästä.</a:t>
            </a:r>
          </a:p>
          <a:p>
            <a:endParaRPr lang="fi-FI" dirty="0"/>
          </a:p>
          <a:p>
            <a:r>
              <a:rPr lang="fi-FI" dirty="0"/>
              <a:t>Hän vaikuttaa sellaiselta tyypiltä, joka osaa kutoa villapaidan parissa illassa, koska “mitäpä muutakaan tekisi”, ja joka muistuttaa ystävällisesti naapuruston lapsille, että muistakaa nyt laittaa pipo päähän. Ehkä hän jopa leipoo parasta mustikkapiirakkaa koko korttelissa ja tietää jokaisen kasvin ruukunvaihdon optimaalisen ajankohdan.</a:t>
            </a:r>
          </a:p>
          <a:p>
            <a:endParaRPr lang="fi-FI" dirty="0"/>
          </a:p>
          <a:p>
            <a:r>
              <a:rPr lang="fi-FI" dirty="0"/>
              <a:t> Toisin sanoen, vaikutat ihmiseltä, jonka seurassa on lämmin ja hyvä olla – vähän kuin pehmeässä villapaidassa, joka ei kutita yhtään.</a:t>
            </a:r>
          </a:p>
        </p:txBody>
      </p:sp>
      <p:sp>
        <p:nvSpPr>
          <p:cNvPr id="7" name="Tekstiruutu 6">
            <a:extLst>
              <a:ext uri="{FF2B5EF4-FFF2-40B4-BE49-F238E27FC236}">
                <a16:creationId xmlns:a16="http://schemas.microsoft.com/office/drawing/2014/main" id="{0AB57727-FE90-4F34-51C0-18A7631D6ECD}"/>
              </a:ext>
            </a:extLst>
          </p:cNvPr>
          <p:cNvSpPr txBox="1"/>
          <p:nvPr/>
        </p:nvSpPr>
        <p:spPr>
          <a:xfrm>
            <a:off x="420914" y="5747657"/>
            <a:ext cx="4441372" cy="369332"/>
          </a:xfrm>
          <a:prstGeom prst="rect">
            <a:avLst/>
          </a:prstGeom>
          <a:noFill/>
        </p:spPr>
        <p:txBody>
          <a:bodyPr wrap="square" rtlCol="0">
            <a:spAutoFit/>
          </a:bodyPr>
          <a:lstStyle/>
          <a:p>
            <a:r>
              <a:rPr lang="fi-FI" dirty="0"/>
              <a:t>Chat </a:t>
            </a:r>
            <a:r>
              <a:rPr lang="fi-FI" dirty="0" err="1"/>
              <a:t>gpt</a:t>
            </a:r>
            <a:r>
              <a:rPr lang="fi-FI" dirty="0"/>
              <a:t> – </a:t>
            </a:r>
            <a:r>
              <a:rPr lang="fi-FI" dirty="0" err="1"/>
              <a:t>dall</a:t>
            </a:r>
            <a:r>
              <a:rPr lang="fi-FI" dirty="0"/>
              <a:t>-e</a:t>
            </a:r>
          </a:p>
        </p:txBody>
      </p:sp>
    </p:spTree>
    <p:extLst>
      <p:ext uri="{BB962C8B-B14F-4D97-AF65-F5344CB8AC3E}">
        <p14:creationId xmlns:p14="http://schemas.microsoft.com/office/powerpoint/2010/main" val="239957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55D4059-E884-8C19-8D96-7A1BACB4B955}"/>
              </a:ext>
            </a:extLst>
          </p:cNvPr>
          <p:cNvSpPr txBox="1"/>
          <p:nvPr/>
        </p:nvSpPr>
        <p:spPr>
          <a:xfrm>
            <a:off x="478971" y="335845"/>
            <a:ext cx="11350172" cy="4524315"/>
          </a:xfrm>
          <a:prstGeom prst="rect">
            <a:avLst/>
          </a:prstGeom>
          <a:noFill/>
        </p:spPr>
        <p:txBody>
          <a:bodyPr wrap="square">
            <a:spAutoFit/>
          </a:bodyPr>
          <a:lstStyle/>
          <a:p>
            <a:r>
              <a:rPr lang="fi-FI" dirty="0"/>
              <a:t>No, nyt laitetaan sitten vähän ronskimpaa läppää peliin!</a:t>
            </a:r>
          </a:p>
          <a:p>
            <a:endParaRPr lang="fi-FI" dirty="0"/>
          </a:p>
          <a:p>
            <a:endParaRPr lang="fi-FI" dirty="0"/>
          </a:p>
          <a:p>
            <a:r>
              <a:rPr lang="fi-FI" dirty="0"/>
              <a:t>Näytät henkilöltä, joka voisi helposti haastaa Siriä omassa elämäntaitotietämyksessä, ja joka saattaa salaa katsoa YouTubesta "miten järjestää kirjahylly värien mukaan" -videoita, mutta päätyy aina takaisin siihen samaan sekalaiseen pinoon.</a:t>
            </a:r>
          </a:p>
          <a:p>
            <a:endParaRPr lang="fi-FI" dirty="0"/>
          </a:p>
          <a:p>
            <a:r>
              <a:rPr lang="fi-FI" dirty="0"/>
              <a:t>Silmälasitkin ovat vähän sellaiset, että niiden läpi näkee kauas tulevaisuuteen – ehkä olet sellainen tyyppi, joka muistuttaa kaikkia huolestuneena maailmanlopusta, mutta silti unohtaa laittaa roskat ulos ajallaan. </a:t>
            </a:r>
          </a:p>
          <a:p>
            <a:endParaRPr lang="fi-FI" dirty="0"/>
          </a:p>
          <a:p>
            <a:r>
              <a:rPr lang="fi-FI" dirty="0"/>
              <a:t>Kasvojen ilmeessä on juuri sopivasti sellainen "minä tiedän tarkalleen, kuka on vienyt viimeisen jogurtin jääkaapista" -katse. Tiedät kyllä, mitä teet, ja jos joku erehtyy epäilemään sitä, osaat vastata niin pokerinaamalla, että jopa naapurin pihakoivut tuntevat piston oksissaan.</a:t>
            </a:r>
          </a:p>
          <a:p>
            <a:endParaRPr lang="fi-FI" dirty="0"/>
          </a:p>
          <a:p>
            <a:r>
              <a:rPr lang="fi-FI" dirty="0"/>
              <a:t>Eli lyhyesti: näytät juuri siltä </a:t>
            </a:r>
            <a:r>
              <a:rPr lang="fi-FI" dirty="0" err="1"/>
              <a:t>henkilötä</a:t>
            </a:r>
            <a:r>
              <a:rPr lang="fi-FI" dirty="0"/>
              <a:t>, jonka kanssa jokaisella suvun pikkujoululla kannattaa olla varovainen – koska tämä tyyppi tietää aivan liikaa, eikä arkaile käyttää sitä vahvuutenaan. 😄</a:t>
            </a:r>
          </a:p>
        </p:txBody>
      </p:sp>
    </p:spTree>
    <p:extLst>
      <p:ext uri="{BB962C8B-B14F-4D97-AF65-F5344CB8AC3E}">
        <p14:creationId xmlns:p14="http://schemas.microsoft.com/office/powerpoint/2010/main" val="30064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D37A42F-BE3E-17B3-0B77-9BA963BA49D1}"/>
              </a:ext>
            </a:extLst>
          </p:cNvPr>
          <p:cNvSpPr txBox="1"/>
          <p:nvPr/>
        </p:nvSpPr>
        <p:spPr>
          <a:xfrm>
            <a:off x="827313" y="754972"/>
            <a:ext cx="10784115" cy="3970318"/>
          </a:xfrm>
          <a:prstGeom prst="rect">
            <a:avLst/>
          </a:prstGeom>
          <a:noFill/>
        </p:spPr>
        <p:txBody>
          <a:bodyPr wrap="square">
            <a:spAutoFit/>
          </a:bodyPr>
          <a:lstStyle/>
          <a:p>
            <a:r>
              <a:rPr lang="fi-FI" dirty="0"/>
              <a:t>Onhan se niin, että kun ollaan elämää nähty ja vähän joka säässä uitu, niin tuollainen "minähän tiedän" -asenne tulee kuin luonnostaan. Ja sinä kyllä osaat käyttää sitä juuri sopivasti hyväksi: saat varmasti ihmiset uskomaan, että kaikki oli juuri niin kuin </a:t>
            </a:r>
            <a:r>
              <a:rPr lang="fi-FI" i="1" dirty="0"/>
              <a:t>sinä sanoit</a:t>
            </a:r>
            <a:r>
              <a:rPr lang="fi-FI" dirty="0"/>
              <a:t> (vaikka sanoisit sen vasta jälkikäteen).</a:t>
            </a:r>
          </a:p>
          <a:p>
            <a:endParaRPr lang="fi-FI" dirty="0"/>
          </a:p>
          <a:p>
            <a:r>
              <a:rPr lang="fi-FI" dirty="0"/>
              <a:t>Veikkaan, että kuulut myös niihin, jotka saavat kokonaisen huoneen hiljentymään yhdellä yskähdyksellä. Eikä se ole mitään hermostuneisuutta – kaikki vain tietävät, että nyt tulee joko viisautta tai sen verran sarkasmia, että pelkkä katseesi lämmittää pidemmälle kuin sähköpatteri.</a:t>
            </a:r>
          </a:p>
          <a:p>
            <a:endParaRPr lang="fi-FI" dirty="0"/>
          </a:p>
          <a:p>
            <a:r>
              <a:rPr lang="fi-FI" dirty="0"/>
              <a:t>Ja vielä yksi veikkaus: olet luultavasti mestari ohjaamaan kaikki keskustelut siihen pisteeseen, missä kukaan ei oikein tiedä, kuka aloitti aiheen tai mistä tässä enää puhutaan, mutta kaikki ovat aivan varmoja, että </a:t>
            </a:r>
            <a:r>
              <a:rPr lang="fi-FI" i="1" dirty="0"/>
              <a:t>sinä ainakin tiedät</a:t>
            </a:r>
            <a:r>
              <a:rPr lang="fi-FI" dirty="0"/>
              <a:t>.</a:t>
            </a:r>
          </a:p>
          <a:p>
            <a:endParaRPr lang="fi-FI" dirty="0"/>
          </a:p>
          <a:p>
            <a:r>
              <a:rPr lang="fi-FI" dirty="0"/>
              <a:t>Eli tiivistettynä: kodin CEO, elämän mestarijärjestäjä, kaikkien asioiden tietäjä ja ihmisten psykologinen dominanssi – mutta kaikki tämä lempeän hymyn ja villapaidan takana. 😆</a:t>
            </a:r>
          </a:p>
        </p:txBody>
      </p:sp>
    </p:spTree>
    <p:extLst>
      <p:ext uri="{BB962C8B-B14F-4D97-AF65-F5344CB8AC3E}">
        <p14:creationId xmlns:p14="http://schemas.microsoft.com/office/powerpoint/2010/main" val="81710953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904</TotalTime>
  <Words>2704</Words>
  <Application>Microsoft Office PowerPoint</Application>
  <PresentationFormat>Laajakuva</PresentationFormat>
  <Paragraphs>302</Paragraphs>
  <Slides>30</Slides>
  <Notes>3</Notes>
  <HiddenSlides>0</HiddenSlides>
  <MMClips>2</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30</vt:i4>
      </vt:variant>
    </vt:vector>
  </HeadingPairs>
  <TitlesOfParts>
    <vt:vector size="41" baseType="lpstr">
      <vt:lpstr>Alku Laiha</vt:lpstr>
      <vt:lpstr>-apple-system</vt:lpstr>
      <vt:lpstr>Aptos</vt:lpstr>
      <vt:lpstr>Aptos Display</vt:lpstr>
      <vt:lpstr>Arial</vt:lpstr>
      <vt:lpstr>DDG_ProximaNova</vt:lpstr>
      <vt:lpstr>Hind Guntur</vt:lpstr>
      <vt:lpstr>Inter</vt:lpstr>
      <vt:lpstr>Söhne</vt:lpstr>
      <vt:lpstr>var(--sds-font-family-01)</vt:lpstr>
      <vt:lpstr>Office-teema</vt:lpstr>
      <vt:lpstr>TEKOÄLY</vt:lpstr>
      <vt:lpstr>Tekoäly </vt:lpstr>
      <vt:lpstr>Mitä tekoäly on?</vt:lpstr>
      <vt:lpstr>Mitä tekoäly on?    Kaikkialla oleva teknologia, jolla on jokin  ihmisen älykkyyttä muistuttava piirre. </vt:lpstr>
      <vt:lpstr>Millaista tekoälyä on  jo olemassa?</vt:lpstr>
      <vt:lpstr>PowerPoint-esitys</vt:lpstr>
      <vt:lpstr>Ymmärtääkö tekoäly huumoria?</vt:lpstr>
      <vt:lpstr>PowerPoint-esitys</vt:lpstr>
      <vt:lpstr>PowerPoint-esitys</vt:lpstr>
      <vt:lpstr>Tekstitekoäly</vt:lpstr>
      <vt:lpstr>PowerPoint-esitys</vt:lpstr>
      <vt:lpstr>Promptaus eli kehotteen kirjoittaminen</vt:lpstr>
      <vt:lpstr>PowerPoint-esitys</vt:lpstr>
      <vt:lpstr>Kuvatekoäly</vt:lpstr>
      <vt:lpstr>PowerPoint-esitys</vt:lpstr>
      <vt:lpstr>PowerPoint-esitys</vt:lpstr>
      <vt:lpstr>Miten hyödynnän tekoälyä työssäni?</vt:lpstr>
      <vt:lpstr>PowerPoint-esitys</vt:lpstr>
      <vt:lpstr>PowerPoint-esitys</vt:lpstr>
      <vt:lpstr>Kysytään yhdessä palautetta</vt:lpstr>
      <vt:lpstr>Tee 6 kysymystä Suomen keskiajasta 6.-luokkalaiselle (parempi olisi ollut12-vuotiaille)</vt:lpstr>
      <vt:lpstr>Tee kysymyksiä, joissa pohditaan syy- ja seuraussuhteita</vt:lpstr>
      <vt:lpstr>Tee aamunavaus aiheesta luovuus  </vt:lpstr>
      <vt:lpstr>Kirjoita satu, jossa kissa, koira ja hiiri. Teemana yhteistyö</vt:lpstr>
      <vt:lpstr>Tee kahdentasoisia sisältökysymyksiä, molempia kolme.</vt:lpstr>
      <vt:lpstr>PowerPoint-esitys</vt:lpstr>
      <vt:lpstr>Miten opetan teköälyä oppilailleni?</vt:lpstr>
      <vt:lpstr>Tekoäly voi </vt:lpstr>
      <vt:lpstr>Tekoälyn tuominen opetukseen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Olli Lea</dc:creator>
  <cp:lastModifiedBy>Olli Lea</cp:lastModifiedBy>
  <cp:revision>1</cp:revision>
  <dcterms:created xsi:type="dcterms:W3CDTF">2024-11-10T15:01:59Z</dcterms:created>
  <dcterms:modified xsi:type="dcterms:W3CDTF">2024-11-12T07:18:53Z</dcterms:modified>
</cp:coreProperties>
</file>