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6846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8402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8756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85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3482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67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151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97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37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470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093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6CF7A-0134-4C6C-AA57-55B8DB08F6C1}" type="datetimeFigureOut">
              <a:rPr lang="fi-FI" smtClean="0"/>
              <a:t>9.10.2017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C20F-32C7-45E5-9077-B70D92C8C7E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312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C4B1F9-0E53-4396-9FC3-96F7B86B8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727" y="2701781"/>
            <a:ext cx="6271953" cy="2387600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Happamuus ja emäksisyys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913C470-8CA5-4132-B931-29C4A8ED13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95949" y="6018415"/>
            <a:ext cx="3965170" cy="702425"/>
          </a:xfrm>
          <a:solidFill>
            <a:schemeClr val="bg1">
              <a:alpha val="80000"/>
            </a:schemeClr>
          </a:solidFill>
          <a:ln w="25400">
            <a:solidFill>
              <a:srgbClr val="0070C0"/>
            </a:solidFill>
          </a:ln>
        </p:spPr>
        <p:txBody>
          <a:bodyPr anchor="ctr" anchorCtr="1"/>
          <a:lstStyle/>
          <a:p>
            <a:r>
              <a:rPr lang="fi-FI" dirty="0">
                <a:solidFill>
                  <a:schemeClr val="tx1">
                    <a:alpha val="80000"/>
                  </a:schemeClr>
                </a:solidFill>
              </a:rPr>
              <a:t>Jan Jansson @TYK 2017-18</a:t>
            </a:r>
          </a:p>
        </p:txBody>
      </p:sp>
    </p:spTree>
    <p:extLst>
      <p:ext uri="{BB962C8B-B14F-4D97-AF65-F5344CB8AC3E}">
        <p14:creationId xmlns:p14="http://schemas.microsoft.com/office/powerpoint/2010/main" val="70835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01D45-2889-40AD-92DA-165741B3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Tunnin ohjelma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69CC51-8CE1-400B-BD3E-B24A8008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Kotitehtävät</a:t>
            </a:r>
          </a:p>
          <a:p>
            <a:r>
              <a:rPr lang="fi-FI" dirty="0"/>
              <a:t>Happamuus ja emäksisyys, pH-asteikko</a:t>
            </a:r>
          </a:p>
          <a:p>
            <a:r>
              <a:rPr lang="fi-FI" dirty="0"/>
              <a:t>Tutkitaan pH:ta </a:t>
            </a:r>
          </a:p>
        </p:txBody>
      </p:sp>
    </p:spTree>
    <p:extLst>
      <p:ext uri="{BB962C8B-B14F-4D97-AF65-F5344CB8AC3E}">
        <p14:creationId xmlns:p14="http://schemas.microsoft.com/office/powerpoint/2010/main" val="2304482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Happamuus ja emäksisyys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2404864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Aineen happamuutta mitataan pH-asteikolla</a:t>
            </a:r>
          </a:p>
          <a:p>
            <a:r>
              <a:rPr lang="fi-FI" dirty="0"/>
              <a:t>Jos vesiliuoksen pH on alle 7, liuos on hapan</a:t>
            </a:r>
          </a:p>
          <a:p>
            <a:pPr lvl="1"/>
            <a:r>
              <a:rPr lang="fi-FI" dirty="0"/>
              <a:t>Esim. sitruunahappo, suolahappo</a:t>
            </a:r>
          </a:p>
          <a:p>
            <a:r>
              <a:rPr lang="fi-FI" dirty="0"/>
              <a:t>Jos vesiliuoksen pH on yli 7, liuos on emäksinen</a:t>
            </a:r>
          </a:p>
          <a:p>
            <a:pPr lvl="1"/>
            <a:r>
              <a:rPr lang="fi-FI" dirty="0"/>
              <a:t>Esim. saippua, lipeä (eli natriumhydroksidi)</a:t>
            </a:r>
          </a:p>
          <a:p>
            <a:r>
              <a:rPr lang="fi-FI" dirty="0"/>
              <a:t>Jos pH on tasan 7 aine on neutraali</a:t>
            </a:r>
          </a:p>
          <a:p>
            <a:pPr lvl="1"/>
            <a:endParaRPr lang="fi-FI" dirty="0"/>
          </a:p>
        </p:txBody>
      </p:sp>
      <p:pic>
        <p:nvPicPr>
          <p:cNvPr id="4" name="Kuva 3" descr="punakaali pH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rcRect t="28957" b="17120"/>
          <a:stretch>
            <a:fillRect/>
          </a:stretch>
        </p:blipFill>
        <p:spPr>
          <a:xfrm>
            <a:off x="179512" y="3905672"/>
            <a:ext cx="8676456" cy="2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9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Tutkitaan aineiden pH:ta</a:t>
            </a:r>
            <a:endParaRPr lang="en-GB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68760"/>
            <a:ext cx="5543532" cy="5112568"/>
          </a:xfrm>
        </p:spPr>
        <p:txBody>
          <a:bodyPr>
            <a:normAutofit/>
          </a:bodyPr>
          <a:lstStyle/>
          <a:p>
            <a:r>
              <a:rPr lang="fi-FI" dirty="0"/>
              <a:t>Ota kuusi palaa indikaattoripaperia </a:t>
            </a:r>
            <a:r>
              <a:rPr lang="fi-FI" dirty="0" err="1"/>
              <a:t>petrimaljalle</a:t>
            </a:r>
            <a:endParaRPr lang="fi-FI" dirty="0"/>
          </a:p>
          <a:p>
            <a:r>
              <a:rPr lang="fi-FI" dirty="0"/>
              <a:t>Laita paperin päälle yksi tippa ainetta</a:t>
            </a:r>
          </a:p>
          <a:p>
            <a:r>
              <a:rPr lang="fi-FI" dirty="0"/>
              <a:t>Lue indikaattoripaperin asteikolta, mikä on aineen pH?</a:t>
            </a:r>
          </a:p>
          <a:p>
            <a:r>
              <a:rPr lang="fi-FI" dirty="0"/>
              <a:t>Kirjoita tulokset taulukkoon</a:t>
            </a:r>
          </a:p>
        </p:txBody>
      </p:sp>
      <p:sp>
        <p:nvSpPr>
          <p:cNvPr id="4" name="Ellipsi 3"/>
          <p:cNvSpPr/>
          <p:nvPr/>
        </p:nvSpPr>
        <p:spPr>
          <a:xfrm>
            <a:off x="6084168" y="2132856"/>
            <a:ext cx="2880000" cy="28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/>
          <p:cNvSpPr/>
          <p:nvPr/>
        </p:nvSpPr>
        <p:spPr>
          <a:xfrm rot="1002288">
            <a:off x="6872103" y="2496928"/>
            <a:ext cx="351656" cy="4598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/>
          <p:cNvSpPr/>
          <p:nvPr/>
        </p:nvSpPr>
        <p:spPr>
          <a:xfrm rot="20428710">
            <a:off x="6388039" y="3342942"/>
            <a:ext cx="351656" cy="4598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 rot="2290461">
            <a:off x="6668363" y="4113102"/>
            <a:ext cx="351656" cy="4598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 rot="563388">
            <a:off x="7880715" y="2601616"/>
            <a:ext cx="351656" cy="4598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 rot="563388">
            <a:off x="8381187" y="3212314"/>
            <a:ext cx="351656" cy="4598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 rot="21322651">
            <a:off x="7863517" y="4159182"/>
            <a:ext cx="351656" cy="459828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45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59016" cy="1143000"/>
          </a:xfrm>
        </p:spPr>
        <p:txBody>
          <a:bodyPr/>
          <a:lstStyle/>
          <a:p>
            <a:r>
              <a:rPr lang="fi-FI" dirty="0"/>
              <a:t>Happo ja emäs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6347048" cy="4525963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Liuos on hapan, kun pH on alle 7</a:t>
            </a:r>
          </a:p>
          <a:p>
            <a:r>
              <a:rPr lang="fi-FI" dirty="0"/>
              <a:t>Hapan liuos maistuu kirpeältä ja syövyttää rautaa</a:t>
            </a:r>
          </a:p>
          <a:p>
            <a:r>
              <a:rPr lang="fi-FI" dirty="0"/>
              <a:t>Happo on aine, jonka vesiliuos on hapan </a:t>
            </a:r>
          </a:p>
          <a:p>
            <a:r>
              <a:rPr lang="fi-FI" i="1" dirty="0"/>
              <a:t>Esimerkiksi:</a:t>
            </a:r>
            <a:r>
              <a:rPr lang="fi-FI" dirty="0"/>
              <a:t> Sitruunahappo on happo. Sitruunahapon vesiliuos on hapan.</a:t>
            </a:r>
          </a:p>
          <a:p>
            <a:endParaRPr lang="fi-FI" dirty="0"/>
          </a:p>
          <a:p>
            <a:r>
              <a:rPr lang="fi-FI" dirty="0"/>
              <a:t>Liuos on emäksinen, kun pH on yli 7</a:t>
            </a:r>
          </a:p>
          <a:p>
            <a:r>
              <a:rPr lang="fi-FI" dirty="0"/>
              <a:t>Emäksinen liuos maistuu saippualta ja voi myös syövyttää aineita</a:t>
            </a:r>
          </a:p>
          <a:p>
            <a:r>
              <a:rPr lang="fi-FI" dirty="0"/>
              <a:t>Emäs on aine, jonka vesiliuos on emäksinen</a:t>
            </a:r>
          </a:p>
          <a:p>
            <a:r>
              <a:rPr lang="fi-FI" i="1" dirty="0"/>
              <a:t>Esimerkiksi:</a:t>
            </a:r>
            <a:r>
              <a:rPr lang="fi-FI" dirty="0"/>
              <a:t> Lipeä on emäs. Lipeän vesiliuos on emäksinen.</a:t>
            </a:r>
          </a:p>
        </p:txBody>
      </p:sp>
      <p:pic>
        <p:nvPicPr>
          <p:cNvPr id="4" name="Kuva 3" descr="appelsiinimehu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7164288" y="549000"/>
            <a:ext cx="1724444" cy="2880000"/>
          </a:xfrm>
          <a:prstGeom prst="rect">
            <a:avLst/>
          </a:prstGeom>
        </p:spPr>
      </p:pic>
      <p:pic>
        <p:nvPicPr>
          <p:cNvPr id="5" name="Kuva 4" descr="saippua 1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7164288" y="3717352"/>
            <a:ext cx="172444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3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</TotalTime>
  <Words>172</Words>
  <Application>Microsoft Office PowerPoint</Application>
  <PresentationFormat>Näytössä katseltava diaesitys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Office-teema</vt:lpstr>
      <vt:lpstr>Happamuus ja emäksisyys</vt:lpstr>
      <vt:lpstr>Tunnin ohjelma</vt:lpstr>
      <vt:lpstr>Happamuus ja emäksisyys</vt:lpstr>
      <vt:lpstr>Tutkitaan aineiden pH:ta</vt:lpstr>
      <vt:lpstr>Happo ja emäs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mahtuu kahdelle riville</dc:title>
  <dc:creator>Jan Jansson</dc:creator>
  <cp:lastModifiedBy>Jan Jansson</cp:lastModifiedBy>
  <cp:revision>3</cp:revision>
  <dcterms:created xsi:type="dcterms:W3CDTF">2017-10-07T11:37:59Z</dcterms:created>
  <dcterms:modified xsi:type="dcterms:W3CDTF">2017-10-09T07:18:20Z</dcterms:modified>
</cp:coreProperties>
</file>