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00" r:id="rId2"/>
    <p:sldId id="284" r:id="rId3"/>
    <p:sldId id="285" r:id="rId4"/>
    <p:sldId id="282" r:id="rId5"/>
    <p:sldId id="271" r:id="rId6"/>
    <p:sldId id="276" r:id="rId7"/>
    <p:sldId id="274" r:id="rId8"/>
    <p:sldId id="290" r:id="rId9"/>
    <p:sldId id="279" r:id="rId10"/>
    <p:sldId id="277" r:id="rId11"/>
    <p:sldId id="281" r:id="rId12"/>
    <p:sldId id="278" r:id="rId13"/>
    <p:sldId id="286" r:id="rId14"/>
    <p:sldId id="272" r:id="rId15"/>
    <p:sldId id="275" r:id="rId16"/>
    <p:sldId id="291" r:id="rId17"/>
    <p:sldId id="287" r:id="rId18"/>
    <p:sldId id="289" r:id="rId19"/>
    <p:sldId id="280" r:id="rId20"/>
    <p:sldId id="270" r:id="rId21"/>
    <p:sldId id="283" r:id="rId22"/>
    <p:sldId id="273" r:id="rId23"/>
    <p:sldId id="309" r:id="rId24"/>
    <p:sldId id="310" r:id="rId25"/>
    <p:sldId id="311" r:id="rId26"/>
    <p:sldId id="256" r:id="rId27"/>
    <p:sldId id="258" r:id="rId28"/>
    <p:sldId id="263" r:id="rId29"/>
    <p:sldId id="264" r:id="rId30"/>
    <p:sldId id="265" r:id="rId31"/>
    <p:sldId id="296" r:id="rId32"/>
    <p:sldId id="297" r:id="rId33"/>
    <p:sldId id="262" r:id="rId34"/>
    <p:sldId id="306" r:id="rId35"/>
    <p:sldId id="294" r:id="rId36"/>
    <p:sldId id="298" r:id="rId37"/>
    <p:sldId id="299" r:id="rId38"/>
    <p:sldId id="305" r:id="rId39"/>
    <p:sldId id="302" r:id="rId40"/>
    <p:sldId id="303" r:id="rId41"/>
    <p:sldId id="295" r:id="rId42"/>
    <p:sldId id="293" r:id="rId43"/>
    <p:sldId id="292" r:id="rId44"/>
    <p:sldId id="304" r:id="rId45"/>
  </p:sldIdLst>
  <p:sldSz cx="9144000" cy="6858000" type="screen4x3"/>
  <p:notesSz cx="6834188" cy="9979025"/>
  <p:defaultTextStyle>
    <a:defPPr>
      <a:defRPr lang="fi-FI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ppo Sokk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CC00"/>
    <a:srgbClr val="99FF33"/>
    <a:srgbClr val="FF3300"/>
    <a:srgbClr val="00FFCC"/>
    <a:srgbClr val="99CCFF"/>
    <a:srgbClr val="DDDDDD"/>
    <a:srgbClr val="C0C0C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6230" autoAdjust="0"/>
  </p:normalViewPr>
  <p:slideViewPr>
    <p:cSldViewPr>
      <p:cViewPr>
        <p:scale>
          <a:sx n="100" d="100"/>
          <a:sy n="100" d="100"/>
        </p:scale>
        <p:origin x="-124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24"/>
    </p:cViewPr>
  </p:sorterViewPr>
  <p:notesViewPr>
    <p:cSldViewPr>
      <p:cViewPr varScale="1">
        <p:scale>
          <a:sx n="53" d="100"/>
          <a:sy n="53" d="100"/>
        </p:scale>
        <p:origin x="-1788" y="-102"/>
      </p:cViewPr>
      <p:guideLst>
        <p:guide orient="horz" pos="3143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chart>
    <c:autoTitleDeleted val="1"/>
    <c:plotArea>
      <c:layout>
        <c:manualLayout>
          <c:layoutTarget val="inner"/>
          <c:xMode val="edge"/>
          <c:yMode val="edge"/>
          <c:x val="0.32933799101980377"/>
          <c:y val="1.9503546099290781E-2"/>
          <c:w val="0.64635649513096949"/>
          <c:h val="0.89539007092198664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FF0000"/>
            </a:solidFill>
            <a:ln w="14175">
              <a:solidFill>
                <a:schemeClr val="tx1"/>
              </a:solidFill>
              <a:prstDash val="solid"/>
            </a:ln>
          </c:spPr>
          <c:dPt>
            <c:idx val="6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7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8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9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0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1"/>
            <c:spPr>
              <a:solidFill>
                <a:srgbClr val="99CCFF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2"/>
            <c:spPr>
              <a:solidFill>
                <a:srgbClr val="92D050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3"/>
            <c:spPr>
              <a:solidFill>
                <a:srgbClr val="92D050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4"/>
            <c:spPr>
              <a:solidFill>
                <a:srgbClr val="92D050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5"/>
            <c:spPr>
              <a:solidFill>
                <a:srgbClr val="92D050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Pt>
            <c:idx val="16"/>
            <c:spPr>
              <a:solidFill>
                <a:srgbClr val="92D050"/>
              </a:solidFill>
              <a:ln w="14175">
                <a:solidFill>
                  <a:schemeClr val="tx1"/>
                </a:solidFill>
                <a:prstDash val="solid"/>
              </a:ln>
            </c:spPr>
          </c:dPt>
          <c:dLbls>
            <c:numFmt formatCode="0" sourceLinked="0"/>
            <c:spPr>
              <a:noFill/>
              <a:ln w="28349">
                <a:noFill/>
              </a:ln>
            </c:spPr>
            <c:txPr>
              <a:bodyPr/>
              <a:lstStyle/>
              <a:p>
                <a:pPr>
                  <a:defRPr sz="111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outEnd"/>
            <c:showVal val="1"/>
          </c:dLbls>
          <c:cat>
            <c:strRef>
              <c:f>Sheet1!$B$1:$R$1</c:f>
              <c:strCache>
                <c:ptCount val="17"/>
                <c:pt idx="0">
                  <c:v>Teatterikorkeakoulu</c:v>
                </c:pt>
                <c:pt idx="1">
                  <c:v>Kuvataideakatemia</c:v>
                </c:pt>
                <c:pt idx="2">
                  <c:v>Tampereen yliopisto</c:v>
                </c:pt>
                <c:pt idx="3">
                  <c:v>Sibelius Akatemia</c:v>
                </c:pt>
                <c:pt idx="4">
                  <c:v>Turun yliopisto</c:v>
                </c:pt>
                <c:pt idx="5">
                  <c:v>Aalto-yliopisto</c:v>
                </c:pt>
                <c:pt idx="6">
                  <c:v>Helsingin yliopisto</c:v>
                </c:pt>
                <c:pt idx="7">
                  <c:v>Vaasan yliopisto</c:v>
                </c:pt>
                <c:pt idx="8">
                  <c:v>Lapin yliopisto</c:v>
                </c:pt>
                <c:pt idx="9">
                  <c:v>Jyväskylän yliopisto</c:v>
                </c:pt>
                <c:pt idx="10">
                  <c:v>Lappeenrannan teknillinen yliopisto</c:v>
                </c:pt>
                <c:pt idx="11">
                  <c:v>Oulun yliopisto</c:v>
                </c:pt>
                <c:pt idx="12">
                  <c:v>Itä-Suomen yliopisto</c:v>
                </c:pt>
                <c:pt idx="13">
                  <c:v>Svenska handelhögskolan</c:v>
                </c:pt>
                <c:pt idx="14">
                  <c:v>Maanpuolustuskorkeakoulu</c:v>
                </c:pt>
                <c:pt idx="15">
                  <c:v>Tampereen teknillinen yliopisto</c:v>
                </c:pt>
                <c:pt idx="16">
                  <c:v>Åbo Akademi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4</c:v>
                </c:pt>
                <c:pt idx="1">
                  <c:v>4</c:v>
                </c:pt>
                <c:pt idx="2">
                  <c:v>14</c:v>
                </c:pt>
                <c:pt idx="3">
                  <c:v>19</c:v>
                </c:pt>
                <c:pt idx="4">
                  <c:v>20</c:v>
                </c:pt>
                <c:pt idx="5">
                  <c:v>20</c:v>
                </c:pt>
                <c:pt idx="6">
                  <c:v>21</c:v>
                </c:pt>
                <c:pt idx="7">
                  <c:v>21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27</c:v>
                </c:pt>
                <c:pt idx="12">
                  <c:v>31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44</c:v>
                </c:pt>
              </c:numCache>
            </c:numRef>
          </c:val>
        </c:ser>
        <c:dLbls>
          <c:showVal val="1"/>
        </c:dLbls>
        <c:gapWidth val="0"/>
        <c:axId val="106753408"/>
        <c:axId val="106755200"/>
      </c:barChart>
      <c:catAx>
        <c:axId val="106753408"/>
        <c:scaling>
          <c:orientation val="minMax"/>
        </c:scaling>
        <c:axPos val="l"/>
        <c:numFmt formatCode="General" sourceLinked="1"/>
        <c:tickLblPos val="nextTo"/>
        <c:spPr>
          <a:ln w="354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6" b="1" i="1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106755200"/>
        <c:crosses val="autoZero"/>
        <c:auto val="1"/>
        <c:lblAlgn val="ctr"/>
        <c:lblOffset val="100"/>
        <c:tickLblSkip val="1"/>
        <c:tickMarkSkip val="1"/>
      </c:catAx>
      <c:valAx>
        <c:axId val="106755200"/>
        <c:scaling>
          <c:orientation val="minMax"/>
          <c:max val="45"/>
          <c:min val="0"/>
        </c:scaling>
        <c:axPos val="b"/>
        <c:majorGridlines>
          <c:spPr>
            <a:ln w="14175">
              <a:solidFill>
                <a:schemeClr val="tx1"/>
              </a:solidFill>
              <a:prstDash val="sysDash"/>
            </a:ln>
          </c:spPr>
        </c:majorGridlines>
        <c:numFmt formatCode="General" sourceLinked="1"/>
        <c:tickLblPos val="nextTo"/>
        <c:spPr>
          <a:ln w="354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3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106753408"/>
        <c:crosses val="autoZero"/>
        <c:crossBetween val="between"/>
        <c:majorUnit val="5"/>
      </c:valAx>
      <c:spPr>
        <a:solidFill>
          <a:srgbClr val="FFFFFF"/>
        </a:solidFill>
        <a:ln w="3544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31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i-FI"/>
  <c:chart>
    <c:autoTitleDeleted val="1"/>
    <c:plotArea>
      <c:layout>
        <c:manualLayout>
          <c:layoutTarget val="inner"/>
          <c:xMode val="edge"/>
          <c:yMode val="edge"/>
          <c:x val="0.17717003567181927"/>
          <c:y val="0.11509433962264151"/>
          <c:w val="0.81093935790725258"/>
          <c:h val="0.86792452830188849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Miehet</c:v>
                </c:pt>
              </c:strCache>
            </c:strRef>
          </c:tx>
          <c:spPr>
            <a:solidFill>
              <a:srgbClr val="99CCFF"/>
            </a:solidFill>
            <a:ln w="14553">
              <a:solidFill>
                <a:schemeClr val="tx1"/>
              </a:solidFill>
              <a:prstDash val="solid"/>
            </a:ln>
          </c:spPr>
          <c:dLbls>
            <c:spPr>
              <a:noFill/>
              <a:ln w="29106">
                <a:noFill/>
              </a:ln>
            </c:spPr>
            <c:txPr>
              <a:bodyPr/>
              <a:lstStyle/>
              <a:p>
                <a:pPr>
                  <a:defRPr sz="114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showVal val="1"/>
          </c:dLbls>
          <c:cat>
            <c:strRef>
              <c:f>Sheet1!$B$1:$V$1</c:f>
              <c:strCache>
                <c:ptCount val="21"/>
                <c:pt idx="0">
                  <c:v>Yhteiskuntatiet.</c:v>
                </c:pt>
                <c:pt idx="1">
                  <c:v>Terveystieteet</c:v>
                </c:pt>
                <c:pt idx="2">
                  <c:v>Teologinen</c:v>
                </c:pt>
                <c:pt idx="3">
                  <c:v>Teknillistiet.</c:v>
                </c:pt>
                <c:pt idx="4">
                  <c:v>Teatteri ja tanssi</c:v>
                </c:pt>
                <c:pt idx="5">
                  <c:v>Taideteollinen</c:v>
                </c:pt>
                <c:pt idx="6">
                  <c:v>Sotilasala</c:v>
                </c:pt>
                <c:pt idx="7">
                  <c:v>Psykologia</c:v>
                </c:pt>
                <c:pt idx="8">
                  <c:v>Oikeustiet.</c:v>
                </c:pt>
                <c:pt idx="9">
                  <c:v>Musikki</c:v>
                </c:pt>
                <c:pt idx="10">
                  <c:v>Maat. metsätiet.</c:v>
                </c:pt>
                <c:pt idx="11">
                  <c:v>Lääketiet.</c:v>
                </c:pt>
                <c:pt idx="12">
                  <c:v>Luonnontiet.</c:v>
                </c:pt>
                <c:pt idx="13">
                  <c:v>Liikuntatiet.</c:v>
                </c:pt>
                <c:pt idx="14">
                  <c:v>Kuvataide</c:v>
                </c:pt>
                <c:pt idx="15">
                  <c:v>Kauppatiet.</c:v>
                </c:pt>
                <c:pt idx="16">
                  <c:v>Kasvatustiet.</c:v>
                </c:pt>
                <c:pt idx="17">
                  <c:v>Humanistinen</c:v>
                </c:pt>
                <c:pt idx="18">
                  <c:v>Hammaslääketiet.</c:v>
                </c:pt>
                <c:pt idx="19">
                  <c:v>Farmasia</c:v>
                </c:pt>
                <c:pt idx="20">
                  <c:v>Eläinlääketiet.</c:v>
                </c:pt>
              </c:strCache>
            </c:strRef>
          </c:cat>
          <c:val>
            <c:numRef>
              <c:f>Sheet1!$B$2:$V$2</c:f>
              <c:numCache>
                <c:formatCode>General</c:formatCode>
                <c:ptCount val="21"/>
                <c:pt idx="0">
                  <c:v>30</c:v>
                </c:pt>
                <c:pt idx="1">
                  <c:v>13</c:v>
                </c:pt>
                <c:pt idx="2">
                  <c:v>42</c:v>
                </c:pt>
                <c:pt idx="3">
                  <c:v>77</c:v>
                </c:pt>
                <c:pt idx="4">
                  <c:v>40</c:v>
                </c:pt>
                <c:pt idx="5">
                  <c:v>35</c:v>
                </c:pt>
                <c:pt idx="6">
                  <c:v>97</c:v>
                </c:pt>
                <c:pt idx="7">
                  <c:v>14</c:v>
                </c:pt>
                <c:pt idx="8">
                  <c:v>38</c:v>
                </c:pt>
                <c:pt idx="9">
                  <c:v>39</c:v>
                </c:pt>
                <c:pt idx="10">
                  <c:v>39</c:v>
                </c:pt>
                <c:pt idx="11">
                  <c:v>43</c:v>
                </c:pt>
                <c:pt idx="12">
                  <c:v>55</c:v>
                </c:pt>
                <c:pt idx="13">
                  <c:v>53</c:v>
                </c:pt>
                <c:pt idx="14">
                  <c:v>38</c:v>
                </c:pt>
                <c:pt idx="15">
                  <c:v>51</c:v>
                </c:pt>
                <c:pt idx="16">
                  <c:v>16</c:v>
                </c:pt>
                <c:pt idx="17">
                  <c:v>24</c:v>
                </c:pt>
                <c:pt idx="18">
                  <c:v>33</c:v>
                </c:pt>
                <c:pt idx="19">
                  <c:v>25</c:v>
                </c:pt>
                <c:pt idx="2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Naiset</c:v>
                </c:pt>
              </c:strCache>
            </c:strRef>
          </c:tx>
          <c:spPr>
            <a:solidFill>
              <a:srgbClr val="FF0000"/>
            </a:solidFill>
            <a:ln w="14553">
              <a:solidFill>
                <a:schemeClr val="tx1"/>
              </a:solidFill>
              <a:prstDash val="solid"/>
            </a:ln>
          </c:spPr>
          <c:dLbls>
            <c:spPr>
              <a:noFill/>
              <a:ln w="29106">
                <a:noFill/>
              </a:ln>
            </c:spPr>
            <c:txPr>
              <a:bodyPr/>
              <a:lstStyle/>
              <a:p>
                <a:pPr>
                  <a:defRPr sz="114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showVal val="1"/>
          </c:dLbls>
          <c:cat>
            <c:strRef>
              <c:f>Sheet1!$B$1:$V$1</c:f>
              <c:strCache>
                <c:ptCount val="21"/>
                <c:pt idx="0">
                  <c:v>Yhteiskuntatiet.</c:v>
                </c:pt>
                <c:pt idx="1">
                  <c:v>Terveystieteet</c:v>
                </c:pt>
                <c:pt idx="2">
                  <c:v>Teologinen</c:v>
                </c:pt>
                <c:pt idx="3">
                  <c:v>Teknillistiet.</c:v>
                </c:pt>
                <c:pt idx="4">
                  <c:v>Teatteri ja tanssi</c:v>
                </c:pt>
                <c:pt idx="5">
                  <c:v>Taideteollinen</c:v>
                </c:pt>
                <c:pt idx="6">
                  <c:v>Sotilasala</c:v>
                </c:pt>
                <c:pt idx="7">
                  <c:v>Psykologia</c:v>
                </c:pt>
                <c:pt idx="8">
                  <c:v>Oikeustiet.</c:v>
                </c:pt>
                <c:pt idx="9">
                  <c:v>Musikki</c:v>
                </c:pt>
                <c:pt idx="10">
                  <c:v>Maat. metsätiet.</c:v>
                </c:pt>
                <c:pt idx="11">
                  <c:v>Lääketiet.</c:v>
                </c:pt>
                <c:pt idx="12">
                  <c:v>Luonnontiet.</c:v>
                </c:pt>
                <c:pt idx="13">
                  <c:v>Liikuntatiet.</c:v>
                </c:pt>
                <c:pt idx="14">
                  <c:v>Kuvataide</c:v>
                </c:pt>
                <c:pt idx="15">
                  <c:v>Kauppatiet.</c:v>
                </c:pt>
                <c:pt idx="16">
                  <c:v>Kasvatustiet.</c:v>
                </c:pt>
                <c:pt idx="17">
                  <c:v>Humanistinen</c:v>
                </c:pt>
                <c:pt idx="18">
                  <c:v>Hammaslääketiet.</c:v>
                </c:pt>
                <c:pt idx="19">
                  <c:v>Farmasia</c:v>
                </c:pt>
                <c:pt idx="20">
                  <c:v>Eläinlääketiet.</c:v>
                </c:pt>
              </c:strCache>
            </c:strRef>
          </c:cat>
          <c:val>
            <c:numRef>
              <c:f>Sheet1!$B$3:$V$3</c:f>
              <c:numCache>
                <c:formatCode>General</c:formatCode>
                <c:ptCount val="21"/>
                <c:pt idx="0">
                  <c:v>70</c:v>
                </c:pt>
                <c:pt idx="1">
                  <c:v>87</c:v>
                </c:pt>
                <c:pt idx="2">
                  <c:v>58</c:v>
                </c:pt>
                <c:pt idx="3">
                  <c:v>23</c:v>
                </c:pt>
                <c:pt idx="4">
                  <c:v>60</c:v>
                </c:pt>
                <c:pt idx="5">
                  <c:v>65</c:v>
                </c:pt>
                <c:pt idx="6">
                  <c:v>3</c:v>
                </c:pt>
                <c:pt idx="7">
                  <c:v>86</c:v>
                </c:pt>
                <c:pt idx="8">
                  <c:v>62</c:v>
                </c:pt>
                <c:pt idx="9">
                  <c:v>61</c:v>
                </c:pt>
                <c:pt idx="10">
                  <c:v>61</c:v>
                </c:pt>
                <c:pt idx="11">
                  <c:v>57</c:v>
                </c:pt>
                <c:pt idx="12">
                  <c:v>45</c:v>
                </c:pt>
                <c:pt idx="13">
                  <c:v>47</c:v>
                </c:pt>
                <c:pt idx="14">
                  <c:v>62</c:v>
                </c:pt>
                <c:pt idx="15">
                  <c:v>49</c:v>
                </c:pt>
                <c:pt idx="16">
                  <c:v>84</c:v>
                </c:pt>
                <c:pt idx="17">
                  <c:v>76</c:v>
                </c:pt>
                <c:pt idx="18">
                  <c:v>67</c:v>
                </c:pt>
                <c:pt idx="19">
                  <c:v>75</c:v>
                </c:pt>
                <c:pt idx="20">
                  <c:v>96</c:v>
                </c:pt>
              </c:numCache>
            </c:numRef>
          </c:val>
        </c:ser>
        <c:dLbls>
          <c:showVal val="1"/>
        </c:dLbls>
        <c:gapWidth val="10"/>
        <c:overlap val="100"/>
        <c:axId val="66694144"/>
        <c:axId val="107414272"/>
      </c:barChart>
      <c:catAx>
        <c:axId val="66694144"/>
        <c:scaling>
          <c:orientation val="minMax"/>
        </c:scaling>
        <c:axPos val="l"/>
        <c:numFmt formatCode="General" sourceLinked="1"/>
        <c:tickLblPos val="nextTo"/>
        <c:spPr>
          <a:ln w="363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8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fi-FI"/>
          </a:p>
        </c:txPr>
        <c:crossAx val="107414272"/>
        <c:crosses val="autoZero"/>
        <c:auto val="1"/>
        <c:lblAlgn val="ctr"/>
        <c:lblOffset val="100"/>
        <c:tickLblSkip val="1"/>
        <c:tickMarkSkip val="1"/>
      </c:catAx>
      <c:valAx>
        <c:axId val="107414272"/>
        <c:scaling>
          <c:orientation val="minMax"/>
        </c:scaling>
        <c:delete val="1"/>
        <c:axPos val="b"/>
        <c:majorGridlines>
          <c:spPr>
            <a:ln w="3638">
              <a:solidFill>
                <a:schemeClr val="tx1"/>
              </a:solidFill>
              <a:prstDash val="solid"/>
            </a:ln>
          </c:spPr>
        </c:majorGridlines>
        <c:numFmt formatCode="0\ %" sourceLinked="1"/>
        <c:tickLblPos val="none"/>
        <c:crossAx val="66694144"/>
        <c:crosses val="autoZero"/>
        <c:crossBetween val="between"/>
        <c:majorUnit val="0.1"/>
        <c:minorUnit val="0.1"/>
      </c:valAx>
      <c:spPr>
        <a:noFill/>
        <a:ln w="14553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63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fi-FI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0.6085</cdr:x>
      <cdr:y>0.467</cdr:y>
    </cdr:from>
    <cdr:to>
      <cdr:x>0.61325</cdr:x>
      <cdr:y>0.54325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07712" y="2508771"/>
          <a:ext cx="39090" cy="4096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fi-FI" sz="1000" b="1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0.6085</cdr:x>
      <cdr:y>0.467</cdr:y>
    </cdr:from>
    <cdr:to>
      <cdr:x>0.61325</cdr:x>
      <cdr:y>0.50075</cdr:y>
    </cdr:to>
    <cdr:sp macro="" textlink="">
      <cdr:nvSpPr>
        <cdr:cNvPr id="10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07712" y="2508771"/>
          <a:ext cx="39090" cy="1813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fi-FI" sz="1000" b="1" i="1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endParaRPr lang="fi-FI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endParaRPr lang="fi-FI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40275"/>
            <a:ext cx="5467350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endParaRPr lang="fi-FI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fld id="{547EF1C3-69D0-4F9C-89D9-893A20D78D80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4EA94-8EBF-43BE-BB4D-0B93BBB2E9D4}" type="slidenum">
              <a:rPr lang="fi-FI"/>
              <a:pPr/>
              <a:t>1</a:t>
            </a:fld>
            <a:endParaRPr lang="fi-FI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2D43ED-01D6-44EC-8310-493C3685CE64}" type="slidenum">
              <a:rPr lang="fi-FI"/>
              <a:pPr/>
              <a:t>33</a:t>
            </a:fld>
            <a:endParaRPr lang="fi-FI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C0871-EE11-44D8-B59B-396C412700FF}" type="slidenum">
              <a:rPr lang="fi-FI"/>
              <a:pPr/>
              <a:t>6</a:t>
            </a:fld>
            <a:endParaRPr lang="fi-FI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E8808-CAF5-450F-8E79-6D512466D1D0}" type="slidenum">
              <a:rPr lang="fi-FI"/>
              <a:pPr/>
              <a:t>10</a:t>
            </a:fld>
            <a:endParaRPr lang="fi-FI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28913-4E15-47C2-B67E-059A7F07E262}" type="slidenum">
              <a:rPr lang="fi-FI"/>
              <a:pPr/>
              <a:t>23</a:t>
            </a:fld>
            <a:endParaRPr lang="fi-FI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28913-4E15-47C2-B67E-059A7F07E262}" type="slidenum">
              <a:rPr lang="fi-FI"/>
              <a:pPr/>
              <a:t>24</a:t>
            </a:fld>
            <a:endParaRPr lang="fi-FI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28913-4E15-47C2-B67E-059A7F07E262}" type="slidenum">
              <a:rPr lang="fi-FI"/>
              <a:pPr/>
              <a:t>25</a:t>
            </a:fld>
            <a:endParaRPr lang="fi-FI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330F0D-617D-40FD-BC71-FAB2A478B176}" type="slidenum">
              <a:rPr lang="fi-FI"/>
              <a:pPr/>
              <a:t>26</a:t>
            </a:fld>
            <a:endParaRPr lang="fi-FI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A0392-8760-4E15-9CC0-4D950C69C5B0}" type="slidenum">
              <a:rPr lang="fi-FI"/>
              <a:pPr/>
              <a:t>28</a:t>
            </a:fld>
            <a:endParaRPr lang="fi-FI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A1C1A-8468-4B41-AF53-4CAFF897C73D}" type="slidenum">
              <a:rPr lang="fi-FI"/>
              <a:pPr/>
              <a:t>32</a:t>
            </a:fld>
            <a:endParaRPr lang="fi-FI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Otsikko, sisältö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Ryhmä 8"/>
          <p:cNvGrpSpPr/>
          <p:nvPr userDrawn="1"/>
        </p:nvGrpSpPr>
        <p:grpSpPr>
          <a:xfrm>
            <a:off x="0" y="-27384"/>
            <a:ext cx="9361488" cy="6912372"/>
            <a:chOff x="0" y="-27384"/>
            <a:chExt cx="9361488" cy="6912372"/>
          </a:xfrm>
        </p:grpSpPr>
        <p:graphicFrame>
          <p:nvGraphicFramePr>
            <p:cNvPr id="1041" name="Object 17"/>
            <p:cNvGraphicFramePr>
              <a:graphicFrameLocks noChangeAspect="1"/>
            </p:cNvGraphicFramePr>
            <p:nvPr/>
          </p:nvGraphicFramePr>
          <p:xfrm>
            <a:off x="8353425" y="0"/>
            <a:ext cx="827088" cy="836613"/>
          </p:xfrm>
          <a:graphic>
            <a:graphicData uri="http://schemas.openxmlformats.org/presentationml/2006/ole">
              <p:oleObj spid="_x0000_s1041" name="Image" r:id="rId17" imgW="2600000" imgH="2448267" progId="">
                <p:embed/>
              </p:oleObj>
            </a:graphicData>
          </a:graphic>
        </p:graphicFrame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36513" y="0"/>
              <a:ext cx="8388350" cy="692150"/>
            </a:xfrm>
            <a:prstGeom prst="rect">
              <a:avLst/>
            </a:prstGeom>
            <a:solidFill>
              <a:srgbClr val="C0C0C0"/>
            </a:solidFill>
            <a:ln w="762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7165975" y="209550"/>
              <a:ext cx="1403350" cy="411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40000"/>
                </a:lnSpc>
              </a:pPr>
              <a:r>
                <a:rPr lang="fi-FI" sz="1600"/>
                <a:t>Yliopisto-</a:t>
              </a:r>
            </a:p>
            <a:p>
              <a:pPr algn="ctr">
                <a:lnSpc>
                  <a:spcPct val="40000"/>
                </a:lnSpc>
              </a:pPr>
              <a:r>
                <a:rPr lang="fi-FI" sz="1600"/>
                <a:t>opintoihin</a:t>
              </a: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flipH="1">
              <a:off x="36513" y="765175"/>
              <a:ext cx="8496300" cy="0"/>
            </a:xfrm>
            <a:prstGeom prst="line">
              <a:avLst/>
            </a:prstGeom>
            <a:noFill/>
            <a:ln w="76200">
              <a:solidFill>
                <a:srgbClr val="F72313"/>
              </a:solidFill>
              <a:round/>
              <a:headEnd/>
              <a:tailEnd/>
            </a:ln>
            <a:effectLst>
              <a:outerShdw dist="38100" dir="16200000" algn="ctr" rotWithShape="0">
                <a:srgbClr val="080808">
                  <a:alpha val="50000"/>
                </a:srgbClr>
              </a:outerShdw>
            </a:effectLst>
          </p:spPr>
          <p:txBody>
            <a:bodyPr/>
            <a:lstStyle/>
            <a:p>
              <a:endParaRPr lang="fi-FI"/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8137525" y="6686550"/>
              <a:ext cx="1223963" cy="198438"/>
            </a:xfrm>
            <a:prstGeom prst="rect">
              <a:avLst/>
            </a:prstGeom>
            <a:noFill/>
            <a:ln w="76200" cmpd="tri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Clr>
                  <a:schemeClr val="tx1"/>
                </a:buClr>
                <a:buSzPct val="130000"/>
                <a:buFont typeface="Arial" charset="0"/>
                <a:buChar char="©"/>
              </a:pPr>
              <a:r>
                <a:rPr lang="fi-FI" sz="700" i="1" dirty="0"/>
                <a:t> </a:t>
              </a:r>
              <a:r>
                <a:rPr lang="fi-FI" sz="700" i="1" dirty="0" err="1"/>
                <a:t>Present-äSSä</a:t>
              </a:r>
              <a:r>
                <a:rPr lang="fi-FI" sz="700" i="1" dirty="0"/>
                <a:t> </a:t>
              </a:r>
              <a:r>
                <a:rPr lang="fi-FI" sz="700" i="1" dirty="0" smtClean="0"/>
                <a:t>2011</a:t>
              </a:r>
              <a:endParaRPr lang="fi-FI" sz="700" i="1" dirty="0"/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970633" y="-27384"/>
              <a:ext cx="1081087" cy="674031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i-FI" sz="1400" dirty="0" smtClean="0"/>
                <a:t>Kotkan lyseon</a:t>
              </a:r>
              <a:r>
                <a:rPr lang="fi-FI" sz="1400" baseline="0" dirty="0" smtClean="0"/>
                <a:t> lukio</a:t>
              </a:r>
              <a:endParaRPr lang="fi-FI" sz="1400" dirty="0"/>
            </a:p>
          </p:txBody>
        </p:sp>
        <p:pic>
          <p:nvPicPr>
            <p:cNvPr id="2" name="Picture 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1042473" cy="692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9.xml"/><Relationship Id="rId18" Type="http://schemas.openxmlformats.org/officeDocument/2006/relationships/slide" Target="slide15.xml"/><Relationship Id="rId3" Type="http://schemas.openxmlformats.org/officeDocument/2006/relationships/image" Target="../media/image3.wmf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2.xml"/><Relationship Id="rId17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slide" Target="slide10.xml"/><Relationship Id="rId24" Type="http://schemas.openxmlformats.org/officeDocument/2006/relationships/slide" Target="slide16.xml"/><Relationship Id="rId5" Type="http://schemas.openxmlformats.org/officeDocument/2006/relationships/slide" Target="slide4.xml"/><Relationship Id="rId15" Type="http://schemas.openxmlformats.org/officeDocument/2006/relationships/slide" Target="slide22.xml"/><Relationship Id="rId23" Type="http://schemas.openxmlformats.org/officeDocument/2006/relationships/slide" Target="slide21.xml"/><Relationship Id="rId10" Type="http://schemas.openxmlformats.org/officeDocument/2006/relationships/slide" Target="slide8.xml"/><Relationship Id="rId19" Type="http://schemas.openxmlformats.org/officeDocument/2006/relationships/slide" Target="slide13.xml"/><Relationship Id="rId4" Type="http://schemas.openxmlformats.org/officeDocument/2006/relationships/slide" Target="slide3.xml"/><Relationship Id="rId9" Type="http://schemas.openxmlformats.org/officeDocument/2006/relationships/slide" Target="slide6.xml"/><Relationship Id="rId14" Type="http://schemas.openxmlformats.org/officeDocument/2006/relationships/slide" Target="slide11.xml"/><Relationship Id="rId22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ef.fi/uef/luonnontieteiden-ja-metsatieteiden-tiedekunta" TargetMode="External"/><Relationship Id="rId13" Type="http://schemas.openxmlformats.org/officeDocument/2006/relationships/slide" Target="slide5.xml"/><Relationship Id="rId18" Type="http://schemas.openxmlformats.org/officeDocument/2006/relationships/slide" Target="slide10.xml"/><Relationship Id="rId26" Type="http://schemas.openxmlformats.org/officeDocument/2006/relationships/slide" Target="slide18.xml"/><Relationship Id="rId3" Type="http://schemas.openxmlformats.org/officeDocument/2006/relationships/image" Target="../media/image3.wmf"/><Relationship Id="rId21" Type="http://schemas.openxmlformats.org/officeDocument/2006/relationships/slide" Target="slide13.xml"/><Relationship Id="rId34" Type="http://schemas.openxmlformats.org/officeDocument/2006/relationships/hyperlink" Target="http://www.tol.oulu.fi/index.php?id=669" TargetMode="External"/><Relationship Id="rId7" Type="http://schemas.openxmlformats.org/officeDocument/2006/relationships/hyperlink" Target="http://www.jyu.fi/science/" TargetMode="External"/><Relationship Id="rId12" Type="http://schemas.openxmlformats.org/officeDocument/2006/relationships/slide" Target="slide4.xml"/><Relationship Id="rId17" Type="http://schemas.openxmlformats.org/officeDocument/2006/relationships/slide" Target="slide9.xml"/><Relationship Id="rId25" Type="http://schemas.openxmlformats.org/officeDocument/2006/relationships/slide" Target="slide17.xml"/><Relationship Id="rId33" Type="http://schemas.openxmlformats.org/officeDocument/2006/relationships/hyperlink" Target="http://helsinki.fi/ecology/" TargetMode="External"/><Relationship Id="rId2" Type="http://schemas.openxmlformats.org/officeDocument/2006/relationships/notesSlide" Target="../notesSlides/notesSlide3.xml"/><Relationship Id="rId16" Type="http://schemas.openxmlformats.org/officeDocument/2006/relationships/slide" Target="slide8.xml"/><Relationship Id="rId20" Type="http://schemas.openxmlformats.org/officeDocument/2006/relationships/slide" Target="slide12.xml"/><Relationship Id="rId29" Type="http://schemas.openxmlformats.org/officeDocument/2006/relationships/slide" Target="slide2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ta.fi/tiedekunnat/inf" TargetMode="External"/><Relationship Id="rId11" Type="http://schemas.openxmlformats.org/officeDocument/2006/relationships/slide" Target="slide3.xml"/><Relationship Id="rId24" Type="http://schemas.openxmlformats.org/officeDocument/2006/relationships/slide" Target="slide16.xml"/><Relationship Id="rId32" Type="http://schemas.openxmlformats.org/officeDocument/2006/relationships/hyperlink" Target="http://www.abo.fi/mnf" TargetMode="External"/><Relationship Id="rId5" Type="http://schemas.openxmlformats.org/officeDocument/2006/relationships/hyperlink" Target="http://www.sci.utu.fi/" TargetMode="External"/><Relationship Id="rId15" Type="http://schemas.openxmlformats.org/officeDocument/2006/relationships/slide" Target="slide7.xml"/><Relationship Id="rId23" Type="http://schemas.openxmlformats.org/officeDocument/2006/relationships/slide" Target="slide15.xml"/><Relationship Id="rId28" Type="http://schemas.openxmlformats.org/officeDocument/2006/relationships/slide" Target="slide20.xml"/><Relationship Id="rId10" Type="http://schemas.openxmlformats.org/officeDocument/2006/relationships/slide" Target="slide2.xml"/><Relationship Id="rId19" Type="http://schemas.openxmlformats.org/officeDocument/2006/relationships/slide" Target="slide11.xml"/><Relationship Id="rId31" Type="http://schemas.openxmlformats.org/officeDocument/2006/relationships/slide" Target="slide23.xml"/><Relationship Id="rId4" Type="http://schemas.openxmlformats.org/officeDocument/2006/relationships/hyperlink" Target="http://www.lutk.oulu.fi/" TargetMode="External"/><Relationship Id="rId9" Type="http://schemas.openxmlformats.org/officeDocument/2006/relationships/hyperlink" Target="http://www.helsinki.fi/ml/" TargetMode="External"/><Relationship Id="rId14" Type="http://schemas.openxmlformats.org/officeDocument/2006/relationships/slide" Target="slide6.xml"/><Relationship Id="rId22" Type="http://schemas.openxmlformats.org/officeDocument/2006/relationships/slide" Target="slide14.xml"/><Relationship Id="rId27" Type="http://schemas.openxmlformats.org/officeDocument/2006/relationships/slide" Target="slide19.xml"/><Relationship Id="rId30" Type="http://schemas.openxmlformats.org/officeDocument/2006/relationships/slide" Target="slide2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7.xml"/><Relationship Id="rId18" Type="http://schemas.openxmlformats.org/officeDocument/2006/relationships/slide" Target="slide12.xml"/><Relationship Id="rId26" Type="http://schemas.openxmlformats.org/officeDocument/2006/relationships/slide" Target="slide20.xml"/><Relationship Id="rId3" Type="http://schemas.openxmlformats.org/officeDocument/2006/relationships/hyperlink" Target="http://www.medicine.oulu.fi/" TargetMode="External"/><Relationship Id="rId21" Type="http://schemas.openxmlformats.org/officeDocument/2006/relationships/slide" Target="slide15.xml"/><Relationship Id="rId7" Type="http://schemas.openxmlformats.org/officeDocument/2006/relationships/hyperlink" Target="http://www.med.helsinki.fi/" TargetMode="External"/><Relationship Id="rId12" Type="http://schemas.openxmlformats.org/officeDocument/2006/relationships/slide" Target="slide6.xml"/><Relationship Id="rId17" Type="http://schemas.openxmlformats.org/officeDocument/2006/relationships/slide" Target="slide11.xml"/><Relationship Id="rId25" Type="http://schemas.openxmlformats.org/officeDocument/2006/relationships/slide" Target="slide19.xml"/><Relationship Id="rId2" Type="http://schemas.openxmlformats.org/officeDocument/2006/relationships/image" Target="../media/image3.wmf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29" Type="http://schemas.openxmlformats.org/officeDocument/2006/relationships/slide" Target="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ef.fi/uef/terveystieteiden-tiedekunta" TargetMode="External"/><Relationship Id="rId11" Type="http://schemas.openxmlformats.org/officeDocument/2006/relationships/slide" Target="slide5.xml"/><Relationship Id="rId24" Type="http://schemas.openxmlformats.org/officeDocument/2006/relationships/slide" Target="slide18.xml"/><Relationship Id="rId5" Type="http://schemas.openxmlformats.org/officeDocument/2006/relationships/hyperlink" Target="http://www.uta.fi/tiedekunnat/laak" TargetMode="External"/><Relationship Id="rId15" Type="http://schemas.openxmlformats.org/officeDocument/2006/relationships/slide" Target="slide9.xml"/><Relationship Id="rId23" Type="http://schemas.openxmlformats.org/officeDocument/2006/relationships/slide" Target="slide17.xml"/><Relationship Id="rId28" Type="http://schemas.openxmlformats.org/officeDocument/2006/relationships/slide" Target="slide22.xml"/><Relationship Id="rId10" Type="http://schemas.openxmlformats.org/officeDocument/2006/relationships/slide" Target="slide4.xml"/><Relationship Id="rId19" Type="http://schemas.openxmlformats.org/officeDocument/2006/relationships/slide" Target="slide13.xml"/><Relationship Id="rId4" Type="http://schemas.openxmlformats.org/officeDocument/2006/relationships/hyperlink" Target="http://www.med.utu.fi/tdk" TargetMode="External"/><Relationship Id="rId9" Type="http://schemas.openxmlformats.org/officeDocument/2006/relationships/slide" Target="slide3.xml"/><Relationship Id="rId14" Type="http://schemas.openxmlformats.org/officeDocument/2006/relationships/slide" Target="slide8.xml"/><Relationship Id="rId22" Type="http://schemas.openxmlformats.org/officeDocument/2006/relationships/slide" Target="slide16.xml"/><Relationship Id="rId27" Type="http://schemas.openxmlformats.org/officeDocument/2006/relationships/slide" Target="slide2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26" Type="http://schemas.openxmlformats.org/officeDocument/2006/relationships/slide" Target="slide23.xml"/><Relationship Id="rId3" Type="http://schemas.openxmlformats.org/officeDocument/2006/relationships/hyperlink" Target="http://www.uef.fi/uef/luonnontieteiden-ja-metsatieteiden-tiedekunta" TargetMode="External"/><Relationship Id="rId21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5" Type="http://schemas.openxmlformats.org/officeDocument/2006/relationships/slide" Target="slide22.xml"/><Relationship Id="rId2" Type="http://schemas.openxmlformats.org/officeDocument/2006/relationships/image" Target="../media/image3.wmf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24" Type="http://schemas.openxmlformats.org/officeDocument/2006/relationships/slide" Target="slide21.xml"/><Relationship Id="rId5" Type="http://schemas.openxmlformats.org/officeDocument/2006/relationships/slide" Target="slide2.xml"/><Relationship Id="rId15" Type="http://schemas.openxmlformats.org/officeDocument/2006/relationships/slide" Target="slide12.xml"/><Relationship Id="rId23" Type="http://schemas.openxmlformats.org/officeDocument/2006/relationships/slide" Target="slide20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hyperlink" Target="http://www.helsinki.fi/mmtdk/opiskelu" TargetMode="External"/><Relationship Id="rId9" Type="http://schemas.openxmlformats.org/officeDocument/2006/relationships/slide" Target="slide6.xml"/><Relationship Id="rId14" Type="http://schemas.openxmlformats.org/officeDocument/2006/relationships/slide" Target="slide11.xml"/><Relationship Id="rId22" Type="http://schemas.openxmlformats.org/officeDocument/2006/relationships/slide" Target="slide1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26" Type="http://schemas.openxmlformats.org/officeDocument/2006/relationships/hyperlink" Target="http://www.jyu.fi/hum/laitokset/musiikki/" TargetMode="External"/><Relationship Id="rId3" Type="http://schemas.openxmlformats.org/officeDocument/2006/relationships/hyperlink" Target="http://www.siba.fi/" TargetMode="External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3.xml"/><Relationship Id="rId2" Type="http://schemas.openxmlformats.org/officeDocument/2006/relationships/image" Target="../media/image3.wmf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1.xml"/><Relationship Id="rId28" Type="http://schemas.openxmlformats.org/officeDocument/2006/relationships/hyperlink" Target="http://wwwedu.oulu.fi/" TargetMode="External"/><Relationship Id="rId10" Type="http://schemas.openxmlformats.org/officeDocument/2006/relationships/slide" Target="slide8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Relationship Id="rId22" Type="http://schemas.openxmlformats.org/officeDocument/2006/relationships/slide" Target="slide20.xml"/><Relationship Id="rId27" Type="http://schemas.openxmlformats.org/officeDocument/2006/relationships/hyperlink" Target="http://dept.siba.fi/kuopio/fin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8.xml"/><Relationship Id="rId18" Type="http://schemas.openxmlformats.org/officeDocument/2006/relationships/slide" Target="slide13.xml"/><Relationship Id="rId26" Type="http://schemas.openxmlformats.org/officeDocument/2006/relationships/slide" Target="slide21.xml"/><Relationship Id="rId3" Type="http://schemas.openxmlformats.org/officeDocument/2006/relationships/hyperlink" Target="http://www.ulapland.fi/?deptid=8395" TargetMode="External"/><Relationship Id="rId21" Type="http://schemas.openxmlformats.org/officeDocument/2006/relationships/slide" Target="slide16.xml"/><Relationship Id="rId7" Type="http://schemas.openxmlformats.org/officeDocument/2006/relationships/slide" Target="slide2.xml"/><Relationship Id="rId12" Type="http://schemas.openxmlformats.org/officeDocument/2006/relationships/slide" Target="slide7.xml"/><Relationship Id="rId17" Type="http://schemas.openxmlformats.org/officeDocument/2006/relationships/slide" Target="slide12.xml"/><Relationship Id="rId25" Type="http://schemas.openxmlformats.org/officeDocument/2006/relationships/slide" Target="slide20.xml"/><Relationship Id="rId2" Type="http://schemas.openxmlformats.org/officeDocument/2006/relationships/image" Target="../media/image3.wmf"/><Relationship Id="rId16" Type="http://schemas.openxmlformats.org/officeDocument/2006/relationships/slide" Target="slide11.xml"/><Relationship Id="rId20" Type="http://schemas.openxmlformats.org/officeDocument/2006/relationships/slide" Target="slide15.xml"/><Relationship Id="rId29" Type="http://schemas.openxmlformats.org/officeDocument/2006/relationships/hyperlink" Target="http://www.abo.fi/es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helsinki.fi/oik/tdk" TargetMode="External"/><Relationship Id="rId11" Type="http://schemas.openxmlformats.org/officeDocument/2006/relationships/slide" Target="slide6.xml"/><Relationship Id="rId24" Type="http://schemas.openxmlformats.org/officeDocument/2006/relationships/slide" Target="slide19.xml"/><Relationship Id="rId5" Type="http://schemas.openxmlformats.org/officeDocument/2006/relationships/hyperlink" Target="http://www.law.utu.fi/" TargetMode="External"/><Relationship Id="rId15" Type="http://schemas.openxmlformats.org/officeDocument/2006/relationships/slide" Target="slide10.xml"/><Relationship Id="rId23" Type="http://schemas.openxmlformats.org/officeDocument/2006/relationships/slide" Target="slide18.xml"/><Relationship Id="rId28" Type="http://schemas.openxmlformats.org/officeDocument/2006/relationships/slide" Target="slide23.xml"/><Relationship Id="rId10" Type="http://schemas.openxmlformats.org/officeDocument/2006/relationships/slide" Target="slide5.xml"/><Relationship Id="rId19" Type="http://schemas.openxmlformats.org/officeDocument/2006/relationships/slide" Target="slide14.xml"/><Relationship Id="rId4" Type="http://schemas.openxmlformats.org/officeDocument/2006/relationships/hyperlink" Target="http://www.helsinki.fi/oik/tdk/vaasa" TargetMode="External"/><Relationship Id="rId9" Type="http://schemas.openxmlformats.org/officeDocument/2006/relationships/slide" Target="slide4.xml"/><Relationship Id="rId14" Type="http://schemas.openxmlformats.org/officeDocument/2006/relationships/slide" Target="slide9.xml"/><Relationship Id="rId22" Type="http://schemas.openxmlformats.org/officeDocument/2006/relationships/slide" Target="slide17.xml"/><Relationship Id="rId27" Type="http://schemas.openxmlformats.org/officeDocument/2006/relationships/slide" Target="slide2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7.xml"/><Relationship Id="rId18" Type="http://schemas.openxmlformats.org/officeDocument/2006/relationships/slide" Target="slide12.xml"/><Relationship Id="rId26" Type="http://schemas.openxmlformats.org/officeDocument/2006/relationships/slide" Target="slide20.xml"/><Relationship Id="rId3" Type="http://schemas.openxmlformats.org/officeDocument/2006/relationships/hyperlink" Target="http://www.soc.utu.fi/" TargetMode="External"/><Relationship Id="rId21" Type="http://schemas.openxmlformats.org/officeDocument/2006/relationships/slide" Target="slide15.xml"/><Relationship Id="rId7" Type="http://schemas.openxmlformats.org/officeDocument/2006/relationships/hyperlink" Target="http://www.helsinki.fi/behav/" TargetMode="External"/><Relationship Id="rId12" Type="http://schemas.openxmlformats.org/officeDocument/2006/relationships/slide" Target="slide6.xml"/><Relationship Id="rId17" Type="http://schemas.openxmlformats.org/officeDocument/2006/relationships/slide" Target="slide11.xml"/><Relationship Id="rId25" Type="http://schemas.openxmlformats.org/officeDocument/2006/relationships/slide" Target="slide19.xml"/><Relationship Id="rId2" Type="http://schemas.openxmlformats.org/officeDocument/2006/relationships/image" Target="../media/image3.wmf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29" Type="http://schemas.openxmlformats.org/officeDocument/2006/relationships/slide" Target="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ef.fi/filtdk/kapsy-osasto" TargetMode="External"/><Relationship Id="rId11" Type="http://schemas.openxmlformats.org/officeDocument/2006/relationships/slide" Target="slide5.xml"/><Relationship Id="rId24" Type="http://schemas.openxmlformats.org/officeDocument/2006/relationships/slide" Target="slide18.xml"/><Relationship Id="rId5" Type="http://schemas.openxmlformats.org/officeDocument/2006/relationships/hyperlink" Target="http://www.jyu.fi/ytk/" TargetMode="External"/><Relationship Id="rId15" Type="http://schemas.openxmlformats.org/officeDocument/2006/relationships/slide" Target="slide9.xml"/><Relationship Id="rId23" Type="http://schemas.openxmlformats.org/officeDocument/2006/relationships/slide" Target="slide17.xml"/><Relationship Id="rId28" Type="http://schemas.openxmlformats.org/officeDocument/2006/relationships/slide" Target="slide22.xml"/><Relationship Id="rId10" Type="http://schemas.openxmlformats.org/officeDocument/2006/relationships/slide" Target="slide4.xml"/><Relationship Id="rId19" Type="http://schemas.openxmlformats.org/officeDocument/2006/relationships/slide" Target="slide13.xml"/><Relationship Id="rId4" Type="http://schemas.openxmlformats.org/officeDocument/2006/relationships/hyperlink" Target="http://www.uta.fi/tiedekunnat/yht" TargetMode="External"/><Relationship Id="rId9" Type="http://schemas.openxmlformats.org/officeDocument/2006/relationships/slide" Target="slide3.xml"/><Relationship Id="rId14" Type="http://schemas.openxmlformats.org/officeDocument/2006/relationships/slide" Target="slide8.xml"/><Relationship Id="rId22" Type="http://schemas.openxmlformats.org/officeDocument/2006/relationships/slide" Target="slide16.xml"/><Relationship Id="rId27" Type="http://schemas.openxmlformats.org/officeDocument/2006/relationships/slide" Target="slide21.xml"/><Relationship Id="rId30" Type="http://schemas.openxmlformats.org/officeDocument/2006/relationships/hyperlink" Target="http://www.abo.fi/hf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hyperlink" Target="http://www.mil.fi/upseerikoulutus" TargetMode="External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3.xml"/><Relationship Id="rId2" Type="http://schemas.openxmlformats.org/officeDocument/2006/relationships/image" Target="../media/image3.wmf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1.xml"/><Relationship Id="rId10" Type="http://schemas.openxmlformats.org/officeDocument/2006/relationships/slide" Target="slide8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Relationship Id="rId22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26" Type="http://schemas.openxmlformats.org/officeDocument/2006/relationships/slide" Target="slide23.xml"/><Relationship Id="rId3" Type="http://schemas.openxmlformats.org/officeDocument/2006/relationships/hyperlink" Target="http://www.ulapland.fi/" TargetMode="External"/><Relationship Id="rId21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5" Type="http://schemas.openxmlformats.org/officeDocument/2006/relationships/slide" Target="slide22.xml"/><Relationship Id="rId2" Type="http://schemas.openxmlformats.org/officeDocument/2006/relationships/image" Target="../media/image3.wmf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24" Type="http://schemas.openxmlformats.org/officeDocument/2006/relationships/slide" Target="slide21.xml"/><Relationship Id="rId5" Type="http://schemas.openxmlformats.org/officeDocument/2006/relationships/slide" Target="slide2.xml"/><Relationship Id="rId15" Type="http://schemas.openxmlformats.org/officeDocument/2006/relationships/slide" Target="slide12.xml"/><Relationship Id="rId23" Type="http://schemas.openxmlformats.org/officeDocument/2006/relationships/slide" Target="slide20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hyperlink" Target="http://www.taik.fi/" TargetMode="External"/><Relationship Id="rId9" Type="http://schemas.openxmlformats.org/officeDocument/2006/relationships/slide" Target="slide6.xml"/><Relationship Id="rId14" Type="http://schemas.openxmlformats.org/officeDocument/2006/relationships/slide" Target="slide11.xml"/><Relationship Id="rId22" Type="http://schemas.openxmlformats.org/officeDocument/2006/relationships/slide" Target="slide19.xml"/><Relationship Id="rId27" Type="http://schemas.openxmlformats.org/officeDocument/2006/relationships/hyperlink" Target="http://www.taik.fi/pori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26" Type="http://schemas.openxmlformats.org/officeDocument/2006/relationships/slide" Target="slide23.xml"/><Relationship Id="rId3" Type="http://schemas.openxmlformats.org/officeDocument/2006/relationships/hyperlink" Target="http://www.uta.fi/tiedekunnat/hum" TargetMode="External"/><Relationship Id="rId21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5" Type="http://schemas.openxmlformats.org/officeDocument/2006/relationships/slide" Target="slide22.xml"/><Relationship Id="rId2" Type="http://schemas.openxmlformats.org/officeDocument/2006/relationships/image" Target="../media/image3.wmf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24" Type="http://schemas.openxmlformats.org/officeDocument/2006/relationships/slide" Target="slide21.xml"/><Relationship Id="rId5" Type="http://schemas.openxmlformats.org/officeDocument/2006/relationships/slide" Target="slide2.xml"/><Relationship Id="rId15" Type="http://schemas.openxmlformats.org/officeDocument/2006/relationships/slide" Target="slide12.xml"/><Relationship Id="rId23" Type="http://schemas.openxmlformats.org/officeDocument/2006/relationships/slide" Target="slide20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hyperlink" Target="http://www.teak.fi/" TargetMode="External"/><Relationship Id="rId9" Type="http://schemas.openxmlformats.org/officeDocument/2006/relationships/slide" Target="slide6.xml"/><Relationship Id="rId14" Type="http://schemas.openxmlformats.org/officeDocument/2006/relationships/slide" Target="slide11.xml"/><Relationship Id="rId22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ut.fi/" TargetMode="External"/><Relationship Id="rId13" Type="http://schemas.openxmlformats.org/officeDocument/2006/relationships/slide" Target="slide6.xml"/><Relationship Id="rId18" Type="http://schemas.openxmlformats.org/officeDocument/2006/relationships/slide" Target="slide11.xml"/><Relationship Id="rId26" Type="http://schemas.openxmlformats.org/officeDocument/2006/relationships/slide" Target="slide19.xml"/><Relationship Id="rId3" Type="http://schemas.openxmlformats.org/officeDocument/2006/relationships/hyperlink" Target="http://www.ttk.oulu.fi/" TargetMode="External"/><Relationship Id="rId21" Type="http://schemas.openxmlformats.org/officeDocument/2006/relationships/slide" Target="slide14.xml"/><Relationship Id="rId7" Type="http://schemas.openxmlformats.org/officeDocument/2006/relationships/hyperlink" Target="http://www.lut.fi/" TargetMode="External"/><Relationship Id="rId12" Type="http://schemas.openxmlformats.org/officeDocument/2006/relationships/slide" Target="slide5.xml"/><Relationship Id="rId17" Type="http://schemas.openxmlformats.org/officeDocument/2006/relationships/slide" Target="slide10.xml"/><Relationship Id="rId25" Type="http://schemas.openxmlformats.org/officeDocument/2006/relationships/slide" Target="slide18.xml"/><Relationship Id="rId2" Type="http://schemas.openxmlformats.org/officeDocument/2006/relationships/image" Target="../media/image3.wmf"/><Relationship Id="rId16" Type="http://schemas.openxmlformats.org/officeDocument/2006/relationships/slide" Target="slide9.xml"/><Relationship Id="rId20" Type="http://schemas.openxmlformats.org/officeDocument/2006/relationships/slide" Target="slide13.xml"/><Relationship Id="rId29" Type="http://schemas.openxmlformats.org/officeDocument/2006/relationships/slide" Target="slide2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tut.fi/" TargetMode="External"/><Relationship Id="rId11" Type="http://schemas.openxmlformats.org/officeDocument/2006/relationships/slide" Target="slide4.xml"/><Relationship Id="rId24" Type="http://schemas.openxmlformats.org/officeDocument/2006/relationships/slide" Target="slide17.xml"/><Relationship Id="rId5" Type="http://schemas.openxmlformats.org/officeDocument/2006/relationships/hyperlink" Target="http://www.abo.fi/fak/tkf" TargetMode="External"/><Relationship Id="rId15" Type="http://schemas.openxmlformats.org/officeDocument/2006/relationships/slide" Target="slide8.xml"/><Relationship Id="rId23" Type="http://schemas.openxmlformats.org/officeDocument/2006/relationships/slide" Target="slide16.xml"/><Relationship Id="rId28" Type="http://schemas.openxmlformats.org/officeDocument/2006/relationships/slide" Target="slide21.xml"/><Relationship Id="rId10" Type="http://schemas.openxmlformats.org/officeDocument/2006/relationships/slide" Target="slide3.xml"/><Relationship Id="rId19" Type="http://schemas.openxmlformats.org/officeDocument/2006/relationships/slide" Target="slide12.xml"/><Relationship Id="rId4" Type="http://schemas.openxmlformats.org/officeDocument/2006/relationships/hyperlink" Target="http://www.uwasa.fi/itt" TargetMode="External"/><Relationship Id="rId9" Type="http://schemas.openxmlformats.org/officeDocument/2006/relationships/slide" Target="slide2.xml"/><Relationship Id="rId14" Type="http://schemas.openxmlformats.org/officeDocument/2006/relationships/slide" Target="slide7.xml"/><Relationship Id="rId22" Type="http://schemas.openxmlformats.org/officeDocument/2006/relationships/slide" Target="slide15.xml"/><Relationship Id="rId27" Type="http://schemas.openxmlformats.org/officeDocument/2006/relationships/slide" Target="slide20.xml"/><Relationship Id="rId30" Type="http://schemas.openxmlformats.org/officeDocument/2006/relationships/slide" Target="slide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hyperlink" Target="http://www.vetmed.helsinki.fi/" TargetMode="External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3.xml"/><Relationship Id="rId2" Type="http://schemas.openxmlformats.org/officeDocument/2006/relationships/image" Target="../media/image3.wmf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1.xml"/><Relationship Id="rId10" Type="http://schemas.openxmlformats.org/officeDocument/2006/relationships/slide" Target="slide8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Relationship Id="rId22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26" Type="http://schemas.openxmlformats.org/officeDocument/2006/relationships/slide" Target="slide23.xml"/><Relationship Id="rId3" Type="http://schemas.openxmlformats.org/officeDocument/2006/relationships/hyperlink" Target="http://www.uef.fi/uef/filosofinen-tiedekunta" TargetMode="External"/><Relationship Id="rId21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5" Type="http://schemas.openxmlformats.org/officeDocument/2006/relationships/slide" Target="slide22.xml"/><Relationship Id="rId2" Type="http://schemas.openxmlformats.org/officeDocument/2006/relationships/image" Target="../media/image3.wmf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24" Type="http://schemas.openxmlformats.org/officeDocument/2006/relationships/slide" Target="slide21.xml"/><Relationship Id="rId5" Type="http://schemas.openxmlformats.org/officeDocument/2006/relationships/slide" Target="slide2.xml"/><Relationship Id="rId15" Type="http://schemas.openxmlformats.org/officeDocument/2006/relationships/slide" Target="slide12.xml"/><Relationship Id="rId23" Type="http://schemas.openxmlformats.org/officeDocument/2006/relationships/slide" Target="slide20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hyperlink" Target="http://www.helsinki.fi/teol" TargetMode="External"/><Relationship Id="rId9" Type="http://schemas.openxmlformats.org/officeDocument/2006/relationships/slide" Target="slide6.xml"/><Relationship Id="rId14" Type="http://schemas.openxmlformats.org/officeDocument/2006/relationships/slide" Target="slide11.xml"/><Relationship Id="rId22" Type="http://schemas.openxmlformats.org/officeDocument/2006/relationships/slide" Target="slide19.xml"/><Relationship Id="rId27" Type="http://schemas.openxmlformats.org/officeDocument/2006/relationships/hyperlink" Target="http://www.abo.fi/tf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7.xml"/><Relationship Id="rId18" Type="http://schemas.openxmlformats.org/officeDocument/2006/relationships/slide" Target="slide12.xml"/><Relationship Id="rId26" Type="http://schemas.openxmlformats.org/officeDocument/2006/relationships/slide" Target="slide20.xml"/><Relationship Id="rId3" Type="http://schemas.openxmlformats.org/officeDocument/2006/relationships/hyperlink" Target="http://www.medicine.oulu.fi/" TargetMode="External"/><Relationship Id="rId21" Type="http://schemas.openxmlformats.org/officeDocument/2006/relationships/slide" Target="slide15.xml"/><Relationship Id="rId7" Type="http://schemas.openxmlformats.org/officeDocument/2006/relationships/hyperlink" Target="http://www.uef.fi/uef/terveystieteiden-tiedekunta" TargetMode="External"/><Relationship Id="rId12" Type="http://schemas.openxmlformats.org/officeDocument/2006/relationships/slide" Target="slide6.xml"/><Relationship Id="rId17" Type="http://schemas.openxmlformats.org/officeDocument/2006/relationships/slide" Target="slide11.xml"/><Relationship Id="rId25" Type="http://schemas.openxmlformats.org/officeDocument/2006/relationships/slide" Target="slide19.xml"/><Relationship Id="rId2" Type="http://schemas.openxmlformats.org/officeDocument/2006/relationships/image" Target="../media/image3.wmf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29" Type="http://schemas.openxmlformats.org/officeDocument/2006/relationships/slide" Target="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jyu.fi/sport/" TargetMode="External"/><Relationship Id="rId11" Type="http://schemas.openxmlformats.org/officeDocument/2006/relationships/slide" Target="slide5.xml"/><Relationship Id="rId24" Type="http://schemas.openxmlformats.org/officeDocument/2006/relationships/slide" Target="slide18.xml"/><Relationship Id="rId5" Type="http://schemas.openxmlformats.org/officeDocument/2006/relationships/hyperlink" Target="http://www.uta.fi/tiedekunnat/laak" TargetMode="External"/><Relationship Id="rId15" Type="http://schemas.openxmlformats.org/officeDocument/2006/relationships/slide" Target="slide9.xml"/><Relationship Id="rId23" Type="http://schemas.openxmlformats.org/officeDocument/2006/relationships/slide" Target="slide17.xml"/><Relationship Id="rId28" Type="http://schemas.openxmlformats.org/officeDocument/2006/relationships/slide" Target="slide22.xml"/><Relationship Id="rId10" Type="http://schemas.openxmlformats.org/officeDocument/2006/relationships/slide" Target="slide4.xml"/><Relationship Id="rId19" Type="http://schemas.openxmlformats.org/officeDocument/2006/relationships/slide" Target="slide13.xml"/><Relationship Id="rId4" Type="http://schemas.openxmlformats.org/officeDocument/2006/relationships/hyperlink" Target="http://www.med.utu.fi/tdk" TargetMode="External"/><Relationship Id="rId9" Type="http://schemas.openxmlformats.org/officeDocument/2006/relationships/slide" Target="slide3.xml"/><Relationship Id="rId14" Type="http://schemas.openxmlformats.org/officeDocument/2006/relationships/slide" Target="slide8.xml"/><Relationship Id="rId22" Type="http://schemas.openxmlformats.org/officeDocument/2006/relationships/slide" Target="slide16.xml"/><Relationship Id="rId27" Type="http://schemas.openxmlformats.org/officeDocument/2006/relationships/slide" Target="slide21.xml"/><Relationship Id="rId30" Type="http://schemas.openxmlformats.org/officeDocument/2006/relationships/hyperlink" Target="http://www.vasa.abo.fi/svf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ef.fi/uef/yhteiskuntatieteiden-ja-kauppatieteiden-tiedekunta" TargetMode="External"/><Relationship Id="rId13" Type="http://schemas.openxmlformats.org/officeDocument/2006/relationships/slide" Target="slide5.xml"/><Relationship Id="rId18" Type="http://schemas.openxmlformats.org/officeDocument/2006/relationships/slide" Target="slide10.xml"/><Relationship Id="rId26" Type="http://schemas.openxmlformats.org/officeDocument/2006/relationships/slide" Target="slide18.xml"/><Relationship Id="rId3" Type="http://schemas.openxmlformats.org/officeDocument/2006/relationships/hyperlink" Target="http://www.ulapland.fi/?deptid=8396" TargetMode="External"/><Relationship Id="rId21" Type="http://schemas.openxmlformats.org/officeDocument/2006/relationships/slide" Target="slide13.xml"/><Relationship Id="rId34" Type="http://schemas.openxmlformats.org/officeDocument/2006/relationships/hyperlink" Target="http://www.uta.fi/laitokset/pori/" TargetMode="External"/><Relationship Id="rId7" Type="http://schemas.openxmlformats.org/officeDocument/2006/relationships/hyperlink" Target="http://www.jyu.fi/ytk/" TargetMode="External"/><Relationship Id="rId12" Type="http://schemas.openxmlformats.org/officeDocument/2006/relationships/slide" Target="slide4.xml"/><Relationship Id="rId17" Type="http://schemas.openxmlformats.org/officeDocument/2006/relationships/slide" Target="slide9.xml"/><Relationship Id="rId25" Type="http://schemas.openxmlformats.org/officeDocument/2006/relationships/slide" Target="slide17.xml"/><Relationship Id="rId33" Type="http://schemas.openxmlformats.org/officeDocument/2006/relationships/hyperlink" Target="http://www.vasa.abo.fi/svf" TargetMode="External"/><Relationship Id="rId2" Type="http://schemas.openxmlformats.org/officeDocument/2006/relationships/image" Target="../media/image3.wm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29" Type="http://schemas.openxmlformats.org/officeDocument/2006/relationships/slide" Target="slide2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ta.fi/tiedekunnat/yht" TargetMode="External"/><Relationship Id="rId11" Type="http://schemas.openxmlformats.org/officeDocument/2006/relationships/slide" Target="slide3.xml"/><Relationship Id="rId24" Type="http://schemas.openxmlformats.org/officeDocument/2006/relationships/slide" Target="slide16.xml"/><Relationship Id="rId32" Type="http://schemas.openxmlformats.org/officeDocument/2006/relationships/hyperlink" Target="http://www.abo.fi/esf" TargetMode="External"/><Relationship Id="rId5" Type="http://schemas.openxmlformats.org/officeDocument/2006/relationships/hyperlink" Target="http://www.soc.utu.fi/" TargetMode="External"/><Relationship Id="rId15" Type="http://schemas.openxmlformats.org/officeDocument/2006/relationships/slide" Target="slide7.xml"/><Relationship Id="rId23" Type="http://schemas.openxmlformats.org/officeDocument/2006/relationships/slide" Target="slide15.xml"/><Relationship Id="rId28" Type="http://schemas.openxmlformats.org/officeDocument/2006/relationships/slide" Target="slide20.xml"/><Relationship Id="rId10" Type="http://schemas.openxmlformats.org/officeDocument/2006/relationships/slide" Target="slide2.xml"/><Relationship Id="rId19" Type="http://schemas.openxmlformats.org/officeDocument/2006/relationships/slide" Target="slide11.xml"/><Relationship Id="rId31" Type="http://schemas.openxmlformats.org/officeDocument/2006/relationships/slide" Target="slide23.xml"/><Relationship Id="rId4" Type="http://schemas.openxmlformats.org/officeDocument/2006/relationships/hyperlink" Target="http://www.uwasa.fi/ytt" TargetMode="External"/><Relationship Id="rId9" Type="http://schemas.openxmlformats.org/officeDocument/2006/relationships/hyperlink" Target="http://www.valt.helsinki.fi/tiedekunta/opiskelu/valinnat/index.htm" TargetMode="External"/><Relationship Id="rId14" Type="http://schemas.openxmlformats.org/officeDocument/2006/relationships/slide" Target="slide6.xml"/><Relationship Id="rId22" Type="http://schemas.openxmlformats.org/officeDocument/2006/relationships/slide" Target="slide14.xml"/><Relationship Id="rId27" Type="http://schemas.openxmlformats.org/officeDocument/2006/relationships/slide" Target="slide19.xml"/><Relationship Id="rId30" Type="http://schemas.openxmlformats.org/officeDocument/2006/relationships/slide" Target="slide22.xml"/><Relationship Id="rId35" Type="http://schemas.openxmlformats.org/officeDocument/2006/relationships/hyperlink" Target="http://www.chydenius.fi/yksikot/yhteiskuntatieteet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tu.fi/" TargetMode="External"/><Relationship Id="rId13" Type="http://schemas.openxmlformats.org/officeDocument/2006/relationships/hyperlink" Target="http://www.tut.fi/" TargetMode="External"/><Relationship Id="rId18" Type="http://schemas.openxmlformats.org/officeDocument/2006/relationships/hyperlink" Target="http://www.hanken.fi/" TargetMode="External"/><Relationship Id="rId3" Type="http://schemas.openxmlformats.org/officeDocument/2006/relationships/image" Target="../media/image3.wmf"/><Relationship Id="rId7" Type="http://schemas.openxmlformats.org/officeDocument/2006/relationships/hyperlink" Target="http://www.aalto.fi/" TargetMode="External"/><Relationship Id="rId12" Type="http://schemas.openxmlformats.org/officeDocument/2006/relationships/hyperlink" Target="http://www.uwasa.fi/" TargetMode="External"/><Relationship Id="rId17" Type="http://schemas.openxmlformats.org/officeDocument/2006/relationships/hyperlink" Target="http://www.teak.fi/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http://www.puolustusvoimat.fi/fi/Maanpuolustuskorkeakoulu/Etusivu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helsinki.fi/yliopisto/" TargetMode="External"/><Relationship Id="rId11" Type="http://schemas.openxmlformats.org/officeDocument/2006/relationships/hyperlink" Target="http://www.oulu.fi/yliopisto" TargetMode="External"/><Relationship Id="rId5" Type="http://schemas.openxmlformats.org/officeDocument/2006/relationships/hyperlink" Target="http://www.lut.fi/" TargetMode="External"/><Relationship Id="rId15" Type="http://schemas.openxmlformats.org/officeDocument/2006/relationships/hyperlink" Target="http://www.uef.fi/tiedekunnat" TargetMode="External"/><Relationship Id="rId10" Type="http://schemas.openxmlformats.org/officeDocument/2006/relationships/hyperlink" Target="http://www.jyu.fi/" TargetMode="External"/><Relationship Id="rId19" Type="http://schemas.openxmlformats.org/officeDocument/2006/relationships/hyperlink" Target="http://www.siba.fi/" TargetMode="External"/><Relationship Id="rId4" Type="http://schemas.openxmlformats.org/officeDocument/2006/relationships/hyperlink" Target="http://www.ulapland.fi/" TargetMode="External"/><Relationship Id="rId9" Type="http://schemas.openxmlformats.org/officeDocument/2006/relationships/hyperlink" Target="http://www.uta.fi/" TargetMode="External"/><Relationship Id="rId14" Type="http://schemas.openxmlformats.org/officeDocument/2006/relationships/hyperlink" Target="http://www.abo.fi/studera/utbildning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14.xml"/><Relationship Id="rId26" Type="http://schemas.openxmlformats.org/officeDocument/2006/relationships/slide" Target="slide22.xml"/><Relationship Id="rId3" Type="http://schemas.openxmlformats.org/officeDocument/2006/relationships/hyperlink" Target="http://www.abo.fi/mnf" TargetMode="External"/><Relationship Id="rId21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5" Type="http://schemas.openxmlformats.org/officeDocument/2006/relationships/slide" Target="slide21.xml"/><Relationship Id="rId2" Type="http://schemas.openxmlformats.org/officeDocument/2006/relationships/image" Target="../media/image3.wmf"/><Relationship Id="rId16" Type="http://schemas.openxmlformats.org/officeDocument/2006/relationships/slide" Target="slide12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slide" Target="slide7.xml"/><Relationship Id="rId24" Type="http://schemas.openxmlformats.org/officeDocument/2006/relationships/slide" Target="slide20.xml"/><Relationship Id="rId5" Type="http://schemas.openxmlformats.org/officeDocument/2006/relationships/hyperlink" Target="http://www.helsinki.fi/farmasia/" TargetMode="External"/><Relationship Id="rId15" Type="http://schemas.openxmlformats.org/officeDocument/2006/relationships/slide" Target="slide11.xml"/><Relationship Id="rId23" Type="http://schemas.openxmlformats.org/officeDocument/2006/relationships/slide" Target="slide19.xml"/><Relationship Id="rId10" Type="http://schemas.openxmlformats.org/officeDocument/2006/relationships/slide" Target="slide6.xml"/><Relationship Id="rId19" Type="http://schemas.openxmlformats.org/officeDocument/2006/relationships/slide" Target="slide15.xml"/><Relationship Id="rId4" Type="http://schemas.openxmlformats.org/officeDocument/2006/relationships/hyperlink" Target="http://www.uef.fi/farmasian-laitos/opiskelu" TargetMode="External"/><Relationship Id="rId9" Type="http://schemas.openxmlformats.org/officeDocument/2006/relationships/slide" Target="slide5.xml"/><Relationship Id="rId14" Type="http://schemas.openxmlformats.org/officeDocument/2006/relationships/slide" Target="slide10.xml"/><Relationship Id="rId22" Type="http://schemas.openxmlformats.org/officeDocument/2006/relationships/slide" Target="slide18.xml"/><Relationship Id="rId27" Type="http://schemas.openxmlformats.org/officeDocument/2006/relationships/slide" Target="slide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liopistohaku.fi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yliopistohaku.fi/demo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14.xml"/><Relationship Id="rId26" Type="http://schemas.openxmlformats.org/officeDocument/2006/relationships/slide" Target="slide22.xml"/><Relationship Id="rId3" Type="http://schemas.openxmlformats.org/officeDocument/2006/relationships/hyperlink" Target="http://www.medicine.oulu.fi/" TargetMode="External"/><Relationship Id="rId21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5" Type="http://schemas.openxmlformats.org/officeDocument/2006/relationships/slide" Target="slide21.xml"/><Relationship Id="rId2" Type="http://schemas.openxmlformats.org/officeDocument/2006/relationships/image" Target="../media/image3.wmf"/><Relationship Id="rId16" Type="http://schemas.openxmlformats.org/officeDocument/2006/relationships/slide" Target="slide12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slide" Target="slide7.xml"/><Relationship Id="rId24" Type="http://schemas.openxmlformats.org/officeDocument/2006/relationships/slide" Target="slide20.xml"/><Relationship Id="rId5" Type="http://schemas.openxmlformats.org/officeDocument/2006/relationships/hyperlink" Target="http://www.med.helsinki.fi/" TargetMode="External"/><Relationship Id="rId15" Type="http://schemas.openxmlformats.org/officeDocument/2006/relationships/slide" Target="slide11.xml"/><Relationship Id="rId23" Type="http://schemas.openxmlformats.org/officeDocument/2006/relationships/slide" Target="slide19.xml"/><Relationship Id="rId28" Type="http://schemas.openxmlformats.org/officeDocument/2006/relationships/hyperlink" Target="http://www.uef.fi/hammas" TargetMode="External"/><Relationship Id="rId10" Type="http://schemas.openxmlformats.org/officeDocument/2006/relationships/slide" Target="slide6.xml"/><Relationship Id="rId19" Type="http://schemas.openxmlformats.org/officeDocument/2006/relationships/slide" Target="slide15.xml"/><Relationship Id="rId4" Type="http://schemas.openxmlformats.org/officeDocument/2006/relationships/hyperlink" Target="http://www.med.utu.fi/tdk" TargetMode="External"/><Relationship Id="rId9" Type="http://schemas.openxmlformats.org/officeDocument/2006/relationships/slide" Target="slide5.xml"/><Relationship Id="rId14" Type="http://schemas.openxmlformats.org/officeDocument/2006/relationships/slide" Target="slide10.xml"/><Relationship Id="rId22" Type="http://schemas.openxmlformats.org/officeDocument/2006/relationships/slide" Target="slide18.xml"/><Relationship Id="rId27" Type="http://schemas.openxmlformats.org/officeDocument/2006/relationships/slide" Target="slide2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tol.fi/" TargetMode="External"/><Relationship Id="rId2" Type="http://schemas.openxmlformats.org/officeDocument/2006/relationships/hyperlink" Target="http://www.kansanopistot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l.fi/" TargetMode="External"/><Relationship Id="rId5" Type="http://schemas.openxmlformats.org/officeDocument/2006/relationships/hyperlink" Target="http://www.cimo.fi/" TargetMode="External"/><Relationship Id="rId4" Type="http://schemas.openxmlformats.org/officeDocument/2006/relationships/hyperlink" Target="http://www.kesayliopistot.fi/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oinyliopisto.fi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aimalle.net/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hyperlink" Target="http://www.maailmalle.net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kela.fi/in/internet/suomi.nsf/NET/041102113121IL?openDocument" TargetMode="External"/><Relationship Id="rId5" Type="http://schemas.openxmlformats.org/officeDocument/2006/relationships/image" Target="../media/image7.png"/><Relationship Id="rId10" Type="http://schemas.openxmlformats.org/officeDocument/2006/relationships/slide" Target="slide26.xml"/><Relationship Id="rId4" Type="http://schemas.openxmlformats.org/officeDocument/2006/relationships/hyperlink" Target="http://www.mol.fi/" TargetMode="External"/><Relationship Id="rId9" Type="http://schemas.openxmlformats.org/officeDocument/2006/relationships/hyperlink" Target="http://www.kela.fi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wasa.fi/hut/" TargetMode="External"/><Relationship Id="rId13" Type="http://schemas.openxmlformats.org/officeDocument/2006/relationships/slide" Target="slide5.xml"/><Relationship Id="rId18" Type="http://schemas.openxmlformats.org/officeDocument/2006/relationships/slide" Target="slide10.xml"/><Relationship Id="rId26" Type="http://schemas.openxmlformats.org/officeDocument/2006/relationships/slide" Target="slide18.xml"/><Relationship Id="rId3" Type="http://schemas.openxmlformats.org/officeDocument/2006/relationships/hyperlink" Target="http://www.uef.fi/uef/filosofinen-tiedekunta" TargetMode="External"/><Relationship Id="rId21" Type="http://schemas.openxmlformats.org/officeDocument/2006/relationships/slide" Target="slide13.xml"/><Relationship Id="rId7" Type="http://schemas.openxmlformats.org/officeDocument/2006/relationships/hyperlink" Target="http://www.uta.fi/tiedekunnat/hum" TargetMode="External"/><Relationship Id="rId12" Type="http://schemas.openxmlformats.org/officeDocument/2006/relationships/slide" Target="slide4.xml"/><Relationship Id="rId17" Type="http://schemas.openxmlformats.org/officeDocument/2006/relationships/slide" Target="slide9.xml"/><Relationship Id="rId25" Type="http://schemas.openxmlformats.org/officeDocument/2006/relationships/slide" Target="slide17.xml"/><Relationship Id="rId33" Type="http://schemas.openxmlformats.org/officeDocument/2006/relationships/hyperlink" Target="http://www.hum.utu.fi/satakunta" TargetMode="External"/><Relationship Id="rId2" Type="http://schemas.openxmlformats.org/officeDocument/2006/relationships/image" Target="../media/image3.wmf"/><Relationship Id="rId16" Type="http://schemas.openxmlformats.org/officeDocument/2006/relationships/slide" Target="slide8.xml"/><Relationship Id="rId20" Type="http://schemas.openxmlformats.org/officeDocument/2006/relationships/slide" Target="slide12.xml"/><Relationship Id="rId29" Type="http://schemas.openxmlformats.org/officeDocument/2006/relationships/slide" Target="slide2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oulu.fi/hutk/index.html" TargetMode="External"/><Relationship Id="rId11" Type="http://schemas.openxmlformats.org/officeDocument/2006/relationships/slide" Target="slide3.xml"/><Relationship Id="rId24" Type="http://schemas.openxmlformats.org/officeDocument/2006/relationships/slide" Target="slide16.xml"/><Relationship Id="rId32" Type="http://schemas.openxmlformats.org/officeDocument/2006/relationships/hyperlink" Target="http://www.abo.fi/hf" TargetMode="External"/><Relationship Id="rId5" Type="http://schemas.openxmlformats.org/officeDocument/2006/relationships/hyperlink" Target="http://www.jyu.fi/hum/" TargetMode="External"/><Relationship Id="rId15" Type="http://schemas.openxmlformats.org/officeDocument/2006/relationships/slide" Target="slide7.xml"/><Relationship Id="rId23" Type="http://schemas.openxmlformats.org/officeDocument/2006/relationships/slide" Target="slide15.xml"/><Relationship Id="rId28" Type="http://schemas.openxmlformats.org/officeDocument/2006/relationships/slide" Target="slide20.xml"/><Relationship Id="rId10" Type="http://schemas.openxmlformats.org/officeDocument/2006/relationships/slide" Target="slide2.xml"/><Relationship Id="rId19" Type="http://schemas.openxmlformats.org/officeDocument/2006/relationships/slide" Target="slide11.xml"/><Relationship Id="rId31" Type="http://schemas.openxmlformats.org/officeDocument/2006/relationships/slide" Target="slide23.xml"/><Relationship Id="rId4" Type="http://schemas.openxmlformats.org/officeDocument/2006/relationships/hyperlink" Target="http://www.hum.helsinki.fi/" TargetMode="External"/><Relationship Id="rId9" Type="http://schemas.openxmlformats.org/officeDocument/2006/relationships/hyperlink" Target="http://www.hum.utu.fi/tdk/" TargetMode="External"/><Relationship Id="rId14" Type="http://schemas.openxmlformats.org/officeDocument/2006/relationships/slide" Target="slide6.xml"/><Relationship Id="rId22" Type="http://schemas.openxmlformats.org/officeDocument/2006/relationships/slide" Target="slide14.xml"/><Relationship Id="rId27" Type="http://schemas.openxmlformats.org/officeDocument/2006/relationships/slide" Target="slide19.xml"/><Relationship Id="rId30" Type="http://schemas.openxmlformats.org/officeDocument/2006/relationships/slide" Target="slide2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jyu.fi/edu/" TargetMode="External"/><Relationship Id="rId13" Type="http://schemas.openxmlformats.org/officeDocument/2006/relationships/hyperlink" Target="http://www.edu.utu.fi/rokl/" TargetMode="External"/><Relationship Id="rId18" Type="http://schemas.openxmlformats.org/officeDocument/2006/relationships/slide" Target="slide6.xml"/><Relationship Id="rId26" Type="http://schemas.openxmlformats.org/officeDocument/2006/relationships/slide" Target="slide14.xml"/><Relationship Id="rId3" Type="http://schemas.openxmlformats.org/officeDocument/2006/relationships/image" Target="../media/image3.wmf"/><Relationship Id="rId21" Type="http://schemas.openxmlformats.org/officeDocument/2006/relationships/slide" Target="slide9.xml"/><Relationship Id="rId34" Type="http://schemas.openxmlformats.org/officeDocument/2006/relationships/slide" Target="slide22.xml"/><Relationship Id="rId7" Type="http://schemas.openxmlformats.org/officeDocument/2006/relationships/hyperlink" Target="http://www.uta.fi/tiedekunnat/kasv" TargetMode="External"/><Relationship Id="rId12" Type="http://schemas.openxmlformats.org/officeDocument/2006/relationships/hyperlink" Target="http://www.uta.fi/laitokset/normaalikoulu" TargetMode="External"/><Relationship Id="rId17" Type="http://schemas.openxmlformats.org/officeDocument/2006/relationships/slide" Target="slide5.xml"/><Relationship Id="rId25" Type="http://schemas.openxmlformats.org/officeDocument/2006/relationships/slide" Target="slide13.xml"/><Relationship Id="rId33" Type="http://schemas.openxmlformats.org/officeDocument/2006/relationships/slide" Target="slide21.xml"/><Relationship Id="rId2" Type="http://schemas.openxmlformats.org/officeDocument/2006/relationships/notesSlide" Target="../notesSlides/notesSlide2.xml"/><Relationship Id="rId16" Type="http://schemas.openxmlformats.org/officeDocument/2006/relationships/slide" Target="slide4.xml"/><Relationship Id="rId20" Type="http://schemas.openxmlformats.org/officeDocument/2006/relationships/slide" Target="slide8.xml"/><Relationship Id="rId29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tu.fi/kasv/tdk" TargetMode="External"/><Relationship Id="rId11" Type="http://schemas.openxmlformats.org/officeDocument/2006/relationships/hyperlink" Target="http://sokl.joensuu.fi/" TargetMode="External"/><Relationship Id="rId24" Type="http://schemas.openxmlformats.org/officeDocument/2006/relationships/slide" Target="slide12.xml"/><Relationship Id="rId32" Type="http://schemas.openxmlformats.org/officeDocument/2006/relationships/slide" Target="slide20.xml"/><Relationship Id="rId37" Type="http://schemas.openxmlformats.org/officeDocument/2006/relationships/hyperlink" Target="http://www.vasa.abo.fi/pf/bi/" TargetMode="External"/><Relationship Id="rId5" Type="http://schemas.openxmlformats.org/officeDocument/2006/relationships/hyperlink" Target="http://wwwedu.oulu.fi/" TargetMode="External"/><Relationship Id="rId15" Type="http://schemas.openxmlformats.org/officeDocument/2006/relationships/slide" Target="slide3.xml"/><Relationship Id="rId23" Type="http://schemas.openxmlformats.org/officeDocument/2006/relationships/slide" Target="slide11.xml"/><Relationship Id="rId28" Type="http://schemas.openxmlformats.org/officeDocument/2006/relationships/slide" Target="slide16.xml"/><Relationship Id="rId36" Type="http://schemas.openxmlformats.org/officeDocument/2006/relationships/hyperlink" Target="http://www.vasa.abo.fi/pf" TargetMode="External"/><Relationship Id="rId10" Type="http://schemas.openxmlformats.org/officeDocument/2006/relationships/hyperlink" Target="http://www.helsinki.fi/behav/" TargetMode="External"/><Relationship Id="rId19" Type="http://schemas.openxmlformats.org/officeDocument/2006/relationships/slide" Target="slide7.xml"/><Relationship Id="rId31" Type="http://schemas.openxmlformats.org/officeDocument/2006/relationships/slide" Target="slide19.xml"/><Relationship Id="rId4" Type="http://schemas.openxmlformats.org/officeDocument/2006/relationships/hyperlink" Target="http://www.ulapland.fi/?deptid=8394" TargetMode="External"/><Relationship Id="rId9" Type="http://schemas.openxmlformats.org/officeDocument/2006/relationships/hyperlink" Target="http://www.uef.fi/uef/filosofinen-tiedekunta" TargetMode="External"/><Relationship Id="rId14" Type="http://schemas.openxmlformats.org/officeDocument/2006/relationships/slide" Target="slide2.xml"/><Relationship Id="rId22" Type="http://schemas.openxmlformats.org/officeDocument/2006/relationships/slide" Target="slide10.xml"/><Relationship Id="rId27" Type="http://schemas.openxmlformats.org/officeDocument/2006/relationships/slide" Target="slide15.xml"/><Relationship Id="rId30" Type="http://schemas.openxmlformats.org/officeDocument/2006/relationships/slide" Target="slide18.xml"/><Relationship Id="rId35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ef.fi/uef/yhteiskuntatieteiden-ja-kauppatieteiden-tiedekunta" TargetMode="External"/><Relationship Id="rId13" Type="http://schemas.openxmlformats.org/officeDocument/2006/relationships/slide" Target="slide3.xml"/><Relationship Id="rId18" Type="http://schemas.openxmlformats.org/officeDocument/2006/relationships/slide" Target="slide8.xml"/><Relationship Id="rId26" Type="http://schemas.openxmlformats.org/officeDocument/2006/relationships/slide" Target="slide16.xml"/><Relationship Id="rId3" Type="http://schemas.openxmlformats.org/officeDocument/2006/relationships/hyperlink" Target="http://www.taloustieteet.oulu.fi/" TargetMode="External"/><Relationship Id="rId21" Type="http://schemas.openxmlformats.org/officeDocument/2006/relationships/slide" Target="slide11.xml"/><Relationship Id="rId34" Type="http://schemas.openxmlformats.org/officeDocument/2006/relationships/hyperlink" Target="http://www.ulapland.fi/?deptid=14526" TargetMode="External"/><Relationship Id="rId7" Type="http://schemas.openxmlformats.org/officeDocument/2006/relationships/hyperlink" Target="http://www.jyu.fi/econ" TargetMode="External"/><Relationship Id="rId12" Type="http://schemas.openxmlformats.org/officeDocument/2006/relationships/slide" Target="slide2.xml"/><Relationship Id="rId17" Type="http://schemas.openxmlformats.org/officeDocument/2006/relationships/slide" Target="slide7.xml"/><Relationship Id="rId25" Type="http://schemas.openxmlformats.org/officeDocument/2006/relationships/slide" Target="slide15.xml"/><Relationship Id="rId33" Type="http://schemas.openxmlformats.org/officeDocument/2006/relationships/slide" Target="slide23.xml"/><Relationship Id="rId38" Type="http://schemas.openxmlformats.org/officeDocument/2006/relationships/hyperlink" Target="http://www.pori.tukkk.fi/" TargetMode="External"/><Relationship Id="rId2" Type="http://schemas.openxmlformats.org/officeDocument/2006/relationships/image" Target="../media/image3.wmf"/><Relationship Id="rId16" Type="http://schemas.openxmlformats.org/officeDocument/2006/relationships/slide" Target="slide6.xml"/><Relationship Id="rId20" Type="http://schemas.openxmlformats.org/officeDocument/2006/relationships/slide" Target="slide10.xml"/><Relationship Id="rId29" Type="http://schemas.openxmlformats.org/officeDocument/2006/relationships/slide" Target="slide19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uta.fi/tiedekunnat/kaha" TargetMode="External"/><Relationship Id="rId11" Type="http://schemas.openxmlformats.org/officeDocument/2006/relationships/hyperlink" Target="http://www.hse.fi/Mikkeli" TargetMode="External"/><Relationship Id="rId24" Type="http://schemas.openxmlformats.org/officeDocument/2006/relationships/slide" Target="slide14.xml"/><Relationship Id="rId32" Type="http://schemas.openxmlformats.org/officeDocument/2006/relationships/slide" Target="slide22.xml"/><Relationship Id="rId37" Type="http://schemas.openxmlformats.org/officeDocument/2006/relationships/hyperlink" Target="http://www.hanken.fi/hanken/sve/page1187.php?_hom=4&amp;_nom=2" TargetMode="External"/><Relationship Id="rId5" Type="http://schemas.openxmlformats.org/officeDocument/2006/relationships/hyperlink" Target="http://taloustiede.utu.fi/" TargetMode="External"/><Relationship Id="rId15" Type="http://schemas.openxmlformats.org/officeDocument/2006/relationships/slide" Target="slide5.xml"/><Relationship Id="rId23" Type="http://schemas.openxmlformats.org/officeDocument/2006/relationships/slide" Target="slide13.xml"/><Relationship Id="rId28" Type="http://schemas.openxmlformats.org/officeDocument/2006/relationships/slide" Target="slide18.xml"/><Relationship Id="rId36" Type="http://schemas.openxmlformats.org/officeDocument/2006/relationships/hyperlink" Target="http://www.abo.fi/esf" TargetMode="External"/><Relationship Id="rId10" Type="http://schemas.openxmlformats.org/officeDocument/2006/relationships/hyperlink" Target="http://www.hkkk.fi/" TargetMode="External"/><Relationship Id="rId19" Type="http://schemas.openxmlformats.org/officeDocument/2006/relationships/slide" Target="slide9.xml"/><Relationship Id="rId31" Type="http://schemas.openxmlformats.org/officeDocument/2006/relationships/slide" Target="slide21.xml"/><Relationship Id="rId4" Type="http://schemas.openxmlformats.org/officeDocument/2006/relationships/hyperlink" Target="http://www.uwasa.fi/ktt/" TargetMode="External"/><Relationship Id="rId9" Type="http://schemas.openxmlformats.org/officeDocument/2006/relationships/hyperlink" Target="http://www.lut.fi/kati/" TargetMode="External"/><Relationship Id="rId14" Type="http://schemas.openxmlformats.org/officeDocument/2006/relationships/slide" Target="slide4.xml"/><Relationship Id="rId22" Type="http://schemas.openxmlformats.org/officeDocument/2006/relationships/slide" Target="slide12.xml"/><Relationship Id="rId27" Type="http://schemas.openxmlformats.org/officeDocument/2006/relationships/slide" Target="slide17.xml"/><Relationship Id="rId30" Type="http://schemas.openxmlformats.org/officeDocument/2006/relationships/slide" Target="slide20.xml"/><Relationship Id="rId35" Type="http://schemas.openxmlformats.org/officeDocument/2006/relationships/hyperlink" Target="http://www.hanken.fi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hyperlink" Target="http://www.kuva.fi/" TargetMode="External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3.xml"/><Relationship Id="rId2" Type="http://schemas.openxmlformats.org/officeDocument/2006/relationships/image" Target="../media/image3.wmf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1.xml"/><Relationship Id="rId10" Type="http://schemas.openxmlformats.org/officeDocument/2006/relationships/slide" Target="slide8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Relationship Id="rId22" Type="http://schemas.openxmlformats.org/officeDocument/2006/relationships/slide" Target="slide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hyperlink" Target="http://www.jyu.fi/sport/" TargetMode="External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3.xml"/><Relationship Id="rId2" Type="http://schemas.openxmlformats.org/officeDocument/2006/relationships/image" Target="../media/image3.wmf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1.xml"/><Relationship Id="rId10" Type="http://schemas.openxmlformats.org/officeDocument/2006/relationships/slide" Target="slide8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Relationship Id="rId22" Type="http://schemas.openxmlformats.org/officeDocument/2006/relationships/slide" Target="slide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2276475"/>
            <a:ext cx="22479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9418" name="Oval 26"/>
          <p:cNvSpPr>
            <a:spLocks noChangeArrowheads="1"/>
          </p:cNvSpPr>
          <p:nvPr/>
        </p:nvSpPr>
        <p:spPr bwMode="auto">
          <a:xfrm>
            <a:off x="2411413" y="2133600"/>
            <a:ext cx="3887787" cy="3887788"/>
          </a:xfrm>
          <a:prstGeom prst="ellipse">
            <a:avLst/>
          </a:prstGeom>
          <a:noFill/>
          <a:ln w="76200" cmpd="tri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3995738" y="3284538"/>
            <a:ext cx="1439862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Rovaniemi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4067175" y="3860800"/>
            <a:ext cx="1081088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Oulu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3276600" y="4437063"/>
            <a:ext cx="1258888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Vaasa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3492500" y="5157788"/>
            <a:ext cx="1187450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Turku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3708400" y="4797425"/>
            <a:ext cx="1152525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Tampere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3995738" y="4581525"/>
            <a:ext cx="1152525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Jyväskylä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4932363" y="4365625"/>
            <a:ext cx="1008062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Kuopio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4643438" y="4149725"/>
            <a:ext cx="1152525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Joensuu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4645025" y="4724400"/>
            <a:ext cx="1582738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Lappeenranta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4140200" y="5157788"/>
            <a:ext cx="1152525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Helsinki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4213225" y="5373688"/>
            <a:ext cx="1150938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u="sng"/>
              <a:t>Espoo</a:t>
            </a:r>
          </a:p>
        </p:txBody>
      </p:sp>
      <p:sp>
        <p:nvSpPr>
          <p:cNvPr id="59422" name="AutoShape 3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32363" y="1700213"/>
            <a:ext cx="1295400" cy="360362"/>
          </a:xfrm>
          <a:prstGeom prst="wedgeRoundRectCallout">
            <a:avLst>
              <a:gd name="adj1" fmla="val -41301"/>
              <a:gd name="adj2" fmla="val 102421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Farmasia</a:t>
            </a:r>
          </a:p>
        </p:txBody>
      </p:sp>
      <p:sp>
        <p:nvSpPr>
          <p:cNvPr id="59425" name="AutoShape 3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724525" y="2133600"/>
            <a:ext cx="2916238" cy="360363"/>
          </a:xfrm>
          <a:prstGeom prst="wedgeRoundRectCallout">
            <a:avLst>
              <a:gd name="adj1" fmla="val -52014"/>
              <a:gd name="adj2" fmla="val 89208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Hammaslääketieteellinen</a:t>
            </a:r>
          </a:p>
        </p:txBody>
      </p:sp>
      <p:sp>
        <p:nvSpPr>
          <p:cNvPr id="59426" name="AutoShape 3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563938" y="1196975"/>
            <a:ext cx="1368425" cy="576263"/>
          </a:xfrm>
          <a:prstGeom prst="wedgeRoundRectCallout">
            <a:avLst>
              <a:gd name="adj1" fmla="val -4292"/>
              <a:gd name="adj2" fmla="val 109227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Eläinlääke-tieteellinen</a:t>
            </a:r>
          </a:p>
        </p:txBody>
      </p:sp>
      <p:sp>
        <p:nvSpPr>
          <p:cNvPr id="59427" name="AutoShape 3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084888" y="2708275"/>
            <a:ext cx="1655762" cy="360363"/>
          </a:xfrm>
          <a:prstGeom prst="wedgeRoundRectCallout">
            <a:avLst>
              <a:gd name="adj1" fmla="val -48755"/>
              <a:gd name="adj2" fmla="val 84361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Humanistinen</a:t>
            </a:r>
          </a:p>
        </p:txBody>
      </p:sp>
      <p:sp>
        <p:nvSpPr>
          <p:cNvPr id="59429" name="AutoShape 3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588125" y="3789363"/>
            <a:ext cx="2160588" cy="360362"/>
          </a:xfrm>
          <a:prstGeom prst="wedgeRoundRectCallout">
            <a:avLst>
              <a:gd name="adj1" fmla="val -63958"/>
              <a:gd name="adj2" fmla="val 36343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Kauppatieteellinen</a:t>
            </a:r>
          </a:p>
        </p:txBody>
      </p:sp>
      <p:sp>
        <p:nvSpPr>
          <p:cNvPr id="59430" name="AutoShape 3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335713" y="3284538"/>
            <a:ext cx="2484437" cy="360362"/>
          </a:xfrm>
          <a:prstGeom prst="wedgeRoundRectCallout">
            <a:avLst>
              <a:gd name="adj1" fmla="val -52745"/>
              <a:gd name="adj2" fmla="val 83921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Kasvatustieteellinen</a:t>
            </a:r>
          </a:p>
        </p:txBody>
      </p:sp>
      <p:sp>
        <p:nvSpPr>
          <p:cNvPr id="59431" name="AutoShape 3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588125" y="4292600"/>
            <a:ext cx="1800225" cy="360363"/>
          </a:xfrm>
          <a:prstGeom prst="wedgeRoundRectCallout">
            <a:avLst>
              <a:gd name="adj1" fmla="val -68694"/>
              <a:gd name="adj2" fmla="val -15639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Kuvataideala</a:t>
            </a:r>
          </a:p>
        </p:txBody>
      </p:sp>
      <p:sp>
        <p:nvSpPr>
          <p:cNvPr id="59432" name="AutoShape 4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119813" y="5300663"/>
            <a:ext cx="2484437" cy="360362"/>
          </a:xfrm>
          <a:prstGeom prst="wedgeRoundRectCallout">
            <a:avLst>
              <a:gd name="adj1" fmla="val -60671"/>
              <a:gd name="adj2" fmla="val -51764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Luonnontieteellinen</a:t>
            </a:r>
          </a:p>
        </p:txBody>
      </p:sp>
      <p:sp>
        <p:nvSpPr>
          <p:cNvPr id="59433" name="AutoShape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427538" y="6308725"/>
            <a:ext cx="3241675" cy="360363"/>
          </a:xfrm>
          <a:prstGeom prst="wedgeRoundRectCallout">
            <a:avLst>
              <a:gd name="adj1" fmla="val -44074"/>
              <a:gd name="adj2" fmla="val -131940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Maatalous- metsätieteellinen</a:t>
            </a:r>
          </a:p>
        </p:txBody>
      </p:sp>
      <p:sp>
        <p:nvSpPr>
          <p:cNvPr id="59434" name="AutoShape 42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445250" y="4797425"/>
            <a:ext cx="2303463" cy="360363"/>
          </a:xfrm>
          <a:prstGeom prst="wedgeRoundRectCallout">
            <a:avLst>
              <a:gd name="adj1" fmla="val -64199"/>
              <a:gd name="adj2" fmla="val -15639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Liikuntatieteellinen</a:t>
            </a:r>
          </a:p>
        </p:txBody>
      </p:sp>
      <p:sp>
        <p:nvSpPr>
          <p:cNvPr id="59435" name="AutoShape 43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5795963" y="5805488"/>
            <a:ext cx="2016125" cy="360362"/>
          </a:xfrm>
          <a:prstGeom prst="wedgeRoundRectCallout">
            <a:avLst>
              <a:gd name="adj1" fmla="val -61574"/>
              <a:gd name="adj2" fmla="val -110792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Lääketieteellinen</a:t>
            </a:r>
          </a:p>
        </p:txBody>
      </p:sp>
      <p:sp>
        <p:nvSpPr>
          <p:cNvPr id="59436" name="AutoShape 44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1763713" y="1557338"/>
            <a:ext cx="1728787" cy="574675"/>
          </a:xfrm>
          <a:prstGeom prst="wedgeRoundRectCallout">
            <a:avLst>
              <a:gd name="adj1" fmla="val 50278"/>
              <a:gd name="adj2" fmla="val 81491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Yhteiskunta-tieteellinen</a:t>
            </a:r>
          </a:p>
        </p:txBody>
      </p:sp>
      <p:sp>
        <p:nvSpPr>
          <p:cNvPr id="59437" name="AutoShape 45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755650" y="2781300"/>
            <a:ext cx="1655763" cy="360363"/>
          </a:xfrm>
          <a:prstGeom prst="wedgeRoundRectCallout">
            <a:avLst>
              <a:gd name="adj1" fmla="val 71287"/>
              <a:gd name="adj2" fmla="val -15639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Teologinen</a:t>
            </a:r>
          </a:p>
        </p:txBody>
      </p:sp>
      <p:sp>
        <p:nvSpPr>
          <p:cNvPr id="59438" name="AutoShape 46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107950" y="3933825"/>
            <a:ext cx="2051050" cy="360363"/>
          </a:xfrm>
          <a:prstGeom prst="wedgeRoundRectCallout">
            <a:avLst>
              <a:gd name="adj1" fmla="val 62227"/>
              <a:gd name="adj2" fmla="val -29296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Teatteri ja tanssi</a:t>
            </a:r>
          </a:p>
        </p:txBody>
      </p:sp>
      <p:sp>
        <p:nvSpPr>
          <p:cNvPr id="59439" name="AutoShape 47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1116013" y="5445125"/>
            <a:ext cx="1511300" cy="360363"/>
          </a:xfrm>
          <a:prstGeom prst="wedgeRoundRectCallout">
            <a:avLst>
              <a:gd name="adj1" fmla="val 66176"/>
              <a:gd name="adj2" fmla="val -94935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 dirty="0"/>
              <a:t>Psykologia</a:t>
            </a:r>
          </a:p>
        </p:txBody>
      </p:sp>
      <p:sp>
        <p:nvSpPr>
          <p:cNvPr id="59440" name="AutoShape 48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3203575" y="6381750"/>
            <a:ext cx="1152525" cy="360363"/>
          </a:xfrm>
          <a:prstGeom prst="wedgeRoundRectCallout">
            <a:avLst>
              <a:gd name="adj1" fmla="val 29477"/>
              <a:gd name="adj2" fmla="val -153083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Musiikki</a:t>
            </a:r>
          </a:p>
        </p:txBody>
      </p:sp>
      <p:sp>
        <p:nvSpPr>
          <p:cNvPr id="59441" name="AutoShape 49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1331913" y="5948363"/>
            <a:ext cx="2160587" cy="360362"/>
          </a:xfrm>
          <a:prstGeom prst="wedgeRoundRectCallout">
            <a:avLst>
              <a:gd name="adj1" fmla="val 42944"/>
              <a:gd name="adj2" fmla="val -104185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Oikeustieteellinen</a:t>
            </a:r>
          </a:p>
        </p:txBody>
      </p:sp>
      <p:sp>
        <p:nvSpPr>
          <p:cNvPr id="59442" name="AutoShape 50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0" y="3357563"/>
            <a:ext cx="2232025" cy="360362"/>
          </a:xfrm>
          <a:prstGeom prst="wedgeRoundRectCallout">
            <a:avLst>
              <a:gd name="adj1" fmla="val 60597"/>
              <a:gd name="adj2" fmla="val 3306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Teknillistieteellinen</a:t>
            </a:r>
          </a:p>
        </p:txBody>
      </p:sp>
      <p:sp>
        <p:nvSpPr>
          <p:cNvPr id="59443" name="AutoShape 51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250825" y="4437063"/>
            <a:ext cx="1871663" cy="360362"/>
          </a:xfrm>
          <a:prstGeom prst="wedgeRoundRectCallout">
            <a:avLst>
              <a:gd name="adj1" fmla="val 64588"/>
              <a:gd name="adj2" fmla="val -24449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Taideteollinen</a:t>
            </a:r>
          </a:p>
        </p:txBody>
      </p:sp>
      <p:sp>
        <p:nvSpPr>
          <p:cNvPr id="59444" name="AutoShape 52">
            <a:hlinkClick r:id="rId23" action="ppaction://hlinksldjump"/>
          </p:cNvPr>
          <p:cNvSpPr>
            <a:spLocks noChangeArrowheads="1"/>
          </p:cNvSpPr>
          <p:nvPr/>
        </p:nvSpPr>
        <p:spPr bwMode="auto">
          <a:xfrm>
            <a:off x="755650" y="2276475"/>
            <a:ext cx="2016125" cy="360363"/>
          </a:xfrm>
          <a:prstGeom prst="wedgeRoundRectCallout">
            <a:avLst>
              <a:gd name="adj1" fmla="val 70866"/>
              <a:gd name="adj2" fmla="val 13875"/>
              <a:gd name="adj3" fmla="val 16667"/>
            </a:avLst>
          </a:prstGeom>
          <a:solidFill>
            <a:srgbClr val="FFCC00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Terveystieteet</a:t>
            </a:r>
          </a:p>
        </p:txBody>
      </p:sp>
      <p:sp>
        <p:nvSpPr>
          <p:cNvPr id="59445" name="AutoShape 53">
            <a:hlinkClick r:id="rId24" action="ppaction://hlinksldjump"/>
          </p:cNvPr>
          <p:cNvSpPr>
            <a:spLocks noChangeArrowheads="1"/>
          </p:cNvSpPr>
          <p:nvPr/>
        </p:nvSpPr>
        <p:spPr bwMode="auto">
          <a:xfrm>
            <a:off x="1116013" y="4941888"/>
            <a:ext cx="1368425" cy="360362"/>
          </a:xfrm>
          <a:prstGeom prst="wedgeRoundRectCallout">
            <a:avLst>
              <a:gd name="adj1" fmla="val 53944"/>
              <a:gd name="adj2" fmla="val -89648"/>
              <a:gd name="adj3" fmla="val 16667"/>
            </a:avLst>
          </a:prstGeom>
          <a:solidFill>
            <a:srgbClr val="99CC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Sotilasala</a:t>
            </a:r>
          </a:p>
        </p:txBody>
      </p:sp>
      <p:sp>
        <p:nvSpPr>
          <p:cNvPr id="59447" name="Rectangle 55"/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115888"/>
            <a:ext cx="5545137" cy="5762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Koulutusalat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2482850" y="44354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3059113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39" name="Text Box 15">
            <a:hlinkClick r:id="rId4"/>
          </p:cNvPr>
          <p:cNvSpPr txBox="1">
            <a:spLocks noChangeArrowheads="1"/>
          </p:cNvSpPr>
          <p:nvPr/>
        </p:nvSpPr>
        <p:spPr bwMode="auto">
          <a:xfrm>
            <a:off x="969963" y="352425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26641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-36513" y="5661025"/>
            <a:ext cx="1187451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6642" name="Text Box 18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50825" y="51577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6643" name="Text Box 1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042988" y="4460875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6644" name="Text Box 20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843213" y="42926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Kuopio</a:t>
            </a:r>
          </a:p>
        </p:txBody>
      </p:sp>
      <p:sp>
        <p:nvSpPr>
          <p:cNvPr id="26645" name="Text Box 21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411413" y="4941888"/>
            <a:ext cx="12239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6647" name="Text Box 23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3348038" y="908050"/>
            <a:ext cx="3529012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Luonnontieteen kandidaatti (LuK)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Filosofian maisteri (FM)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Filosofian lisensiaatti (FL)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Filosofian tohtori (FT)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3924300" y="3762375"/>
            <a:ext cx="2952750" cy="2979738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biokemia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bio- ja ympäristötieteet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fysiikka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kemia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geologia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maantiede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matematiikka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tietotekniikka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1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6654" name="Text Box 30">
            <a:hlinkClick r:id="rId32"/>
          </p:cNvPr>
          <p:cNvSpPr txBox="1">
            <a:spLocks noChangeArrowheads="1"/>
          </p:cNvSpPr>
          <p:nvPr/>
        </p:nvSpPr>
        <p:spPr bwMode="auto">
          <a:xfrm>
            <a:off x="250825" y="5949950"/>
            <a:ext cx="64770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6655" name="AutoShape 31"/>
          <p:cNvSpPr>
            <a:spLocks noChangeArrowheads="1"/>
          </p:cNvSpPr>
          <p:nvPr/>
        </p:nvSpPr>
        <p:spPr bwMode="auto">
          <a:xfrm>
            <a:off x="755650" y="59483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6656" name="Text Box 32">
            <a:hlinkClick r:id="rId33"/>
          </p:cNvPr>
          <p:cNvSpPr txBox="1">
            <a:spLocks noChangeArrowheads="1"/>
          </p:cNvSpPr>
          <p:nvPr/>
        </p:nvSpPr>
        <p:spPr bwMode="auto">
          <a:xfrm>
            <a:off x="1835150" y="5445125"/>
            <a:ext cx="865188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Lahti</a:t>
            </a:r>
          </a:p>
        </p:txBody>
      </p:sp>
      <p:sp>
        <p:nvSpPr>
          <p:cNvPr id="26658" name="Text Box 3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Luonnontieteellinen ala</a:t>
            </a:r>
          </a:p>
        </p:txBody>
      </p:sp>
      <p:sp>
        <p:nvSpPr>
          <p:cNvPr id="26659" name="Text Box 35">
            <a:hlinkClick r:id="rId34"/>
          </p:cNvPr>
          <p:cNvSpPr txBox="1">
            <a:spLocks noChangeArrowheads="1"/>
          </p:cNvSpPr>
          <p:nvPr/>
        </p:nvSpPr>
        <p:spPr bwMode="auto">
          <a:xfrm>
            <a:off x="2627313" y="3875088"/>
            <a:ext cx="100806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Tx/>
              <a:buChar char="•"/>
            </a:pPr>
            <a:r>
              <a:rPr lang="fi-FI" sz="1200" b="0"/>
              <a:t> Kajaani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66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66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66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66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66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66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66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66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66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66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66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266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66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66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tmFilter="0, 0; .2, .5; .8, .5; 1, 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500" autoRev="1" fill="hold"/>
                                        <p:tgtEl>
                                          <p:spTgt spid="266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6" grpId="0" animBg="1"/>
      <p:bldP spid="26639" grpId="0"/>
      <p:bldP spid="26641" grpId="0"/>
      <p:bldP spid="26642" grpId="0"/>
      <p:bldP spid="26643" grpId="0"/>
      <p:bldP spid="26644" grpId="0"/>
      <p:bldP spid="26645" grpId="0"/>
      <p:bldP spid="26647" grpId="0"/>
      <p:bldP spid="266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2482850" y="44354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0735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69963" y="352425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30737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4463" y="5972175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30738" name="Text Box 1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50825" y="51577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30740" name="Text Box 20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843213" y="42926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Kuopio</a:t>
            </a:r>
          </a:p>
        </p:txBody>
      </p:sp>
      <p:sp>
        <p:nvSpPr>
          <p:cNvPr id="30743" name="Text Box 23">
            <a:hlinkClick r:id="rId7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2987675" y="836613"/>
            <a:ext cx="3816350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5F5F5F"/>
                </a:solidFill>
              </a:rPr>
              <a:t>(Lääketieteen kandidaatti (LK))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Lääketieteen lisensiaatti (LL) 360 op!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Lääketieteen tohtori (LT)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/>
              <a:t>Erikoislääkärin tutkinto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3851275" y="2733675"/>
            <a:ext cx="2952750" cy="4079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</a:pPr>
            <a:r>
              <a:rPr lang="fi-FI" sz="1600"/>
              <a:t>Oppiaineita mm.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anatomia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farmakologia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genetiikka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fysiatria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geriatria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kirurgia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neurologia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työterveys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virusoppi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 b="0"/>
              <a:t>yleislääketiede</a:t>
            </a:r>
          </a:p>
        </p:txBody>
      </p:sp>
      <p:sp>
        <p:nvSpPr>
          <p:cNvPr id="30752" name="Text Box 3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Lääketieteellinen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07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0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07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07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07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307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307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307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307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307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7" grpId="0" animBg="1"/>
      <p:bldP spid="30728" grpId="0" animBg="1"/>
      <p:bldP spid="30729" grpId="0" animBg="1"/>
      <p:bldP spid="30731" grpId="0" animBg="1"/>
      <p:bldP spid="30735" grpId="0"/>
      <p:bldP spid="30737" grpId="0"/>
      <p:bldP spid="30738" grpId="0"/>
      <p:bldP spid="30740" grpId="0"/>
      <p:bldP spid="307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059113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7669" name="Text Box 21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555776" y="4365104"/>
            <a:ext cx="1151037" cy="338554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7671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187450" y="5540375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3132138" y="908050"/>
            <a:ext cx="3671887" cy="2509838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6600"/>
                </a:solidFill>
              </a:rPr>
              <a:t>Elintarviketieteiden kandidaatti (ETK)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6600"/>
                </a:solidFill>
              </a:rPr>
              <a:t>Maatalous- ja metsätieteiden kandidaatti (MMK)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0099"/>
                </a:solidFill>
              </a:rPr>
              <a:t>Elintarviketieteiden maisteri (ETM)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0099"/>
                </a:solidFill>
              </a:rPr>
              <a:t>Maatalous- ja metsätieteiden maisteri (MMM)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Elintarviketieteiden lisensiaatti (ETL)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Maatalous- ja metsätieteiden lisensiaatti (MML)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Elintarviketieteiden tohtori (ETT)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Maatalous- ja metsätieteiden tohtori (MMT)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3851275" y="3573463"/>
            <a:ext cx="2952750" cy="3252787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Elintarvike- ja ravitsemistieteet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Maataloustieteet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Metsätieteet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Ympäristötieteet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Biotekniikka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Metsä- ja puuteknologia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Metsäsuunnittelu ja –ekonomia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Metsäympäristön hoito ja suunnittelu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7679" name="Text Box 3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63575" y="2603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Maatalous-metsätieteellinen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7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76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76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76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60" grpId="0" animBg="1"/>
      <p:bldP spid="27669" grpId="0"/>
      <p:bldP spid="2767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5863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042988" y="5445125"/>
            <a:ext cx="1152525" cy="5175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 u="sng"/>
              <a:t>Sibelius-Akatemia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3492500" y="908050"/>
            <a:ext cx="3384550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Musiikin kandidaatti (MuK)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Musiikin maisteri (MuM) 150 op!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Musiikin lisensiaatti (MuL)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Musiikin tohtori (MuT)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3995738" y="2997200"/>
            <a:ext cx="2952750" cy="3713163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Esittävä säveltaide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Jazzmusiikki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Kansanmusiikki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Kirkkomusiikki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Laulumusiikki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Musiikkikasvatus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Musiikkiteknologia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Orkesterin- ja kuoronjohto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Sävellys ja musiikkiteoria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Taidehallinto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5870" name="Text Box 30">
            <a:hlinkClick r:id="rId26"/>
          </p:cNvPr>
          <p:cNvSpPr txBox="1">
            <a:spLocks noChangeArrowheads="1"/>
          </p:cNvSpPr>
          <p:nvPr/>
        </p:nvSpPr>
        <p:spPr bwMode="auto">
          <a:xfrm>
            <a:off x="1979613" y="4779963"/>
            <a:ext cx="1152525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 u="sng"/>
              <a:t>Jyväskylä</a:t>
            </a:r>
          </a:p>
        </p:txBody>
      </p:sp>
      <p:sp>
        <p:nvSpPr>
          <p:cNvPr id="35871" name="Text Box 31">
            <a:hlinkClick r:id="rId27"/>
          </p:cNvPr>
          <p:cNvSpPr txBox="1">
            <a:spLocks noChangeArrowheads="1"/>
          </p:cNvSpPr>
          <p:nvPr/>
        </p:nvSpPr>
        <p:spPr bwMode="auto">
          <a:xfrm>
            <a:off x="2771775" y="4508500"/>
            <a:ext cx="1439863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 u="sng" dirty="0"/>
              <a:t>Kuopio</a:t>
            </a:r>
          </a:p>
        </p:txBody>
      </p:sp>
      <p:sp>
        <p:nvSpPr>
          <p:cNvPr id="35872" name="Text Box 32">
            <a:hlinkClick r:id="rId28"/>
          </p:cNvPr>
          <p:cNvSpPr txBox="1">
            <a:spLocks noChangeArrowheads="1"/>
          </p:cNvSpPr>
          <p:nvPr/>
        </p:nvSpPr>
        <p:spPr bwMode="auto">
          <a:xfrm>
            <a:off x="1547813" y="3644900"/>
            <a:ext cx="936625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 u="sng"/>
              <a:t>Oulu</a:t>
            </a:r>
          </a:p>
        </p:txBody>
      </p:sp>
      <p:sp>
        <p:nvSpPr>
          <p:cNvPr id="35874" name="Text Box 3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Musiikin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58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58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animBg="1"/>
      <p:bldP spid="358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1692275" y="27082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1519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03350" y="2924175"/>
            <a:ext cx="1439863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Rovaniemi</a:t>
            </a:r>
          </a:p>
        </p:txBody>
      </p:sp>
      <p:sp>
        <p:nvSpPr>
          <p:cNvPr id="21521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360363" y="4508500"/>
            <a:ext cx="1258887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 u="sng"/>
              <a:t>Vaasa</a:t>
            </a:r>
          </a:p>
        </p:txBody>
      </p:sp>
      <p:sp>
        <p:nvSpPr>
          <p:cNvPr id="21522" name="Text Box 1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4925" y="5589588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1528" name="Text Box 24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107950" y="1089025"/>
            <a:ext cx="3168650" cy="1619250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400">
                <a:solidFill>
                  <a:srgbClr val="006600"/>
                </a:solidFill>
              </a:rPr>
              <a:t>Oikeusnotaari (ON)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400">
                <a:solidFill>
                  <a:srgbClr val="000099"/>
                </a:solidFill>
              </a:rPr>
              <a:t>Oikeustieteen maisteri (OTM)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400">
                <a:solidFill>
                  <a:srgbClr val="990000"/>
                </a:solidFill>
              </a:rPr>
              <a:t>Oikeustieteen lisensiaatti (OTL)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400">
                <a:solidFill>
                  <a:srgbClr val="990000"/>
                </a:solidFill>
              </a:rPr>
              <a:t>Oikeustieteen tohtori (OTT)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79388" y="4724400"/>
            <a:ext cx="1584325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/>
              <a:t>Alempi tutkinto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1258888" y="5013325"/>
            <a:ext cx="576262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3851275" y="3141663"/>
            <a:ext cx="3097213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  <a:buFontTx/>
              <a:buChar char="•"/>
            </a:pPr>
            <a:endParaRPr lang="fi-FI" sz="1400">
              <a:solidFill>
                <a:srgbClr val="990000"/>
              </a:solidFill>
            </a:endParaRP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4284663" y="2205038"/>
            <a:ext cx="2592387" cy="455612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buClr>
                <a:schemeClr val="tx1"/>
              </a:buClr>
              <a:buSzPct val="150000"/>
            </a:pPr>
            <a:r>
              <a:rPr lang="fi-FI" sz="1400" u="sng"/>
              <a:t>Aineopintojen oikeudenaloja mm.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velvoiteoikeus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kauppaoikeus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esineoikeus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perhe- ja jäämistöoikeus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työoikeus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ympäristöoikeus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valtiosääntöoikeus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kansainvälinen 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eurooppaoikeus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hallinto-oikeus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finanssioikeus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rikosoikeus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prosessioikeus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oikeusteoria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oikeushistoria</a:t>
            </a:r>
          </a:p>
          <a:p>
            <a:pPr>
              <a:lnSpc>
                <a:spcPct val="7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oikeussosiologia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1541" name="Text Box 37">
            <a:hlinkClick r:id="rId29"/>
          </p:cNvPr>
          <p:cNvSpPr txBox="1">
            <a:spLocks noChangeArrowheads="1"/>
          </p:cNvSpPr>
          <p:nvPr/>
        </p:nvSpPr>
        <p:spPr bwMode="auto">
          <a:xfrm>
            <a:off x="215900" y="5949950"/>
            <a:ext cx="7556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1543" name="AutoShape 39"/>
          <p:cNvSpPr>
            <a:spLocks noChangeArrowheads="1"/>
          </p:cNvSpPr>
          <p:nvPr/>
        </p:nvSpPr>
        <p:spPr bwMode="auto">
          <a:xfrm>
            <a:off x="755650" y="59483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1545" name="Text Box 4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Oikeustieteellinen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15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15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15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15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15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15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15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15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2" grpId="0" animBg="1"/>
      <p:bldP spid="21513" grpId="0" animBg="1"/>
      <p:bldP spid="21519" grpId="0"/>
      <p:bldP spid="21521" grpId="0"/>
      <p:bldP spid="21522" grpId="0"/>
      <p:bldP spid="21528" grpId="0"/>
      <p:bldP spid="215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255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3059113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593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34925" y="5589588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4594" name="Text Box 18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50825" y="51577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4595" name="Text Box 19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403350" y="43878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4597" name="Text Box 21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484438" y="4941888"/>
            <a:ext cx="12239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4599" name="Text Box 23">
            <a:hlinkClick r:id="rId7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107950" y="1076325"/>
            <a:ext cx="3671888" cy="2208213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Psykologian kandidaatti (PsK)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Psykologian maisteri (PsM) 150 op!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Filosofian maisteri (FM)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Psykologian lisensiaatti (PsL)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Psykologian tohtori (PsT)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4067175" y="2492375"/>
            <a:ext cx="2736850" cy="4210050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</a:pPr>
            <a:r>
              <a:rPr lang="fi-FI" sz="1400" u="sng"/>
              <a:t>Psykologian aloja: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Aivotutkimus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Neuropsykologia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Persoonallisuus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Havaitseminen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Oppiminen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Muisti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Liikenne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Työterveys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Organisaatio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Varhaiskehittyminen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Terapia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Ympäristö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4607" name="Text Box 31">
            <a:hlinkClick r:id="rId30"/>
          </p:cNvPr>
          <p:cNvSpPr txBox="1">
            <a:spLocks noChangeArrowheads="1"/>
          </p:cNvSpPr>
          <p:nvPr/>
        </p:nvSpPr>
        <p:spPr bwMode="auto">
          <a:xfrm>
            <a:off x="250825" y="5949950"/>
            <a:ext cx="5778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4608" name="AutoShape 32"/>
          <p:cNvSpPr>
            <a:spLocks noChangeArrowheads="1"/>
          </p:cNvSpPr>
          <p:nvPr/>
        </p:nvSpPr>
        <p:spPr bwMode="auto">
          <a:xfrm>
            <a:off x="827088" y="5876925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4610" name="Text Box 3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Psykologian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45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45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45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45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45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45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45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45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45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45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46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4" grpId="0" animBg="1"/>
      <p:bldP spid="24585" grpId="0" animBg="1"/>
      <p:bldP spid="24586" grpId="0" animBg="1"/>
      <p:bldP spid="24588" grpId="0" animBg="1"/>
      <p:bldP spid="24593" grpId="0"/>
      <p:bldP spid="24594" grpId="0"/>
      <p:bldP spid="24595" grpId="0"/>
      <p:bldP spid="24597" grpId="0"/>
      <p:bldP spid="24599" grpId="0"/>
      <p:bldP spid="246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196975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40983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11188" y="5295900"/>
            <a:ext cx="1800225" cy="5810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Maanpuolustus- korkeakoulu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3635375" y="908050"/>
            <a:ext cx="3168650" cy="2085975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Sotatieteiden kandidaatti (SK)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Sotatieteiden maisteri (SM)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Yleisesikuntaupseerin tutkinto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Sotatieteiden tohtori</a:t>
            </a:r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3995738" y="4054475"/>
            <a:ext cx="2808287" cy="2614613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Johtaminen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Operaatiotaito ja taktiikka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Sotahistoria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Sotatekniikka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Sotilaspedagogiikka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Sotilaspsykologia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Sotilassosiologia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Strategia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40992" name="Text Box 3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Sotilasala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09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409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nimBg="1"/>
      <p:bldP spid="409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1692275" y="27082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6878" name="Text Box 14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03350" y="2924175"/>
            <a:ext cx="19446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Lapin yliopisto</a:t>
            </a:r>
          </a:p>
        </p:txBody>
      </p:sp>
      <p:sp>
        <p:nvSpPr>
          <p:cNvPr id="36887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76375" y="5229225"/>
            <a:ext cx="1582738" cy="5810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Taideteollinen korkeakoulu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3635375" y="908050"/>
            <a:ext cx="3168650" cy="1474788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Taiteen kandidaatti (TaK)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Taiteen maisteri (TaM)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Taiteen tohtori (TaT)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3635375" y="2565400"/>
            <a:ext cx="3168650" cy="4103688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Audiovisuaalinen mediakulttuuri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Elokuvataide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Graafinen suunnittelu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Keramiikka ja lasitaide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Kuvataidekasvatus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Lavastustaide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Sisustusarkkitehtuuri ja huonekalusuunnittelu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Tekstiili- ja vaatetusala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Tekstiilitaide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Teollinen muotoilu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Vaatetussuunnittelu ja pukutaide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Valokuvataide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6896" name="Text Box 32">
            <a:hlinkClick r:id="rId27"/>
          </p:cNvPr>
          <p:cNvSpPr txBox="1">
            <a:spLocks noChangeArrowheads="1"/>
          </p:cNvSpPr>
          <p:nvPr/>
        </p:nvSpPr>
        <p:spPr bwMode="auto">
          <a:xfrm>
            <a:off x="468313" y="5084763"/>
            <a:ext cx="935037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Pori</a:t>
            </a:r>
          </a:p>
        </p:txBody>
      </p:sp>
      <p:sp>
        <p:nvSpPr>
          <p:cNvPr id="36899" name="Text Box 3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Taideteollinen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68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68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68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68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72" grpId="0" animBg="1"/>
      <p:bldP spid="36878" grpId="0"/>
      <p:bldP spid="368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255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8930" name="Text Box 1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50825" y="51577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38935" name="Text Box 23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34925" y="1063625"/>
            <a:ext cx="3673475" cy="2509838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6600"/>
                </a:solidFill>
              </a:rPr>
              <a:t>Teatteritaiteen kandidaatti (TeK)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0099"/>
                </a:solidFill>
              </a:rPr>
              <a:t>Teatteritaiteen maisteri (TeM)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Teatteritaiteen lisensiaatti (TeL)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Teatteritaiteen tohtori (TeT)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6600"/>
                </a:solidFill>
              </a:rPr>
              <a:t>Tanssitaiteen kandidaatti 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0099"/>
                </a:solidFill>
              </a:rPr>
              <a:t>Tanssitaiteen maisteri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Tanssitaiteen lisensiaatti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Tanssitaiteen tohtori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3924300" y="2565400"/>
            <a:ext cx="2952750" cy="4079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Dramaturgi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Esitystaide –teoria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Koreografia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Näyttelijä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Ohjaus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Teatteri-ilmaisun opettaja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Teatterityö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Valo- ja äänisuunnittelu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Tanssija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Tanssi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Tanssinopettaja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8944" name="Text Box 3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Teatterin ja tanssin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89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89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89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89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 animBg="1"/>
      <p:bldP spid="38921" grpId="0" animBg="1"/>
      <p:bldP spid="38930" grpId="0"/>
      <p:bldP spid="389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755650" y="45085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2698750" y="53006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9711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69963" y="3597275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29712" name="Text Box 16">
            <a:hlinkClick r:id="rId4"/>
          </p:cNvPr>
          <p:cNvSpPr txBox="1">
            <a:spLocks noChangeArrowheads="1"/>
          </p:cNvSpPr>
          <p:nvPr/>
        </p:nvSpPr>
        <p:spPr bwMode="auto">
          <a:xfrm>
            <a:off x="0" y="4316413"/>
            <a:ext cx="12588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Vaasa</a:t>
            </a:r>
          </a:p>
        </p:txBody>
      </p:sp>
      <p:sp>
        <p:nvSpPr>
          <p:cNvPr id="29713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44463" y="5972175"/>
            <a:ext cx="7556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9714" name="Text Box 18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50825" y="51577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9718" name="Text Box 22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979613" y="4941888"/>
            <a:ext cx="18002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Lappeenranta</a:t>
            </a:r>
          </a:p>
        </p:txBody>
      </p:sp>
      <p:sp>
        <p:nvSpPr>
          <p:cNvPr id="29720" name="Text Box 24">
            <a:hlinkClick r:id="rId8"/>
          </p:cNvPr>
          <p:cNvSpPr txBox="1">
            <a:spLocks noChangeArrowheads="1"/>
          </p:cNvSpPr>
          <p:nvPr/>
        </p:nvSpPr>
        <p:spPr bwMode="auto">
          <a:xfrm>
            <a:off x="1836738" y="6165850"/>
            <a:ext cx="115093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Espoo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107950" y="998538"/>
            <a:ext cx="3455988" cy="2574925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Tekniikan kandidaatti (TkK)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Arkkitehti (arkkit.)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Diplomi-insinööri (DI)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Maisema-arkkitehti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Tekniikan lisensiaatti (TL)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Tekniikan tohtori (TT)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4067175" y="1098550"/>
            <a:ext cx="2592388" cy="5354638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Arkkitehtuuri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Automaatio- ja systeemi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Bioinformaatioteknologia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Biotekniikka, -teknologia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Elektroniikka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Energia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Geomatiikka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Informaatioverkostot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Kemia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Kiinteistötalous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Konetekniikka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Maisema-arkkitehtuuri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Materiaali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Prosessi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Puunjalostus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Rakennus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Sähkö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Teknillinen fysiikka ja matem.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Teknis-luonnontieteellinen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Tekstiili- ja vaatetus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Tietojohtaminen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Tietoliikenne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Tietotekniikka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Tuotantotalous</a:t>
            </a:r>
          </a:p>
          <a:p>
            <a:pPr>
              <a:lnSpc>
                <a:spcPct val="65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Ympäristö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9728" name="Text Box 3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Teknillistieteellinen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97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97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97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97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97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97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97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97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97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9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97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 animBg="1"/>
      <p:bldP spid="29703" grpId="0" animBg="1"/>
      <p:bldP spid="29704" grpId="0" animBg="1"/>
      <p:bldP spid="29705" grpId="0" animBg="1"/>
      <p:bldP spid="29709" grpId="0" animBg="1"/>
      <p:bldP spid="29711" grpId="0"/>
      <p:bldP spid="29713" grpId="0"/>
      <p:bldP spid="29714" grpId="0"/>
      <p:bldP spid="29718" grpId="0"/>
      <p:bldP spid="297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3815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3205163" y="908050"/>
            <a:ext cx="3671887" cy="2085975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Eläinlääketieteen kandidaatti (ELK)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Eläinlääketieteen lisensiaatti (ELL), 180 op !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Eläinlääketieteen tohtori (ELT)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/>
              <a:t>Erikoiseläinlääkärin tutkinto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3924300" y="3944938"/>
            <a:ext cx="2879725" cy="2508250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</a:pPr>
            <a:r>
              <a:rPr lang="fi-FI" sz="1400" u="sng"/>
              <a:t>Erikoistumisaloja: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pieneläinsairaudet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hevossairaudet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tuotantoeläinten terveyden- ja sairaudenhoito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ympäristöterveydenhuolto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elintarviketuotannon hygienia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tarttuvat eläintaudit</a:t>
            </a:r>
          </a:p>
        </p:txBody>
      </p:sp>
      <p:sp>
        <p:nvSpPr>
          <p:cNvPr id="33825" name="Text Box 3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5032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Eläinlääketieteellinen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38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38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 animBg="1"/>
      <p:bldP spid="338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72" name="AutoShape 16"/>
          <p:cNvSpPr>
            <a:spLocks noChangeArrowheads="1"/>
          </p:cNvSpPr>
          <p:nvPr/>
        </p:nvSpPr>
        <p:spPr bwMode="auto">
          <a:xfrm>
            <a:off x="3060700" y="4643438"/>
            <a:ext cx="431800" cy="323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9476" name="AutoShape 20"/>
          <p:cNvSpPr>
            <a:spLocks noChangeArrowheads="1"/>
          </p:cNvSpPr>
          <p:nvPr/>
        </p:nvSpPr>
        <p:spPr bwMode="auto">
          <a:xfrm>
            <a:off x="1692275" y="5734050"/>
            <a:ext cx="504825" cy="3794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9479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627313" y="429260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19480" name="Text Box 24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195513" y="60213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3635375" y="908050"/>
            <a:ext cx="2808288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Teologian kandidaatti (TK)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Teologian maisteri (TM)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Teologian lisensiaatti (TL)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Teologian tohtori (TT)</a:t>
            </a:r>
          </a:p>
        </p:txBody>
      </p:sp>
      <p:sp>
        <p:nvSpPr>
          <p:cNvPr id="19486" name="AutoShape 30"/>
          <p:cNvSpPr>
            <a:spLocks noChangeArrowheads="1"/>
          </p:cNvSpPr>
          <p:nvPr/>
        </p:nvSpPr>
        <p:spPr bwMode="auto">
          <a:xfrm>
            <a:off x="60960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9487" name="Text Box 31">
            <a:hlinkClick r:id="rId27"/>
          </p:cNvPr>
          <p:cNvSpPr txBox="1">
            <a:spLocks noChangeArrowheads="1"/>
          </p:cNvSpPr>
          <p:nvPr/>
        </p:nvSpPr>
        <p:spPr bwMode="auto">
          <a:xfrm>
            <a:off x="396875" y="6021388"/>
            <a:ext cx="71913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3851275" y="4545013"/>
            <a:ext cx="2952750" cy="21240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Kirkkojen ja yhteiskunnan teologisten tehtävien koulutusohjelma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Koulun uskonnon-opettajien koulutusohjelma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Ortodoksisen teologian koulutusohjelma</a:t>
            </a:r>
          </a:p>
        </p:txBody>
      </p:sp>
      <p:sp>
        <p:nvSpPr>
          <p:cNvPr id="19490" name="Text Box 3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Teologinen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94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94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194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194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2" grpId="0" animBg="1"/>
      <p:bldP spid="19476" grpId="0" animBg="1"/>
      <p:bldP spid="19479" grpId="0"/>
      <p:bldP spid="1948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779" name="AutoShape 11"/>
          <p:cNvSpPr>
            <a:spLocks noChangeArrowheads="1"/>
          </p:cNvSpPr>
          <p:nvPr/>
        </p:nvSpPr>
        <p:spPr bwMode="auto">
          <a:xfrm>
            <a:off x="2482850" y="44354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783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69963" y="352425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32785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0" y="5589588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32786" name="Text Box 1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619250" y="5229225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32787" name="Text Box 19">
            <a:hlinkClick r:id="rId6"/>
          </p:cNvPr>
          <p:cNvSpPr txBox="1">
            <a:spLocks noChangeArrowheads="1"/>
          </p:cNvSpPr>
          <p:nvPr/>
        </p:nvSpPr>
        <p:spPr bwMode="auto">
          <a:xfrm>
            <a:off x="1187450" y="43878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32788" name="Text Box 20">
            <a:hlinkClick r:id="rId7"/>
          </p:cNvPr>
          <p:cNvSpPr txBox="1">
            <a:spLocks noChangeArrowheads="1"/>
          </p:cNvSpPr>
          <p:nvPr/>
        </p:nvSpPr>
        <p:spPr bwMode="auto">
          <a:xfrm>
            <a:off x="2843213" y="42926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Kuopio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34925" y="1011238"/>
            <a:ext cx="3671888" cy="1841500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Terveystieteiden kandidaatti (TtK)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CC"/>
                </a:solidFill>
              </a:rPr>
              <a:t>Terveystieteiden maisteri (TtM)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Terveystieteiden lisensiaatti (TtL)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Terveystieteiden tohtori (TtT)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3851275" y="2133600"/>
            <a:ext cx="3024188" cy="4481513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Ergonomia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Fysioterapia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Gerontologia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Hoitotiede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Hyvinvointitekniikka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Kansanterveystiede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Kliininen laboratoriotiede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Liikuntalääketiede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Radiografia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Ravitsemustiede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Sosiaali- ja terveyshallinto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Terveyshallintotiede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Terveyskasvatus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Terveystaloustiede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Terveystieteiden opettaja</a:t>
            </a:r>
          </a:p>
          <a:p>
            <a:pPr>
              <a:lnSpc>
                <a:spcPct val="8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Toimintaterapia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2799" name="Text Box 31">
            <a:hlinkClick r:id="rId30"/>
          </p:cNvPr>
          <p:cNvSpPr txBox="1">
            <a:spLocks noChangeArrowheads="1"/>
          </p:cNvSpPr>
          <p:nvPr/>
        </p:nvSpPr>
        <p:spPr bwMode="auto">
          <a:xfrm>
            <a:off x="-36513" y="4581525"/>
            <a:ext cx="1223963" cy="5175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 u="sng"/>
              <a:t>Åbo Akademi</a:t>
            </a:r>
          </a:p>
        </p:txBody>
      </p:sp>
      <p:sp>
        <p:nvSpPr>
          <p:cNvPr id="32801" name="AutoShape 33"/>
          <p:cNvSpPr>
            <a:spLocks noChangeArrowheads="1"/>
          </p:cNvSpPr>
          <p:nvPr/>
        </p:nvSpPr>
        <p:spPr bwMode="auto">
          <a:xfrm>
            <a:off x="468313" y="4581525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2803" name="Text Box 3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Terveystieteiden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27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27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27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27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27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327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327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327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327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327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328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5" grpId="0" animBg="1"/>
      <p:bldP spid="32777" grpId="0" animBg="1"/>
      <p:bldP spid="32778" grpId="0" animBg="1"/>
      <p:bldP spid="32779" grpId="0" animBg="1"/>
      <p:bldP spid="32783" grpId="0"/>
      <p:bldP spid="32785" grpId="0"/>
      <p:bldP spid="32786" grpId="0"/>
      <p:bldP spid="32787" grpId="0"/>
      <p:bldP spid="32788" grpId="0"/>
      <p:bldP spid="3280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39863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1692275" y="31400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7556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684213" y="60198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1835150" y="61642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1258888" y="53721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1835150" y="49403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>
            <a:off x="2482850" y="46513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>
            <a:off x="3059113" y="49403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43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03350" y="3308350"/>
            <a:ext cx="1439863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Rovaniemi</a:t>
            </a:r>
          </a:p>
        </p:txBody>
      </p:sp>
      <p:sp>
        <p:nvSpPr>
          <p:cNvPr id="22545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17488" y="4508500"/>
            <a:ext cx="12588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Vaasa</a:t>
            </a:r>
          </a:p>
        </p:txBody>
      </p:sp>
      <p:sp>
        <p:nvSpPr>
          <p:cNvPr id="22546" name="Text Box 18">
            <a:hlinkClick r:id="rId5"/>
          </p:cNvPr>
          <p:cNvSpPr txBox="1">
            <a:spLocks noChangeArrowheads="1"/>
          </p:cNvSpPr>
          <p:nvPr/>
        </p:nvSpPr>
        <p:spPr bwMode="auto">
          <a:xfrm>
            <a:off x="34925" y="5805488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2547" name="Text Box 19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23850" y="5300663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2548" name="Text Box 20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403350" y="4581525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2549" name="Text Box 21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843213" y="45085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Kuopio</a:t>
            </a:r>
          </a:p>
        </p:txBody>
      </p:sp>
      <p:sp>
        <p:nvSpPr>
          <p:cNvPr id="22550" name="Text Box 22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484438" y="5180013"/>
            <a:ext cx="12239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Joensuu</a:t>
            </a:r>
          </a:p>
        </p:txBody>
      </p:sp>
      <p:sp>
        <p:nvSpPr>
          <p:cNvPr id="22552" name="Text Box 24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268538" y="626110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0" y="1000125"/>
            <a:ext cx="4572000" cy="2141538"/>
          </a:xfrm>
          <a:prstGeom prst="rect">
            <a:avLst/>
          </a:prstGeom>
          <a:solidFill>
            <a:srgbClr val="DDDDDD"/>
          </a:solidFill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6600"/>
                </a:solidFill>
              </a:rPr>
              <a:t>Hallintotieteiden kandidaatti (HTK), Valtiotieteiden kandidaatti (VTK), Yhteiskuntatieteiden kandidaatti (YTK)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000099"/>
                </a:solidFill>
              </a:rPr>
              <a:t>Hallintotieteiden maisteri (HTM), Valtiotieteiden maisteri (VTM), Yhteiskuntatieteiden maisteri (YTM)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Hallintotieteiden lisensiaatti (HTL), Valtiotieteiden lisensiaatti (VTL), Yhteiskuntatieteiden lisensiaatti (YTL)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200">
                <a:solidFill>
                  <a:srgbClr val="990000"/>
                </a:solidFill>
              </a:rPr>
              <a:t>Hallintotieteiden tohtori (HTT), Valtiotieteiden tohtori (VTT), Yhteiskuntatieteiden tohtori (YTT)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3851275" y="908050"/>
            <a:ext cx="2881313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endParaRPr lang="fi-FI" sz="1400">
              <a:solidFill>
                <a:srgbClr val="990000"/>
              </a:solidFill>
            </a:endParaRP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4643438" y="927100"/>
            <a:ext cx="2303462" cy="5930900"/>
          </a:xfrm>
          <a:prstGeom prst="rect">
            <a:avLst/>
          </a:prstGeom>
          <a:solidFill>
            <a:srgbClr val="99FF33"/>
          </a:solidFill>
          <a:ln w="38100" cmpd="dbl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Aluetiede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Filosofia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Finanssihallinto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Hallintotiede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Johtaminen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Julkisoikeus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Kansainvälinen oikeus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Kansainvälinen politiikka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Kansantaloustiede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Kehitysmaatutkimus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Kulttuuripolitiikka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Kunnallisala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Kuntoutus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Naistutkimus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Matkailututkimus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Poliittinen historia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Sosiaali- ja kulttuuriantrop.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Sosiaali- ja terveyshallinto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Sosiaalipedagogiikka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Sosiaalipolitiikka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Sosiaalipsykologia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Sosiaalityö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Sosiologia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Talous- ja sosiaalihistoria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Tiedotusoppi / viestintä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Tilastotiede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Valtio-oppi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Vero-oikeus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Yhteiskuntamaantiede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Yksityisoikeus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r>
              <a:rPr lang="fi-FI" sz="1200"/>
              <a:t>Ympäristöpolitiikka</a:t>
            </a:r>
          </a:p>
          <a:p>
            <a:pPr>
              <a:lnSpc>
                <a:spcPct val="50000"/>
              </a:lnSpc>
              <a:buClr>
                <a:schemeClr val="tx1"/>
              </a:buClr>
              <a:buSzPct val="150000"/>
              <a:buFontTx/>
              <a:buChar char="•"/>
            </a:pPr>
            <a:endParaRPr lang="fi-FI" sz="1200"/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1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2561" name="Text Box 33">
            <a:hlinkClick r:id="rId32"/>
          </p:cNvPr>
          <p:cNvSpPr txBox="1">
            <a:spLocks noChangeArrowheads="1"/>
          </p:cNvSpPr>
          <p:nvPr/>
        </p:nvSpPr>
        <p:spPr bwMode="auto">
          <a:xfrm>
            <a:off x="179388" y="6116638"/>
            <a:ext cx="7921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2562" name="AutoShape 34"/>
          <p:cNvSpPr>
            <a:spLocks noChangeArrowheads="1"/>
          </p:cNvSpPr>
          <p:nvPr/>
        </p:nvSpPr>
        <p:spPr bwMode="auto">
          <a:xfrm>
            <a:off x="827088" y="6092825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2563" name="Text Box 35">
            <a:hlinkClick r:id="rId33"/>
          </p:cNvPr>
          <p:cNvSpPr txBox="1">
            <a:spLocks noChangeArrowheads="1"/>
          </p:cNvSpPr>
          <p:nvPr/>
        </p:nvSpPr>
        <p:spPr bwMode="auto">
          <a:xfrm>
            <a:off x="-36513" y="4941888"/>
            <a:ext cx="1258888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/>
              <a:t>Åbo Akademi</a:t>
            </a:r>
          </a:p>
        </p:txBody>
      </p:sp>
      <p:sp>
        <p:nvSpPr>
          <p:cNvPr id="22564" name="Text Box 36">
            <a:hlinkClick r:id="rId34"/>
          </p:cNvPr>
          <p:cNvSpPr txBox="1">
            <a:spLocks noChangeArrowheads="1"/>
          </p:cNvSpPr>
          <p:nvPr/>
        </p:nvSpPr>
        <p:spPr bwMode="auto">
          <a:xfrm>
            <a:off x="611188" y="5661025"/>
            <a:ext cx="792162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Pori</a:t>
            </a:r>
          </a:p>
        </p:txBody>
      </p:sp>
      <p:sp>
        <p:nvSpPr>
          <p:cNvPr id="22566" name="Text Box 38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63575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Yhteiskuntatieteellinen ala</a:t>
            </a:r>
          </a:p>
        </p:txBody>
      </p:sp>
      <p:sp>
        <p:nvSpPr>
          <p:cNvPr id="22568" name="Text Box 40">
            <a:hlinkClick r:id="rId35"/>
          </p:cNvPr>
          <p:cNvSpPr txBox="1">
            <a:spLocks noChangeArrowheads="1"/>
          </p:cNvSpPr>
          <p:nvPr/>
        </p:nvSpPr>
        <p:spPr bwMode="auto">
          <a:xfrm>
            <a:off x="1042988" y="4365625"/>
            <a:ext cx="1008062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Kokkola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25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25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25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25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25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25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25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25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25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25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25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225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25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25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tmFilter="0, 0; .2, .5; .8, .5; 1, 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500" autoRev="1" fill="hold"/>
                                        <p:tgtEl>
                                          <p:spTgt spid="225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 tmFilter="0, 0; .2, .5; .8, .5; 1, 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500" autoRev="1" fill="hold"/>
                                        <p:tgtEl>
                                          <p:spTgt spid="225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tmFilter="0, 0; .2, .5; .8, .5; 1, 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500" autoRev="1" fill="hold"/>
                                        <p:tgtEl>
                                          <p:spTgt spid="225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5" grpId="0" animBg="1"/>
      <p:bldP spid="22536" grpId="0" animBg="1"/>
      <p:bldP spid="22537" grpId="0" animBg="1"/>
      <p:bldP spid="22538" grpId="0" animBg="1"/>
      <p:bldP spid="22539" grpId="0" animBg="1"/>
      <p:bldP spid="22540" grpId="0" animBg="1"/>
      <p:bldP spid="22541" grpId="0" animBg="1"/>
      <p:bldP spid="22543" grpId="0"/>
      <p:bldP spid="22545" grpId="0"/>
      <p:bldP spid="22546" grpId="0"/>
      <p:bldP spid="22547" grpId="0"/>
      <p:bldP spid="22548" grpId="0"/>
      <p:bldP spid="22549" grpId="0"/>
      <p:bldP spid="22550" grpId="0"/>
      <p:bldP spid="22552" grpId="0"/>
      <p:bldP spid="2256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val 3"/>
          <p:cNvSpPr>
            <a:spLocks noChangeArrowheads="1"/>
          </p:cNvSpPr>
          <p:nvPr/>
        </p:nvSpPr>
        <p:spPr bwMode="auto">
          <a:xfrm>
            <a:off x="71438" y="4724400"/>
            <a:ext cx="5437187" cy="1873250"/>
          </a:xfrm>
          <a:prstGeom prst="ellipse">
            <a:avLst/>
          </a:prstGeom>
          <a:solidFill>
            <a:srgbClr val="C0C0C0"/>
          </a:solidFill>
          <a:ln w="76200" cmpd="tri" algn="ctr">
            <a:solidFill>
              <a:srgbClr val="CC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0"/>
            <a:ext cx="6645275" cy="692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Koulutusalat ja pääsyvaikeus</a:t>
            </a:r>
          </a:p>
        </p:txBody>
      </p:sp>
      <p:sp>
        <p:nvSpPr>
          <p:cNvPr id="118790" name="Freeform 6"/>
          <p:cNvSpPr>
            <a:spLocks/>
          </p:cNvSpPr>
          <p:nvPr/>
        </p:nvSpPr>
        <p:spPr bwMode="auto">
          <a:xfrm>
            <a:off x="323850" y="1052513"/>
            <a:ext cx="7561263" cy="5040312"/>
          </a:xfrm>
          <a:custGeom>
            <a:avLst/>
            <a:gdLst/>
            <a:ahLst/>
            <a:cxnLst>
              <a:cxn ang="0">
                <a:pos x="4672" y="0"/>
              </a:cxn>
              <a:cxn ang="0">
                <a:pos x="4037" y="1179"/>
              </a:cxn>
              <a:cxn ang="0">
                <a:pos x="2903" y="2041"/>
              </a:cxn>
              <a:cxn ang="0">
                <a:pos x="1497" y="2630"/>
              </a:cxn>
              <a:cxn ang="0">
                <a:pos x="0" y="2993"/>
              </a:cxn>
            </a:cxnLst>
            <a:rect l="0" t="0" r="r" b="b"/>
            <a:pathLst>
              <a:path w="4672" h="2993">
                <a:moveTo>
                  <a:pt x="4672" y="0"/>
                </a:moveTo>
                <a:cubicBezTo>
                  <a:pt x="4502" y="419"/>
                  <a:pt x="4332" y="839"/>
                  <a:pt x="4037" y="1179"/>
                </a:cubicBezTo>
                <a:cubicBezTo>
                  <a:pt x="3742" y="1519"/>
                  <a:pt x="3326" y="1799"/>
                  <a:pt x="2903" y="2041"/>
                </a:cubicBezTo>
                <a:cubicBezTo>
                  <a:pt x="2480" y="2283"/>
                  <a:pt x="1981" y="2471"/>
                  <a:pt x="1497" y="2630"/>
                </a:cubicBezTo>
                <a:cubicBezTo>
                  <a:pt x="1013" y="2789"/>
                  <a:pt x="250" y="2933"/>
                  <a:pt x="0" y="2993"/>
                </a:cubicBezTo>
              </a:path>
            </a:pathLst>
          </a:custGeom>
          <a:noFill/>
          <a:ln w="76200" cap="flat" cmpd="sng">
            <a:solidFill>
              <a:srgbClr val="F72313"/>
            </a:solidFill>
            <a:prstDash val="solid"/>
            <a:round/>
            <a:headEnd type="none" w="med" len="med"/>
            <a:tailEnd type="none" w="med" len="med"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/>
          <a:lstStyle/>
          <a:p>
            <a:endParaRPr lang="fi-FI"/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683568" y="6158631"/>
            <a:ext cx="273685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Teatteri- ja tanssiala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-180528" y="5507940"/>
            <a:ext cx="1727647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Kuvataideala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1475656" y="5942608"/>
            <a:ext cx="1440309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Psykologia</a:t>
            </a: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107504" y="5222527"/>
            <a:ext cx="26638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Eläinlääketiet.</a:t>
            </a:r>
            <a:endParaRPr lang="fi-FI" sz="1800" dirty="0"/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2195736" y="5733256"/>
            <a:ext cx="2449016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Liikuntatieteellinen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2483768" y="5517232"/>
            <a:ext cx="25193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Taideteollinen</a:t>
            </a: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611561" y="4931876"/>
            <a:ext cx="2665040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 dirty="0"/>
              <a:t>Lääketieteellinen</a:t>
            </a:r>
          </a:p>
        </p:txBody>
      </p:sp>
      <p:sp>
        <p:nvSpPr>
          <p:cNvPr id="118798" name="Text Box 14"/>
          <p:cNvSpPr txBox="1">
            <a:spLocks noChangeArrowheads="1"/>
          </p:cNvSpPr>
          <p:nvPr/>
        </p:nvSpPr>
        <p:spPr bwMode="auto">
          <a:xfrm>
            <a:off x="4211960" y="5078511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Musiikkiala</a:t>
            </a:r>
          </a:p>
        </p:txBody>
      </p:sp>
      <p:sp>
        <p:nvSpPr>
          <p:cNvPr id="118799" name="Oval 15"/>
          <p:cNvSpPr>
            <a:spLocks noChangeArrowheads="1"/>
          </p:cNvSpPr>
          <p:nvPr/>
        </p:nvSpPr>
        <p:spPr bwMode="auto">
          <a:xfrm>
            <a:off x="3923159" y="4653136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0" name="Oval 16"/>
          <p:cNvSpPr>
            <a:spLocks noChangeArrowheads="1"/>
          </p:cNvSpPr>
          <p:nvPr/>
        </p:nvSpPr>
        <p:spPr bwMode="auto">
          <a:xfrm>
            <a:off x="1979712" y="5301208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Clr>
                <a:srgbClr val="CC3300"/>
              </a:buClr>
              <a:buSzPct val="130000"/>
              <a:buFontTx/>
              <a:buChar char="•"/>
            </a:pPr>
            <a:endParaRPr lang="fi-FI" sz="1800" b="0">
              <a:solidFill>
                <a:srgbClr val="CC3300"/>
              </a:solidFill>
            </a:endParaRPr>
          </a:p>
        </p:txBody>
      </p:sp>
      <p:sp>
        <p:nvSpPr>
          <p:cNvPr id="118801" name="Oval 17"/>
          <p:cNvSpPr>
            <a:spLocks noChangeArrowheads="1"/>
          </p:cNvSpPr>
          <p:nvPr/>
        </p:nvSpPr>
        <p:spPr bwMode="auto">
          <a:xfrm>
            <a:off x="6803603" y="2565722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1763167" y="5428456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10%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3707383" y="4780384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20%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2051720" y="4718472"/>
            <a:ext cx="3311525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 dirty="0"/>
              <a:t>Hammaslääk.</a:t>
            </a:r>
          </a:p>
        </p:txBody>
      </p:sp>
      <p:sp>
        <p:nvSpPr>
          <p:cNvPr id="118806" name="Text Box 22"/>
          <p:cNvSpPr txBox="1">
            <a:spLocks noChangeArrowheads="1"/>
          </p:cNvSpPr>
          <p:nvPr/>
        </p:nvSpPr>
        <p:spPr bwMode="auto">
          <a:xfrm>
            <a:off x="3347864" y="5301208"/>
            <a:ext cx="24479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Oikeustieteellinen</a:t>
            </a:r>
            <a:endParaRPr lang="fi-FI" sz="1800" dirty="0"/>
          </a:p>
        </p:txBody>
      </p:sp>
      <p:sp>
        <p:nvSpPr>
          <p:cNvPr id="118816" name="Oval 32"/>
          <p:cNvSpPr>
            <a:spLocks noChangeArrowheads="1"/>
          </p:cNvSpPr>
          <p:nvPr/>
        </p:nvSpPr>
        <p:spPr bwMode="auto">
          <a:xfrm>
            <a:off x="7667575" y="908720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17" name="Text Box 33"/>
          <p:cNvSpPr txBox="1">
            <a:spLocks noChangeArrowheads="1"/>
          </p:cNvSpPr>
          <p:nvPr/>
        </p:nvSpPr>
        <p:spPr bwMode="auto">
          <a:xfrm>
            <a:off x="6587703" y="2638747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>
                <a:solidFill>
                  <a:schemeClr val="tx2"/>
                </a:solidFill>
              </a:rPr>
              <a:t>40%</a:t>
            </a:r>
          </a:p>
        </p:txBody>
      </p:sp>
      <p:sp>
        <p:nvSpPr>
          <p:cNvPr id="118818" name="Text Box 34"/>
          <p:cNvSpPr txBox="1">
            <a:spLocks noChangeArrowheads="1"/>
          </p:cNvSpPr>
          <p:nvPr/>
        </p:nvSpPr>
        <p:spPr bwMode="auto">
          <a:xfrm>
            <a:off x="7452320" y="1035968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50%</a:t>
            </a:r>
          </a:p>
        </p:txBody>
      </p:sp>
      <p:sp>
        <p:nvSpPr>
          <p:cNvPr id="118819" name="Text Box 35"/>
          <p:cNvSpPr txBox="1">
            <a:spLocks noChangeArrowheads="1"/>
          </p:cNvSpPr>
          <p:nvPr/>
        </p:nvSpPr>
        <p:spPr bwMode="auto">
          <a:xfrm>
            <a:off x="0" y="908720"/>
            <a:ext cx="3779838" cy="1466850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>
            <a:outerShdw dist="81320" dir="3080412" algn="ctr" rotWithShape="0">
              <a:srgbClr val="080808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Vuosittain on pientä vaihtelua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Pääaineesta riippuen voi olla                                                suuria eroja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Yliopistoittain on vaihtelua</a:t>
            </a:r>
          </a:p>
        </p:txBody>
      </p:sp>
      <p:sp>
        <p:nvSpPr>
          <p:cNvPr id="118820" name="Oval 36"/>
          <p:cNvSpPr>
            <a:spLocks noChangeArrowheads="1"/>
          </p:cNvSpPr>
          <p:nvPr/>
        </p:nvSpPr>
        <p:spPr bwMode="auto">
          <a:xfrm>
            <a:off x="5580112" y="3717851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21" name="Text Box 37"/>
          <p:cNvSpPr txBox="1">
            <a:spLocks noChangeArrowheads="1"/>
          </p:cNvSpPr>
          <p:nvPr/>
        </p:nvSpPr>
        <p:spPr bwMode="auto">
          <a:xfrm>
            <a:off x="5364088" y="3844280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30%</a:t>
            </a:r>
          </a:p>
        </p:txBody>
      </p:sp>
      <p:sp>
        <p:nvSpPr>
          <p:cNvPr id="118823" name="Text Box 39"/>
          <p:cNvSpPr txBox="1">
            <a:spLocks noChangeArrowheads="1"/>
          </p:cNvSpPr>
          <p:nvPr/>
        </p:nvSpPr>
        <p:spPr bwMode="auto">
          <a:xfrm>
            <a:off x="2123405" y="5733256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2771775" y="5084763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/>
              <a:t> </a:t>
            </a:r>
          </a:p>
        </p:txBody>
      </p:sp>
      <p:sp>
        <p:nvSpPr>
          <p:cNvPr id="118825" name="Text Box 41"/>
          <p:cNvSpPr txBox="1">
            <a:spLocks noChangeArrowheads="1"/>
          </p:cNvSpPr>
          <p:nvPr/>
        </p:nvSpPr>
        <p:spPr bwMode="auto">
          <a:xfrm>
            <a:off x="1331318" y="5877272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539552" y="5733256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5" name="Text Box 51"/>
          <p:cNvSpPr txBox="1">
            <a:spLocks noChangeArrowheads="1"/>
          </p:cNvSpPr>
          <p:nvPr/>
        </p:nvSpPr>
        <p:spPr bwMode="auto">
          <a:xfrm>
            <a:off x="5221288" y="6092825"/>
            <a:ext cx="3887787" cy="5492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Prosentit on laskettu hakijoista ja hyväksytyistä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Sama opiskelija on voinut hakea usealle alalle</a:t>
            </a:r>
          </a:p>
        </p:txBody>
      </p:sp>
      <p:sp>
        <p:nvSpPr>
          <p:cNvPr id="118836" name="Text Box 52"/>
          <p:cNvSpPr txBox="1">
            <a:spLocks noChangeArrowheads="1"/>
          </p:cNvSpPr>
          <p:nvPr/>
        </p:nvSpPr>
        <p:spPr bwMode="auto">
          <a:xfrm>
            <a:off x="179388" y="6580188"/>
            <a:ext cx="4572000" cy="277812"/>
          </a:xfrm>
          <a:prstGeom prst="rect">
            <a:avLst/>
          </a:prstGeom>
          <a:solidFill>
            <a:srgbClr val="C0C0C0"/>
          </a:solidFill>
          <a:ln w="3175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/>
              <a:t>Alle 20 % hakemuksen jättäneistä on saanut opiskelupaikan</a:t>
            </a:r>
          </a:p>
        </p:txBody>
      </p:sp>
      <p:sp>
        <p:nvSpPr>
          <p:cNvPr id="118842" name="Text Box 58"/>
          <p:cNvSpPr txBox="1">
            <a:spLocks noChangeArrowheads="1"/>
          </p:cNvSpPr>
          <p:nvPr/>
        </p:nvSpPr>
        <p:spPr bwMode="auto">
          <a:xfrm>
            <a:off x="3131840" y="5366544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3" name="Text Box 59"/>
          <p:cNvSpPr txBox="1">
            <a:spLocks noChangeArrowheads="1"/>
          </p:cNvSpPr>
          <p:nvPr/>
        </p:nvSpPr>
        <p:spPr bwMode="auto">
          <a:xfrm>
            <a:off x="3491880" y="4862488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1619672" y="5301208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6" name="Ellipsi 65"/>
          <p:cNvSpPr/>
          <p:nvPr/>
        </p:nvSpPr>
        <p:spPr bwMode="auto">
          <a:xfrm>
            <a:off x="4644008" y="1556792"/>
            <a:ext cx="3456384" cy="122413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Suorakulmio 67"/>
          <p:cNvSpPr/>
          <p:nvPr/>
        </p:nvSpPr>
        <p:spPr bwMode="auto">
          <a:xfrm>
            <a:off x="4860032" y="1628800"/>
            <a:ext cx="3312368" cy="122413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Ellipsi 69"/>
          <p:cNvSpPr/>
          <p:nvPr/>
        </p:nvSpPr>
        <p:spPr bwMode="auto">
          <a:xfrm>
            <a:off x="8396808" y="2429272"/>
            <a:ext cx="144016" cy="50405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val 4"/>
          <p:cNvSpPr>
            <a:spLocks noChangeArrowheads="1"/>
          </p:cNvSpPr>
          <p:nvPr/>
        </p:nvSpPr>
        <p:spPr bwMode="auto">
          <a:xfrm>
            <a:off x="1187624" y="2636912"/>
            <a:ext cx="7561263" cy="2520950"/>
          </a:xfrm>
          <a:prstGeom prst="ellipse">
            <a:avLst/>
          </a:prstGeom>
          <a:solidFill>
            <a:srgbClr val="9999FF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63" name="Oval 3"/>
          <p:cNvSpPr>
            <a:spLocks noChangeArrowheads="1"/>
          </p:cNvSpPr>
          <p:nvPr/>
        </p:nvSpPr>
        <p:spPr bwMode="auto">
          <a:xfrm>
            <a:off x="71438" y="4724400"/>
            <a:ext cx="5437187" cy="1873250"/>
          </a:xfrm>
          <a:prstGeom prst="ellipse">
            <a:avLst/>
          </a:prstGeom>
          <a:solidFill>
            <a:srgbClr val="C0C0C0"/>
          </a:solidFill>
          <a:ln w="76200" cmpd="tri" algn="ctr">
            <a:solidFill>
              <a:srgbClr val="CC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0"/>
            <a:ext cx="6645275" cy="692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Koulutusalat ja pääsyvaikeus</a:t>
            </a:r>
          </a:p>
        </p:txBody>
      </p:sp>
      <p:sp>
        <p:nvSpPr>
          <p:cNvPr id="118790" name="Freeform 6"/>
          <p:cNvSpPr>
            <a:spLocks/>
          </p:cNvSpPr>
          <p:nvPr/>
        </p:nvSpPr>
        <p:spPr bwMode="auto">
          <a:xfrm>
            <a:off x="323850" y="1052513"/>
            <a:ext cx="7561263" cy="5040312"/>
          </a:xfrm>
          <a:custGeom>
            <a:avLst/>
            <a:gdLst/>
            <a:ahLst/>
            <a:cxnLst>
              <a:cxn ang="0">
                <a:pos x="4672" y="0"/>
              </a:cxn>
              <a:cxn ang="0">
                <a:pos x="4037" y="1179"/>
              </a:cxn>
              <a:cxn ang="0">
                <a:pos x="2903" y="2041"/>
              </a:cxn>
              <a:cxn ang="0">
                <a:pos x="1497" y="2630"/>
              </a:cxn>
              <a:cxn ang="0">
                <a:pos x="0" y="2993"/>
              </a:cxn>
            </a:cxnLst>
            <a:rect l="0" t="0" r="r" b="b"/>
            <a:pathLst>
              <a:path w="4672" h="2993">
                <a:moveTo>
                  <a:pt x="4672" y="0"/>
                </a:moveTo>
                <a:cubicBezTo>
                  <a:pt x="4502" y="419"/>
                  <a:pt x="4332" y="839"/>
                  <a:pt x="4037" y="1179"/>
                </a:cubicBezTo>
                <a:cubicBezTo>
                  <a:pt x="3742" y="1519"/>
                  <a:pt x="3326" y="1799"/>
                  <a:pt x="2903" y="2041"/>
                </a:cubicBezTo>
                <a:cubicBezTo>
                  <a:pt x="2480" y="2283"/>
                  <a:pt x="1981" y="2471"/>
                  <a:pt x="1497" y="2630"/>
                </a:cubicBezTo>
                <a:cubicBezTo>
                  <a:pt x="1013" y="2789"/>
                  <a:pt x="250" y="2933"/>
                  <a:pt x="0" y="2993"/>
                </a:cubicBezTo>
              </a:path>
            </a:pathLst>
          </a:custGeom>
          <a:noFill/>
          <a:ln w="76200" cap="flat" cmpd="sng">
            <a:solidFill>
              <a:srgbClr val="F72313"/>
            </a:solidFill>
            <a:prstDash val="solid"/>
            <a:round/>
            <a:headEnd type="none" w="med" len="med"/>
            <a:tailEnd type="none" w="med" len="med"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/>
          <a:lstStyle/>
          <a:p>
            <a:endParaRPr lang="fi-FI"/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683568" y="6158631"/>
            <a:ext cx="273685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Teatteri- ja tanssiala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-180528" y="5507940"/>
            <a:ext cx="1727647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Kuvataideala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1475656" y="5942608"/>
            <a:ext cx="1440309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Psykologia</a:t>
            </a: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107504" y="5222527"/>
            <a:ext cx="26638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Eläinlääketiet.</a:t>
            </a:r>
            <a:endParaRPr lang="fi-FI" sz="1800" dirty="0"/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2195736" y="5733256"/>
            <a:ext cx="2449016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Liikuntatieteellinen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2483768" y="5517232"/>
            <a:ext cx="25193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Taideteollinen</a:t>
            </a: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611561" y="4931876"/>
            <a:ext cx="2665040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 dirty="0"/>
              <a:t>Lääketieteellinen</a:t>
            </a:r>
          </a:p>
        </p:txBody>
      </p:sp>
      <p:sp>
        <p:nvSpPr>
          <p:cNvPr id="118798" name="Text Box 14"/>
          <p:cNvSpPr txBox="1">
            <a:spLocks noChangeArrowheads="1"/>
          </p:cNvSpPr>
          <p:nvPr/>
        </p:nvSpPr>
        <p:spPr bwMode="auto">
          <a:xfrm>
            <a:off x="4211960" y="5078511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Musiikkiala</a:t>
            </a:r>
          </a:p>
        </p:txBody>
      </p:sp>
      <p:sp>
        <p:nvSpPr>
          <p:cNvPr id="118799" name="Oval 15"/>
          <p:cNvSpPr>
            <a:spLocks noChangeArrowheads="1"/>
          </p:cNvSpPr>
          <p:nvPr/>
        </p:nvSpPr>
        <p:spPr bwMode="auto">
          <a:xfrm>
            <a:off x="3923159" y="4653136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0" name="Oval 16"/>
          <p:cNvSpPr>
            <a:spLocks noChangeArrowheads="1"/>
          </p:cNvSpPr>
          <p:nvPr/>
        </p:nvSpPr>
        <p:spPr bwMode="auto">
          <a:xfrm>
            <a:off x="1979712" y="5301208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Clr>
                <a:srgbClr val="CC3300"/>
              </a:buClr>
              <a:buSzPct val="130000"/>
              <a:buFontTx/>
              <a:buChar char="•"/>
            </a:pPr>
            <a:endParaRPr lang="fi-FI" sz="1800" b="0">
              <a:solidFill>
                <a:srgbClr val="CC3300"/>
              </a:solidFill>
            </a:endParaRPr>
          </a:p>
        </p:txBody>
      </p:sp>
      <p:sp>
        <p:nvSpPr>
          <p:cNvPr id="118801" name="Oval 17"/>
          <p:cNvSpPr>
            <a:spLocks noChangeArrowheads="1"/>
          </p:cNvSpPr>
          <p:nvPr/>
        </p:nvSpPr>
        <p:spPr bwMode="auto">
          <a:xfrm>
            <a:off x="6803603" y="2565722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1763167" y="5428456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10%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3707383" y="4780384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20%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2051720" y="4718472"/>
            <a:ext cx="3311525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 dirty="0"/>
              <a:t>Hammaslääk.</a:t>
            </a:r>
          </a:p>
        </p:txBody>
      </p:sp>
      <p:sp>
        <p:nvSpPr>
          <p:cNvPr id="118805" name="Text Box 21"/>
          <p:cNvSpPr txBox="1">
            <a:spLocks noChangeArrowheads="1"/>
          </p:cNvSpPr>
          <p:nvPr/>
        </p:nvSpPr>
        <p:spPr bwMode="auto">
          <a:xfrm>
            <a:off x="4716016" y="4653136"/>
            <a:ext cx="33115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Kasvatustieteellinen</a:t>
            </a:r>
          </a:p>
        </p:txBody>
      </p:sp>
      <p:sp>
        <p:nvSpPr>
          <p:cNvPr id="118806" name="Text Box 22"/>
          <p:cNvSpPr txBox="1">
            <a:spLocks noChangeArrowheads="1"/>
          </p:cNvSpPr>
          <p:nvPr/>
        </p:nvSpPr>
        <p:spPr bwMode="auto">
          <a:xfrm>
            <a:off x="3347864" y="5301208"/>
            <a:ext cx="24479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Oikeustieteellinen</a:t>
            </a:r>
            <a:endParaRPr lang="fi-FI" sz="1800" dirty="0"/>
          </a:p>
        </p:txBody>
      </p:sp>
      <p:sp>
        <p:nvSpPr>
          <p:cNvPr id="118807" name="Text Box 23"/>
          <p:cNvSpPr txBox="1">
            <a:spLocks noChangeArrowheads="1"/>
          </p:cNvSpPr>
          <p:nvPr/>
        </p:nvSpPr>
        <p:spPr bwMode="auto">
          <a:xfrm>
            <a:off x="2771800" y="4214415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Humanistinen</a:t>
            </a:r>
          </a:p>
        </p:txBody>
      </p:sp>
      <p:sp>
        <p:nvSpPr>
          <p:cNvPr id="118808" name="Text Box 24"/>
          <p:cNvSpPr txBox="1">
            <a:spLocks noChangeArrowheads="1"/>
          </p:cNvSpPr>
          <p:nvPr/>
        </p:nvSpPr>
        <p:spPr bwMode="auto">
          <a:xfrm>
            <a:off x="4716016" y="3350319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 dirty="0"/>
              <a:t>Teologinen</a:t>
            </a:r>
          </a:p>
        </p:txBody>
      </p:sp>
      <p:sp>
        <p:nvSpPr>
          <p:cNvPr id="118809" name="Text Box 25"/>
          <p:cNvSpPr txBox="1">
            <a:spLocks noChangeArrowheads="1"/>
          </p:cNvSpPr>
          <p:nvPr/>
        </p:nvSpPr>
        <p:spPr bwMode="auto">
          <a:xfrm>
            <a:off x="5724128" y="4214416"/>
            <a:ext cx="1368425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/>
              <a:t>Farmasia</a:t>
            </a:r>
          </a:p>
        </p:txBody>
      </p:sp>
      <p:sp>
        <p:nvSpPr>
          <p:cNvPr id="118810" name="Text Box 26"/>
          <p:cNvSpPr txBox="1">
            <a:spLocks noChangeArrowheads="1"/>
          </p:cNvSpPr>
          <p:nvPr/>
        </p:nvSpPr>
        <p:spPr bwMode="auto">
          <a:xfrm>
            <a:off x="1979712" y="4430439"/>
            <a:ext cx="28797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Yhteiskuntatiet.</a:t>
            </a:r>
            <a:endParaRPr lang="fi-FI" sz="1800" dirty="0"/>
          </a:p>
        </p:txBody>
      </p:sp>
      <p:sp>
        <p:nvSpPr>
          <p:cNvPr id="118811" name="Text Box 27"/>
          <p:cNvSpPr txBox="1">
            <a:spLocks noChangeArrowheads="1"/>
          </p:cNvSpPr>
          <p:nvPr/>
        </p:nvSpPr>
        <p:spPr bwMode="auto">
          <a:xfrm>
            <a:off x="4788024" y="4427820"/>
            <a:ext cx="2592685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Kauppatieteellinen</a:t>
            </a:r>
          </a:p>
        </p:txBody>
      </p:sp>
      <p:sp>
        <p:nvSpPr>
          <p:cNvPr id="118812" name="Text Box 28"/>
          <p:cNvSpPr txBox="1">
            <a:spLocks noChangeArrowheads="1"/>
          </p:cNvSpPr>
          <p:nvPr/>
        </p:nvSpPr>
        <p:spPr bwMode="auto">
          <a:xfrm>
            <a:off x="2123728" y="4062909"/>
            <a:ext cx="3600450" cy="2301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800"/>
              <a:t>Maatalous-metsätieteellinen</a:t>
            </a:r>
          </a:p>
        </p:txBody>
      </p:sp>
      <p:sp>
        <p:nvSpPr>
          <p:cNvPr id="118813" name="Text Box 29"/>
          <p:cNvSpPr txBox="1">
            <a:spLocks noChangeArrowheads="1"/>
          </p:cNvSpPr>
          <p:nvPr/>
        </p:nvSpPr>
        <p:spPr bwMode="auto">
          <a:xfrm>
            <a:off x="4501108" y="4862487"/>
            <a:ext cx="194310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Terveystieteet</a:t>
            </a:r>
          </a:p>
        </p:txBody>
      </p:sp>
      <p:sp>
        <p:nvSpPr>
          <p:cNvPr id="118816" name="Oval 32"/>
          <p:cNvSpPr>
            <a:spLocks noChangeArrowheads="1"/>
          </p:cNvSpPr>
          <p:nvPr/>
        </p:nvSpPr>
        <p:spPr bwMode="auto">
          <a:xfrm>
            <a:off x="7667575" y="908720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17" name="Text Box 33"/>
          <p:cNvSpPr txBox="1">
            <a:spLocks noChangeArrowheads="1"/>
          </p:cNvSpPr>
          <p:nvPr/>
        </p:nvSpPr>
        <p:spPr bwMode="auto">
          <a:xfrm>
            <a:off x="6587703" y="2638747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>
                <a:solidFill>
                  <a:schemeClr val="tx2"/>
                </a:solidFill>
              </a:rPr>
              <a:t>40%</a:t>
            </a:r>
          </a:p>
        </p:txBody>
      </p:sp>
      <p:sp>
        <p:nvSpPr>
          <p:cNvPr id="118818" name="Text Box 34"/>
          <p:cNvSpPr txBox="1">
            <a:spLocks noChangeArrowheads="1"/>
          </p:cNvSpPr>
          <p:nvPr/>
        </p:nvSpPr>
        <p:spPr bwMode="auto">
          <a:xfrm>
            <a:off x="7452320" y="1035968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50%</a:t>
            </a:r>
          </a:p>
        </p:txBody>
      </p:sp>
      <p:sp>
        <p:nvSpPr>
          <p:cNvPr id="118819" name="Text Box 35"/>
          <p:cNvSpPr txBox="1">
            <a:spLocks noChangeArrowheads="1"/>
          </p:cNvSpPr>
          <p:nvPr/>
        </p:nvSpPr>
        <p:spPr bwMode="auto">
          <a:xfrm>
            <a:off x="0" y="882030"/>
            <a:ext cx="3779838" cy="1466850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>
            <a:outerShdw dist="81320" dir="3080412" algn="ctr" rotWithShape="0">
              <a:srgbClr val="080808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Vuosittain on pientä vaihtelua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Pääaineesta riippuen voi olla                                                suuria eroja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Yliopistoittain on vaihtelua</a:t>
            </a:r>
          </a:p>
        </p:txBody>
      </p:sp>
      <p:sp>
        <p:nvSpPr>
          <p:cNvPr id="118820" name="Oval 36"/>
          <p:cNvSpPr>
            <a:spLocks noChangeArrowheads="1"/>
          </p:cNvSpPr>
          <p:nvPr/>
        </p:nvSpPr>
        <p:spPr bwMode="auto">
          <a:xfrm>
            <a:off x="5580112" y="3717851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21" name="Text Box 37"/>
          <p:cNvSpPr txBox="1">
            <a:spLocks noChangeArrowheads="1"/>
          </p:cNvSpPr>
          <p:nvPr/>
        </p:nvSpPr>
        <p:spPr bwMode="auto">
          <a:xfrm>
            <a:off x="5364088" y="3844280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30%</a:t>
            </a:r>
          </a:p>
        </p:txBody>
      </p:sp>
      <p:sp>
        <p:nvSpPr>
          <p:cNvPr id="118822" name="Text Box 38"/>
          <p:cNvSpPr txBox="1">
            <a:spLocks noChangeArrowheads="1"/>
          </p:cNvSpPr>
          <p:nvPr/>
        </p:nvSpPr>
        <p:spPr bwMode="auto">
          <a:xfrm>
            <a:off x="6372200" y="3501008"/>
            <a:ext cx="14398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Sotilasala</a:t>
            </a:r>
          </a:p>
        </p:txBody>
      </p:sp>
      <p:sp>
        <p:nvSpPr>
          <p:cNvPr id="118823" name="Text Box 39"/>
          <p:cNvSpPr txBox="1">
            <a:spLocks noChangeArrowheads="1"/>
          </p:cNvSpPr>
          <p:nvPr/>
        </p:nvSpPr>
        <p:spPr bwMode="auto">
          <a:xfrm>
            <a:off x="2123405" y="5733256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2771775" y="5084763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/>
              <a:t> </a:t>
            </a:r>
          </a:p>
        </p:txBody>
      </p:sp>
      <p:sp>
        <p:nvSpPr>
          <p:cNvPr id="118825" name="Text Box 41"/>
          <p:cNvSpPr txBox="1">
            <a:spLocks noChangeArrowheads="1"/>
          </p:cNvSpPr>
          <p:nvPr/>
        </p:nvSpPr>
        <p:spPr bwMode="auto">
          <a:xfrm>
            <a:off x="1331318" y="5877272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539552" y="5733256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7" name="Text Box 43"/>
          <p:cNvSpPr txBox="1">
            <a:spLocks noChangeArrowheads="1"/>
          </p:cNvSpPr>
          <p:nvPr/>
        </p:nvSpPr>
        <p:spPr bwMode="auto">
          <a:xfrm>
            <a:off x="4427984" y="4358432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9" name="Text Box 45"/>
          <p:cNvSpPr txBox="1">
            <a:spLocks noChangeArrowheads="1"/>
          </p:cNvSpPr>
          <p:nvPr/>
        </p:nvSpPr>
        <p:spPr bwMode="auto">
          <a:xfrm>
            <a:off x="5940152" y="3422328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0" name="Text Box 46"/>
          <p:cNvSpPr txBox="1">
            <a:spLocks noChangeArrowheads="1"/>
          </p:cNvSpPr>
          <p:nvPr/>
        </p:nvSpPr>
        <p:spPr bwMode="auto">
          <a:xfrm>
            <a:off x="4932040" y="4142407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5" name="Text Box 51"/>
          <p:cNvSpPr txBox="1">
            <a:spLocks noChangeArrowheads="1"/>
          </p:cNvSpPr>
          <p:nvPr/>
        </p:nvSpPr>
        <p:spPr bwMode="auto">
          <a:xfrm>
            <a:off x="5221288" y="6092825"/>
            <a:ext cx="3887787" cy="5492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Prosentit on laskettu hakijoista ja hyväksytyistä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Sama opiskelija on voinut hakea usealle alalle</a:t>
            </a:r>
          </a:p>
        </p:txBody>
      </p:sp>
      <p:sp>
        <p:nvSpPr>
          <p:cNvPr id="118836" name="Text Box 52"/>
          <p:cNvSpPr txBox="1">
            <a:spLocks noChangeArrowheads="1"/>
          </p:cNvSpPr>
          <p:nvPr/>
        </p:nvSpPr>
        <p:spPr bwMode="auto">
          <a:xfrm>
            <a:off x="179388" y="6580188"/>
            <a:ext cx="4572000" cy="277812"/>
          </a:xfrm>
          <a:prstGeom prst="rect">
            <a:avLst/>
          </a:prstGeom>
          <a:solidFill>
            <a:srgbClr val="C0C0C0"/>
          </a:solidFill>
          <a:ln w="3175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/>
              <a:t>Alle 20 % hakemuksen jättäneistä on saanut opiskelupaikan</a:t>
            </a:r>
          </a:p>
        </p:txBody>
      </p:sp>
      <p:sp>
        <p:nvSpPr>
          <p:cNvPr id="118837" name="AutoShape 53"/>
          <p:cNvSpPr>
            <a:spLocks noChangeArrowheads="1"/>
          </p:cNvSpPr>
          <p:nvPr/>
        </p:nvSpPr>
        <p:spPr bwMode="auto">
          <a:xfrm>
            <a:off x="71438" y="3429000"/>
            <a:ext cx="1979612" cy="1223963"/>
          </a:xfrm>
          <a:prstGeom prst="rightArrowCallout">
            <a:avLst>
              <a:gd name="adj1" fmla="val 25000"/>
              <a:gd name="adj2" fmla="val 25000"/>
              <a:gd name="adj3" fmla="val 26956"/>
              <a:gd name="adj4" fmla="val 66667"/>
            </a:avLst>
          </a:prstGeom>
          <a:solidFill>
            <a:srgbClr val="C0C0C0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8838" name="Text Box 54"/>
          <p:cNvSpPr txBox="1">
            <a:spLocks noChangeArrowheads="1"/>
          </p:cNvSpPr>
          <p:nvPr/>
        </p:nvSpPr>
        <p:spPr bwMode="auto">
          <a:xfrm>
            <a:off x="107950" y="3497263"/>
            <a:ext cx="1223963" cy="11557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20 - 40 % hakijoista saanut opiskelu-paikan</a:t>
            </a:r>
          </a:p>
        </p:txBody>
      </p:sp>
      <p:sp>
        <p:nvSpPr>
          <p:cNvPr id="118841" name="Text Box 57"/>
          <p:cNvSpPr txBox="1">
            <a:spLocks noChangeArrowheads="1"/>
          </p:cNvSpPr>
          <p:nvPr/>
        </p:nvSpPr>
        <p:spPr bwMode="auto">
          <a:xfrm>
            <a:off x="5436096" y="4214416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2" name="Text Box 58"/>
          <p:cNvSpPr txBox="1">
            <a:spLocks noChangeArrowheads="1"/>
          </p:cNvSpPr>
          <p:nvPr/>
        </p:nvSpPr>
        <p:spPr bwMode="auto">
          <a:xfrm>
            <a:off x="3131840" y="5366544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3" name="Text Box 59"/>
          <p:cNvSpPr txBox="1">
            <a:spLocks noChangeArrowheads="1"/>
          </p:cNvSpPr>
          <p:nvPr/>
        </p:nvSpPr>
        <p:spPr bwMode="auto">
          <a:xfrm>
            <a:off x="3491880" y="4862488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4" name="Text Box 60"/>
          <p:cNvSpPr txBox="1">
            <a:spLocks noChangeArrowheads="1"/>
          </p:cNvSpPr>
          <p:nvPr/>
        </p:nvSpPr>
        <p:spPr bwMode="auto">
          <a:xfrm>
            <a:off x="3635896" y="4574455"/>
            <a:ext cx="3603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1619672" y="5301208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2" name="Text Box 41"/>
          <p:cNvSpPr txBox="1">
            <a:spLocks noChangeArrowheads="1"/>
          </p:cNvSpPr>
          <p:nvPr/>
        </p:nvSpPr>
        <p:spPr bwMode="auto">
          <a:xfrm>
            <a:off x="4860032" y="4509120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5" name="Ellipsi 64"/>
          <p:cNvSpPr/>
          <p:nvPr/>
        </p:nvSpPr>
        <p:spPr bwMode="auto">
          <a:xfrm>
            <a:off x="4860032" y="1628800"/>
            <a:ext cx="3024336" cy="100811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Ellipsi 65"/>
          <p:cNvSpPr/>
          <p:nvPr/>
        </p:nvSpPr>
        <p:spPr bwMode="auto">
          <a:xfrm>
            <a:off x="4644008" y="1556792"/>
            <a:ext cx="3456384" cy="122413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Ellipsi 69"/>
          <p:cNvSpPr/>
          <p:nvPr/>
        </p:nvSpPr>
        <p:spPr bwMode="auto">
          <a:xfrm>
            <a:off x="8396808" y="2429272"/>
            <a:ext cx="144016" cy="504056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val 4"/>
          <p:cNvSpPr>
            <a:spLocks noChangeArrowheads="1"/>
          </p:cNvSpPr>
          <p:nvPr/>
        </p:nvSpPr>
        <p:spPr bwMode="auto">
          <a:xfrm>
            <a:off x="1187624" y="2636912"/>
            <a:ext cx="7561263" cy="2520950"/>
          </a:xfrm>
          <a:prstGeom prst="ellipse">
            <a:avLst/>
          </a:prstGeom>
          <a:solidFill>
            <a:srgbClr val="9999FF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63" name="Oval 3"/>
          <p:cNvSpPr>
            <a:spLocks noChangeArrowheads="1"/>
          </p:cNvSpPr>
          <p:nvPr/>
        </p:nvSpPr>
        <p:spPr bwMode="auto">
          <a:xfrm>
            <a:off x="71438" y="4724400"/>
            <a:ext cx="5437187" cy="1873250"/>
          </a:xfrm>
          <a:prstGeom prst="ellipse">
            <a:avLst/>
          </a:prstGeom>
          <a:solidFill>
            <a:srgbClr val="C0C0C0"/>
          </a:solidFill>
          <a:ln w="76200" cmpd="tri" algn="ctr">
            <a:solidFill>
              <a:srgbClr val="CC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0"/>
            <a:ext cx="6645275" cy="692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Koulutusalat ja pääsyvaikeus</a:t>
            </a:r>
          </a:p>
        </p:txBody>
      </p:sp>
      <p:sp>
        <p:nvSpPr>
          <p:cNvPr id="118790" name="Freeform 6"/>
          <p:cNvSpPr>
            <a:spLocks/>
          </p:cNvSpPr>
          <p:nvPr/>
        </p:nvSpPr>
        <p:spPr bwMode="auto">
          <a:xfrm>
            <a:off x="323850" y="1052513"/>
            <a:ext cx="7561263" cy="5040312"/>
          </a:xfrm>
          <a:custGeom>
            <a:avLst/>
            <a:gdLst/>
            <a:ahLst/>
            <a:cxnLst>
              <a:cxn ang="0">
                <a:pos x="4672" y="0"/>
              </a:cxn>
              <a:cxn ang="0">
                <a:pos x="4037" y="1179"/>
              </a:cxn>
              <a:cxn ang="0">
                <a:pos x="2903" y="2041"/>
              </a:cxn>
              <a:cxn ang="0">
                <a:pos x="1497" y="2630"/>
              </a:cxn>
              <a:cxn ang="0">
                <a:pos x="0" y="2993"/>
              </a:cxn>
            </a:cxnLst>
            <a:rect l="0" t="0" r="r" b="b"/>
            <a:pathLst>
              <a:path w="4672" h="2993">
                <a:moveTo>
                  <a:pt x="4672" y="0"/>
                </a:moveTo>
                <a:cubicBezTo>
                  <a:pt x="4502" y="419"/>
                  <a:pt x="4332" y="839"/>
                  <a:pt x="4037" y="1179"/>
                </a:cubicBezTo>
                <a:cubicBezTo>
                  <a:pt x="3742" y="1519"/>
                  <a:pt x="3326" y="1799"/>
                  <a:pt x="2903" y="2041"/>
                </a:cubicBezTo>
                <a:cubicBezTo>
                  <a:pt x="2480" y="2283"/>
                  <a:pt x="1981" y="2471"/>
                  <a:pt x="1497" y="2630"/>
                </a:cubicBezTo>
                <a:cubicBezTo>
                  <a:pt x="1013" y="2789"/>
                  <a:pt x="250" y="2933"/>
                  <a:pt x="0" y="2993"/>
                </a:cubicBezTo>
              </a:path>
            </a:pathLst>
          </a:custGeom>
          <a:noFill/>
          <a:ln w="76200" cap="flat" cmpd="sng">
            <a:solidFill>
              <a:srgbClr val="F72313"/>
            </a:solidFill>
            <a:prstDash val="solid"/>
            <a:round/>
            <a:headEnd type="none" w="med" len="med"/>
            <a:tailEnd type="none" w="med" len="med"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/>
          <a:lstStyle/>
          <a:p>
            <a:endParaRPr lang="fi-FI"/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683568" y="6158631"/>
            <a:ext cx="273685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Teatteri- ja tanssiala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-180528" y="5507940"/>
            <a:ext cx="1727647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Kuvataideala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1475656" y="5942608"/>
            <a:ext cx="1440309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Psykologia</a:t>
            </a: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107504" y="5222527"/>
            <a:ext cx="26638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Eläinlääketiet.</a:t>
            </a:r>
            <a:endParaRPr lang="fi-FI" sz="1800" dirty="0"/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2195736" y="5733256"/>
            <a:ext cx="2449016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Liikuntatieteellinen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2483768" y="5517232"/>
            <a:ext cx="25193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Taideteollinen</a:t>
            </a: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611561" y="4931876"/>
            <a:ext cx="2665040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 dirty="0"/>
              <a:t>Lääketieteellinen</a:t>
            </a:r>
          </a:p>
        </p:txBody>
      </p:sp>
      <p:sp>
        <p:nvSpPr>
          <p:cNvPr id="118798" name="Text Box 14"/>
          <p:cNvSpPr txBox="1">
            <a:spLocks noChangeArrowheads="1"/>
          </p:cNvSpPr>
          <p:nvPr/>
        </p:nvSpPr>
        <p:spPr bwMode="auto">
          <a:xfrm>
            <a:off x="4211960" y="5078511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Musiikkiala</a:t>
            </a:r>
          </a:p>
        </p:txBody>
      </p:sp>
      <p:sp>
        <p:nvSpPr>
          <p:cNvPr id="118799" name="Oval 15"/>
          <p:cNvSpPr>
            <a:spLocks noChangeArrowheads="1"/>
          </p:cNvSpPr>
          <p:nvPr/>
        </p:nvSpPr>
        <p:spPr bwMode="auto">
          <a:xfrm>
            <a:off x="3923159" y="4653136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0" name="Oval 16"/>
          <p:cNvSpPr>
            <a:spLocks noChangeArrowheads="1"/>
          </p:cNvSpPr>
          <p:nvPr/>
        </p:nvSpPr>
        <p:spPr bwMode="auto">
          <a:xfrm>
            <a:off x="1979712" y="5301208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Clr>
                <a:srgbClr val="CC3300"/>
              </a:buClr>
              <a:buSzPct val="130000"/>
              <a:buFontTx/>
              <a:buChar char="•"/>
            </a:pPr>
            <a:endParaRPr lang="fi-FI" sz="1800" b="0">
              <a:solidFill>
                <a:srgbClr val="CC3300"/>
              </a:solidFill>
            </a:endParaRPr>
          </a:p>
        </p:txBody>
      </p:sp>
      <p:sp>
        <p:nvSpPr>
          <p:cNvPr id="118801" name="Oval 17"/>
          <p:cNvSpPr>
            <a:spLocks noChangeArrowheads="1"/>
          </p:cNvSpPr>
          <p:nvPr/>
        </p:nvSpPr>
        <p:spPr bwMode="auto">
          <a:xfrm>
            <a:off x="6803603" y="2565722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02" name="Text Box 18"/>
          <p:cNvSpPr txBox="1">
            <a:spLocks noChangeArrowheads="1"/>
          </p:cNvSpPr>
          <p:nvPr/>
        </p:nvSpPr>
        <p:spPr bwMode="auto">
          <a:xfrm>
            <a:off x="1763167" y="5428456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10%</a:t>
            </a:r>
          </a:p>
        </p:txBody>
      </p:sp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3707383" y="4780384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20%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2051720" y="4718472"/>
            <a:ext cx="3311525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 dirty="0"/>
              <a:t>Hammaslääk.</a:t>
            </a:r>
          </a:p>
        </p:txBody>
      </p:sp>
      <p:sp>
        <p:nvSpPr>
          <p:cNvPr id="118805" name="Text Box 21"/>
          <p:cNvSpPr txBox="1">
            <a:spLocks noChangeArrowheads="1"/>
          </p:cNvSpPr>
          <p:nvPr/>
        </p:nvSpPr>
        <p:spPr bwMode="auto">
          <a:xfrm>
            <a:off x="4716016" y="4653136"/>
            <a:ext cx="33115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Kasvatustieteellinen</a:t>
            </a:r>
          </a:p>
        </p:txBody>
      </p:sp>
      <p:sp>
        <p:nvSpPr>
          <p:cNvPr id="118806" name="Text Box 22"/>
          <p:cNvSpPr txBox="1">
            <a:spLocks noChangeArrowheads="1"/>
          </p:cNvSpPr>
          <p:nvPr/>
        </p:nvSpPr>
        <p:spPr bwMode="auto">
          <a:xfrm>
            <a:off x="3347864" y="5301208"/>
            <a:ext cx="24479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Oikeustieteellinen</a:t>
            </a:r>
            <a:endParaRPr lang="fi-FI" sz="1800" dirty="0"/>
          </a:p>
        </p:txBody>
      </p:sp>
      <p:sp>
        <p:nvSpPr>
          <p:cNvPr id="118807" name="Text Box 23"/>
          <p:cNvSpPr txBox="1">
            <a:spLocks noChangeArrowheads="1"/>
          </p:cNvSpPr>
          <p:nvPr/>
        </p:nvSpPr>
        <p:spPr bwMode="auto">
          <a:xfrm>
            <a:off x="2771800" y="4214415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Humanistinen</a:t>
            </a:r>
          </a:p>
        </p:txBody>
      </p:sp>
      <p:sp>
        <p:nvSpPr>
          <p:cNvPr id="118808" name="Text Box 24"/>
          <p:cNvSpPr txBox="1">
            <a:spLocks noChangeArrowheads="1"/>
          </p:cNvSpPr>
          <p:nvPr/>
        </p:nvSpPr>
        <p:spPr bwMode="auto">
          <a:xfrm>
            <a:off x="4716016" y="3350319"/>
            <a:ext cx="18002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 dirty="0"/>
              <a:t>Teologinen</a:t>
            </a:r>
          </a:p>
        </p:txBody>
      </p:sp>
      <p:sp>
        <p:nvSpPr>
          <p:cNvPr id="118809" name="Text Box 25"/>
          <p:cNvSpPr txBox="1">
            <a:spLocks noChangeArrowheads="1"/>
          </p:cNvSpPr>
          <p:nvPr/>
        </p:nvSpPr>
        <p:spPr bwMode="auto">
          <a:xfrm>
            <a:off x="5724128" y="4214416"/>
            <a:ext cx="1368425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/>
              <a:t>Farmasia</a:t>
            </a:r>
          </a:p>
        </p:txBody>
      </p:sp>
      <p:sp>
        <p:nvSpPr>
          <p:cNvPr id="118810" name="Text Box 26"/>
          <p:cNvSpPr txBox="1">
            <a:spLocks noChangeArrowheads="1"/>
          </p:cNvSpPr>
          <p:nvPr/>
        </p:nvSpPr>
        <p:spPr bwMode="auto">
          <a:xfrm>
            <a:off x="1979712" y="4430439"/>
            <a:ext cx="2879725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800" dirty="0" smtClean="0"/>
              <a:t>Yhteiskuntatiet.</a:t>
            </a:r>
            <a:endParaRPr lang="fi-FI" sz="1800" dirty="0"/>
          </a:p>
        </p:txBody>
      </p:sp>
      <p:sp>
        <p:nvSpPr>
          <p:cNvPr id="118811" name="Text Box 27"/>
          <p:cNvSpPr txBox="1">
            <a:spLocks noChangeArrowheads="1"/>
          </p:cNvSpPr>
          <p:nvPr/>
        </p:nvSpPr>
        <p:spPr bwMode="auto">
          <a:xfrm>
            <a:off x="4788024" y="4427820"/>
            <a:ext cx="2592685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Kauppatieteellinen</a:t>
            </a:r>
          </a:p>
        </p:txBody>
      </p:sp>
      <p:sp>
        <p:nvSpPr>
          <p:cNvPr id="118812" name="Text Box 28"/>
          <p:cNvSpPr txBox="1">
            <a:spLocks noChangeArrowheads="1"/>
          </p:cNvSpPr>
          <p:nvPr/>
        </p:nvSpPr>
        <p:spPr bwMode="auto">
          <a:xfrm>
            <a:off x="2123728" y="4062909"/>
            <a:ext cx="3600450" cy="2301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800"/>
              <a:t>Maatalous-metsätieteellinen</a:t>
            </a:r>
          </a:p>
        </p:txBody>
      </p:sp>
      <p:sp>
        <p:nvSpPr>
          <p:cNvPr id="118813" name="Text Box 29"/>
          <p:cNvSpPr txBox="1">
            <a:spLocks noChangeArrowheads="1"/>
          </p:cNvSpPr>
          <p:nvPr/>
        </p:nvSpPr>
        <p:spPr bwMode="auto">
          <a:xfrm>
            <a:off x="4501108" y="4862487"/>
            <a:ext cx="1943100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Terveystieteet</a:t>
            </a:r>
          </a:p>
        </p:txBody>
      </p:sp>
      <p:sp>
        <p:nvSpPr>
          <p:cNvPr id="118814" name="Text Box 30"/>
          <p:cNvSpPr txBox="1">
            <a:spLocks noChangeArrowheads="1"/>
          </p:cNvSpPr>
          <p:nvPr/>
        </p:nvSpPr>
        <p:spPr bwMode="auto">
          <a:xfrm>
            <a:off x="4716016" y="2195572"/>
            <a:ext cx="2448272" cy="36933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Teknillistieteellinen</a:t>
            </a:r>
          </a:p>
        </p:txBody>
      </p:sp>
      <p:sp>
        <p:nvSpPr>
          <p:cNvPr id="118815" name="Text Box 31"/>
          <p:cNvSpPr txBox="1">
            <a:spLocks noChangeArrowheads="1"/>
          </p:cNvSpPr>
          <p:nvPr/>
        </p:nvSpPr>
        <p:spPr bwMode="auto">
          <a:xfrm>
            <a:off x="4788024" y="1772816"/>
            <a:ext cx="2590800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30000"/>
            </a:pPr>
            <a:r>
              <a:rPr lang="fi-FI" sz="1800" dirty="0"/>
              <a:t>Luonnontieteellinen</a:t>
            </a:r>
          </a:p>
        </p:txBody>
      </p:sp>
      <p:sp>
        <p:nvSpPr>
          <p:cNvPr id="118816" name="Oval 32"/>
          <p:cNvSpPr>
            <a:spLocks noChangeArrowheads="1"/>
          </p:cNvSpPr>
          <p:nvPr/>
        </p:nvSpPr>
        <p:spPr bwMode="auto">
          <a:xfrm>
            <a:off x="7667575" y="908720"/>
            <a:ext cx="504825" cy="503238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17" name="Text Box 33"/>
          <p:cNvSpPr txBox="1">
            <a:spLocks noChangeArrowheads="1"/>
          </p:cNvSpPr>
          <p:nvPr/>
        </p:nvSpPr>
        <p:spPr bwMode="auto">
          <a:xfrm>
            <a:off x="6587703" y="2638747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>
                <a:solidFill>
                  <a:schemeClr val="tx2"/>
                </a:solidFill>
              </a:rPr>
              <a:t>40%</a:t>
            </a:r>
          </a:p>
        </p:txBody>
      </p:sp>
      <p:sp>
        <p:nvSpPr>
          <p:cNvPr id="118818" name="Text Box 34"/>
          <p:cNvSpPr txBox="1">
            <a:spLocks noChangeArrowheads="1"/>
          </p:cNvSpPr>
          <p:nvPr/>
        </p:nvSpPr>
        <p:spPr bwMode="auto">
          <a:xfrm>
            <a:off x="7452320" y="1035968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50%</a:t>
            </a:r>
          </a:p>
        </p:txBody>
      </p:sp>
      <p:sp>
        <p:nvSpPr>
          <p:cNvPr id="118819" name="Text Box 35"/>
          <p:cNvSpPr txBox="1">
            <a:spLocks noChangeArrowheads="1"/>
          </p:cNvSpPr>
          <p:nvPr/>
        </p:nvSpPr>
        <p:spPr bwMode="auto">
          <a:xfrm>
            <a:off x="0" y="882030"/>
            <a:ext cx="3779838" cy="1466850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>
            <a:outerShdw dist="81320" dir="3080412" algn="ctr" rotWithShape="0">
              <a:srgbClr val="080808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Vuosittain on pientä vaihtelua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Pääaineesta riippuen voi olla                                                suuria eroja</a:t>
            </a:r>
          </a:p>
          <a:p>
            <a:pPr>
              <a:buClr>
                <a:srgbClr val="CC3300"/>
              </a:buClr>
              <a:buSzPct val="150000"/>
              <a:buFont typeface="Arial" charset="0"/>
              <a:buChar char="•"/>
            </a:pPr>
            <a:r>
              <a:rPr lang="fi-FI" sz="1800"/>
              <a:t> Yliopistoittain on vaihtelua</a:t>
            </a:r>
          </a:p>
        </p:txBody>
      </p:sp>
      <p:sp>
        <p:nvSpPr>
          <p:cNvPr id="118820" name="Oval 36"/>
          <p:cNvSpPr>
            <a:spLocks noChangeArrowheads="1"/>
          </p:cNvSpPr>
          <p:nvPr/>
        </p:nvSpPr>
        <p:spPr bwMode="auto">
          <a:xfrm>
            <a:off x="5580112" y="3717851"/>
            <a:ext cx="504825" cy="503237"/>
          </a:xfrm>
          <a:prstGeom prst="ellipse">
            <a:avLst/>
          </a:prstGeom>
          <a:solidFill>
            <a:schemeClr val="accent1"/>
          </a:solidFill>
          <a:ln w="76200" algn="ctr">
            <a:solidFill>
              <a:srgbClr val="F72313"/>
            </a:solidFill>
            <a:round/>
            <a:headEnd/>
            <a:tailEnd/>
          </a:ln>
          <a:effectLst>
            <a:outerShdw dist="85194" dir="3806097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endParaRPr lang="fi-FI"/>
          </a:p>
        </p:txBody>
      </p:sp>
      <p:sp>
        <p:nvSpPr>
          <p:cNvPr id="118821" name="Text Box 37"/>
          <p:cNvSpPr txBox="1">
            <a:spLocks noChangeArrowheads="1"/>
          </p:cNvSpPr>
          <p:nvPr/>
        </p:nvSpPr>
        <p:spPr bwMode="auto">
          <a:xfrm>
            <a:off x="5364088" y="3844280"/>
            <a:ext cx="936625" cy="3048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dirty="0">
                <a:solidFill>
                  <a:schemeClr val="tx2"/>
                </a:solidFill>
              </a:rPr>
              <a:t>30%</a:t>
            </a:r>
          </a:p>
        </p:txBody>
      </p:sp>
      <p:sp>
        <p:nvSpPr>
          <p:cNvPr id="118822" name="Text Box 38"/>
          <p:cNvSpPr txBox="1">
            <a:spLocks noChangeArrowheads="1"/>
          </p:cNvSpPr>
          <p:nvPr/>
        </p:nvSpPr>
        <p:spPr bwMode="auto">
          <a:xfrm>
            <a:off x="6372200" y="3501008"/>
            <a:ext cx="14398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Sotilasala</a:t>
            </a:r>
          </a:p>
        </p:txBody>
      </p:sp>
      <p:sp>
        <p:nvSpPr>
          <p:cNvPr id="118823" name="Text Box 39"/>
          <p:cNvSpPr txBox="1">
            <a:spLocks noChangeArrowheads="1"/>
          </p:cNvSpPr>
          <p:nvPr/>
        </p:nvSpPr>
        <p:spPr bwMode="auto">
          <a:xfrm>
            <a:off x="2123405" y="5733256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4" name="Text Box 40"/>
          <p:cNvSpPr txBox="1">
            <a:spLocks noChangeArrowheads="1"/>
          </p:cNvSpPr>
          <p:nvPr/>
        </p:nvSpPr>
        <p:spPr bwMode="auto">
          <a:xfrm>
            <a:off x="2771775" y="5084763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/>
              <a:t> </a:t>
            </a:r>
          </a:p>
        </p:txBody>
      </p:sp>
      <p:sp>
        <p:nvSpPr>
          <p:cNvPr id="118825" name="Text Box 41"/>
          <p:cNvSpPr txBox="1">
            <a:spLocks noChangeArrowheads="1"/>
          </p:cNvSpPr>
          <p:nvPr/>
        </p:nvSpPr>
        <p:spPr bwMode="auto">
          <a:xfrm>
            <a:off x="1331318" y="5877272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6" name="Text Box 42"/>
          <p:cNvSpPr txBox="1">
            <a:spLocks noChangeArrowheads="1"/>
          </p:cNvSpPr>
          <p:nvPr/>
        </p:nvSpPr>
        <p:spPr bwMode="auto">
          <a:xfrm>
            <a:off x="539552" y="5733256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7" name="Text Box 43"/>
          <p:cNvSpPr txBox="1">
            <a:spLocks noChangeArrowheads="1"/>
          </p:cNvSpPr>
          <p:nvPr/>
        </p:nvSpPr>
        <p:spPr bwMode="auto">
          <a:xfrm>
            <a:off x="4427984" y="4358432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29" name="Text Box 45"/>
          <p:cNvSpPr txBox="1">
            <a:spLocks noChangeArrowheads="1"/>
          </p:cNvSpPr>
          <p:nvPr/>
        </p:nvSpPr>
        <p:spPr bwMode="auto">
          <a:xfrm>
            <a:off x="5940152" y="3422328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0" name="Text Box 46"/>
          <p:cNvSpPr txBox="1">
            <a:spLocks noChangeArrowheads="1"/>
          </p:cNvSpPr>
          <p:nvPr/>
        </p:nvSpPr>
        <p:spPr bwMode="auto">
          <a:xfrm>
            <a:off x="4932040" y="4142407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1" name="Text Box 47"/>
          <p:cNvSpPr txBox="1">
            <a:spLocks noChangeArrowheads="1"/>
          </p:cNvSpPr>
          <p:nvPr/>
        </p:nvSpPr>
        <p:spPr bwMode="auto">
          <a:xfrm>
            <a:off x="6948264" y="2198191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2" name="Text Box 48"/>
          <p:cNvSpPr txBox="1">
            <a:spLocks noChangeArrowheads="1"/>
          </p:cNvSpPr>
          <p:nvPr/>
        </p:nvSpPr>
        <p:spPr bwMode="auto">
          <a:xfrm>
            <a:off x="7164288" y="1766144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35" name="Text Box 51"/>
          <p:cNvSpPr txBox="1">
            <a:spLocks noChangeArrowheads="1"/>
          </p:cNvSpPr>
          <p:nvPr/>
        </p:nvSpPr>
        <p:spPr bwMode="auto">
          <a:xfrm>
            <a:off x="5221288" y="6092825"/>
            <a:ext cx="3887787" cy="5492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Prosentit on laskettu hakijoista ja hyväksytyistä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Sama opiskelija on voinut hakea usealle alalle</a:t>
            </a:r>
          </a:p>
        </p:txBody>
      </p:sp>
      <p:sp>
        <p:nvSpPr>
          <p:cNvPr id="118836" name="Text Box 52"/>
          <p:cNvSpPr txBox="1">
            <a:spLocks noChangeArrowheads="1"/>
          </p:cNvSpPr>
          <p:nvPr/>
        </p:nvSpPr>
        <p:spPr bwMode="auto">
          <a:xfrm>
            <a:off x="179388" y="6580188"/>
            <a:ext cx="4572000" cy="277812"/>
          </a:xfrm>
          <a:prstGeom prst="rect">
            <a:avLst/>
          </a:prstGeom>
          <a:solidFill>
            <a:srgbClr val="C0C0C0"/>
          </a:solidFill>
          <a:ln w="3175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/>
              <a:t>Alle 20 % hakemuksen jättäneistä on saanut opiskelupaikan</a:t>
            </a:r>
          </a:p>
        </p:txBody>
      </p:sp>
      <p:sp>
        <p:nvSpPr>
          <p:cNvPr id="118837" name="AutoShape 53"/>
          <p:cNvSpPr>
            <a:spLocks noChangeArrowheads="1"/>
          </p:cNvSpPr>
          <p:nvPr/>
        </p:nvSpPr>
        <p:spPr bwMode="auto">
          <a:xfrm>
            <a:off x="71438" y="3429000"/>
            <a:ext cx="1979612" cy="1223963"/>
          </a:xfrm>
          <a:prstGeom prst="rightArrowCallout">
            <a:avLst>
              <a:gd name="adj1" fmla="val 25000"/>
              <a:gd name="adj2" fmla="val 25000"/>
              <a:gd name="adj3" fmla="val 26956"/>
              <a:gd name="adj4" fmla="val 66667"/>
            </a:avLst>
          </a:prstGeom>
          <a:solidFill>
            <a:srgbClr val="C0C0C0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8838" name="Text Box 54"/>
          <p:cNvSpPr txBox="1">
            <a:spLocks noChangeArrowheads="1"/>
          </p:cNvSpPr>
          <p:nvPr/>
        </p:nvSpPr>
        <p:spPr bwMode="auto">
          <a:xfrm>
            <a:off x="107950" y="3497263"/>
            <a:ext cx="1223963" cy="11557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20 - 40 % hakijoista saanut opiskelu-paikan</a:t>
            </a:r>
          </a:p>
        </p:txBody>
      </p:sp>
      <p:sp>
        <p:nvSpPr>
          <p:cNvPr id="118841" name="Text Box 57"/>
          <p:cNvSpPr txBox="1">
            <a:spLocks noChangeArrowheads="1"/>
          </p:cNvSpPr>
          <p:nvPr/>
        </p:nvSpPr>
        <p:spPr bwMode="auto">
          <a:xfrm>
            <a:off x="5436096" y="4214416"/>
            <a:ext cx="360363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2" name="Text Box 58"/>
          <p:cNvSpPr txBox="1">
            <a:spLocks noChangeArrowheads="1"/>
          </p:cNvSpPr>
          <p:nvPr/>
        </p:nvSpPr>
        <p:spPr bwMode="auto">
          <a:xfrm>
            <a:off x="3131840" y="5366544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3" name="Text Box 59"/>
          <p:cNvSpPr txBox="1">
            <a:spLocks noChangeArrowheads="1"/>
          </p:cNvSpPr>
          <p:nvPr/>
        </p:nvSpPr>
        <p:spPr bwMode="auto">
          <a:xfrm>
            <a:off x="3491880" y="4862488"/>
            <a:ext cx="360362" cy="36671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118844" name="Text Box 60"/>
          <p:cNvSpPr txBox="1">
            <a:spLocks noChangeArrowheads="1"/>
          </p:cNvSpPr>
          <p:nvPr/>
        </p:nvSpPr>
        <p:spPr bwMode="auto">
          <a:xfrm>
            <a:off x="3635896" y="4574455"/>
            <a:ext cx="360363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1619672" y="5301208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2" name="Text Box 41"/>
          <p:cNvSpPr txBox="1">
            <a:spLocks noChangeArrowheads="1"/>
          </p:cNvSpPr>
          <p:nvPr/>
        </p:nvSpPr>
        <p:spPr bwMode="auto">
          <a:xfrm>
            <a:off x="4860032" y="4509120"/>
            <a:ext cx="360362" cy="3667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Clr>
                <a:srgbClr val="CC3300"/>
              </a:buClr>
              <a:buSzPct val="150000"/>
              <a:buFontTx/>
              <a:buChar char="•"/>
            </a:pPr>
            <a:r>
              <a:rPr lang="fi-FI" sz="1800" dirty="0"/>
              <a:t> </a:t>
            </a:r>
          </a:p>
        </p:txBody>
      </p:sp>
      <p:sp>
        <p:nvSpPr>
          <p:cNvPr id="69" name="Nuoli vasemmalle 68"/>
          <p:cNvSpPr/>
          <p:nvPr/>
        </p:nvSpPr>
        <p:spPr bwMode="auto">
          <a:xfrm>
            <a:off x="7596336" y="1772816"/>
            <a:ext cx="1368152" cy="1039356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Helpointa päästä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Line 64"/>
          <p:cNvSpPr>
            <a:spLocks noChangeShapeType="1"/>
          </p:cNvSpPr>
          <p:nvPr/>
        </p:nvSpPr>
        <p:spPr bwMode="auto">
          <a:xfrm>
            <a:off x="4500563" y="5734050"/>
            <a:ext cx="1223962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1463" y="777875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4427538" y="1484313"/>
            <a:ext cx="1944687" cy="865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54" name="Text Box 6">
            <a:hlinkClick r:id="rId4"/>
          </p:cNvPr>
          <p:cNvSpPr txBox="1">
            <a:spLocks noChangeArrowheads="1"/>
          </p:cNvSpPr>
          <p:nvPr/>
        </p:nvSpPr>
        <p:spPr bwMode="auto">
          <a:xfrm>
            <a:off x="6156325" y="1268413"/>
            <a:ext cx="1835150" cy="3365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1600"/>
              <a:t>Lapin yliopisto</a:t>
            </a: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4211638" y="2205038"/>
            <a:ext cx="287337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3132138" y="5446713"/>
            <a:ext cx="287337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4211638" y="5445125"/>
            <a:ext cx="287337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3851275" y="4795838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3203575" y="5373688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4356100" y="5445125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4356100" y="5373688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>
            <a:off x="3059113" y="3860800"/>
            <a:ext cx="217487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3563938" y="3284538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2916238" y="4365625"/>
            <a:ext cx="1439862" cy="142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flipV="1">
            <a:off x="3059113" y="4868863"/>
            <a:ext cx="792162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2916238" y="5589588"/>
            <a:ext cx="360362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V="1">
            <a:off x="3851275" y="5661025"/>
            <a:ext cx="288925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 flipV="1">
            <a:off x="5292725" y="4581525"/>
            <a:ext cx="64770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 flipV="1">
            <a:off x="5651500" y="4149725"/>
            <a:ext cx="1081088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 flipV="1">
            <a:off x="5292725" y="3860800"/>
            <a:ext cx="1223963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6516688" y="3597275"/>
            <a:ext cx="2232025" cy="3365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i-FI" sz="1600" dirty="0"/>
              <a:t> Kuopion </a:t>
            </a:r>
            <a:r>
              <a:rPr lang="fi-FI" sz="1600" dirty="0" smtClean="0"/>
              <a:t>kampus</a:t>
            </a:r>
            <a:endParaRPr lang="fi-FI" sz="1600" dirty="0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6516688" y="3933825"/>
            <a:ext cx="2232025" cy="3365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i-FI" sz="1600" dirty="0"/>
              <a:t> Joensuun </a:t>
            </a:r>
            <a:r>
              <a:rPr lang="fi-FI" sz="1600" dirty="0" smtClean="0"/>
              <a:t>kampus</a:t>
            </a:r>
            <a:endParaRPr lang="fi-FI" sz="1600" dirty="0"/>
          </a:p>
        </p:txBody>
      </p:sp>
      <p:sp>
        <p:nvSpPr>
          <p:cNvPr id="2080" name="Text Box 3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5795963" y="4365625"/>
            <a:ext cx="3097212" cy="3365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1600"/>
              <a:t>L:rannan teknillinen yliopisto</a:t>
            </a:r>
          </a:p>
        </p:txBody>
      </p:sp>
      <p:sp>
        <p:nvSpPr>
          <p:cNvPr id="2085" name="Text Box 3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5724525" y="5159375"/>
            <a:ext cx="2231851" cy="290328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tIns="82800" bIns="82800">
            <a:spAutoFit/>
          </a:bodyPr>
          <a:lstStyle/>
          <a:p>
            <a:pPr>
              <a:lnSpc>
                <a:spcPct val="50000"/>
              </a:lnSpc>
            </a:pPr>
            <a:r>
              <a:rPr lang="fi-FI" sz="1600" dirty="0"/>
              <a:t>Helsingin </a:t>
            </a:r>
            <a:r>
              <a:rPr lang="fi-FI" sz="1600" dirty="0" smtClean="0"/>
              <a:t>yliopisto</a:t>
            </a:r>
            <a:endParaRPr lang="fi-FI" sz="1600" dirty="0"/>
          </a:p>
        </p:txBody>
      </p:sp>
      <p:sp>
        <p:nvSpPr>
          <p:cNvPr id="2086" name="Text Box 38">
            <a:hlinkClick r:id="rId7"/>
          </p:cNvPr>
          <p:cNvSpPr txBox="1">
            <a:spLocks noChangeArrowheads="1"/>
          </p:cNvSpPr>
          <p:nvPr/>
        </p:nvSpPr>
        <p:spPr bwMode="auto">
          <a:xfrm>
            <a:off x="2987675" y="6308725"/>
            <a:ext cx="2519363" cy="3365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1600"/>
              <a:t>Aalto-yliopisto</a:t>
            </a:r>
          </a:p>
        </p:txBody>
      </p:sp>
      <p:sp>
        <p:nvSpPr>
          <p:cNvPr id="2084" name="Text Box 36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736850" cy="252413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60000"/>
              </a:lnSpc>
            </a:pPr>
            <a:r>
              <a:rPr lang="fi-FI" sz="1600"/>
              <a:t>Turun yliopisto</a:t>
            </a:r>
          </a:p>
        </p:txBody>
      </p:sp>
      <p:sp>
        <p:nvSpPr>
          <p:cNvPr id="2083" name="Text Box 35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49238" y="4725988"/>
            <a:ext cx="2809875" cy="287337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50000"/>
              </a:lnSpc>
              <a:spcBef>
                <a:spcPct val="60000"/>
              </a:spcBef>
            </a:pPr>
            <a:r>
              <a:rPr lang="fi-FI" sz="1600"/>
              <a:t>Tampereen yliopisto</a:t>
            </a:r>
          </a:p>
        </p:txBody>
      </p:sp>
      <p:sp>
        <p:nvSpPr>
          <p:cNvPr id="2082" name="Text Box 34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250825" y="4149725"/>
            <a:ext cx="2736850" cy="3365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1600"/>
              <a:t>Jyväskylän yliopisto</a:t>
            </a:r>
          </a:p>
        </p:txBody>
      </p:sp>
      <p:sp>
        <p:nvSpPr>
          <p:cNvPr id="2077" name="Text Box 29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1835150" y="3141663"/>
            <a:ext cx="1833563" cy="3365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1600"/>
              <a:t>Oulun yliopisto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4140200" y="3213100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3203575" y="4076700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4283075" y="4365625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5076825" y="4149725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5435600" y="4292600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5148263" y="4868863"/>
            <a:ext cx="287337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779838" y="4724400"/>
            <a:ext cx="287337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4067175" y="5516563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4283075" y="5516563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3203575" y="5518150"/>
            <a:ext cx="287338" cy="2159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81" name="Text Box 33">
            <a:hlinkClick r:id="rId12"/>
          </p:cNvPr>
          <p:cNvSpPr txBox="1">
            <a:spLocks noChangeArrowheads="1"/>
          </p:cNvSpPr>
          <p:nvPr/>
        </p:nvSpPr>
        <p:spPr bwMode="auto">
          <a:xfrm>
            <a:off x="250825" y="3644900"/>
            <a:ext cx="2879725" cy="238125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Aft>
                <a:spcPct val="5000"/>
              </a:spcAft>
            </a:pPr>
            <a:r>
              <a:rPr lang="fi-FI" sz="1600"/>
              <a:t>Vaasan yliopisto</a:t>
            </a:r>
          </a:p>
        </p:txBody>
      </p:sp>
      <p:sp>
        <p:nvSpPr>
          <p:cNvPr id="2100" name="Text Box 52">
            <a:hlinkClick r:id="rId13"/>
          </p:cNvPr>
          <p:cNvSpPr txBox="1">
            <a:spLocks noChangeArrowheads="1"/>
          </p:cNvSpPr>
          <p:nvPr/>
        </p:nvSpPr>
        <p:spPr bwMode="auto">
          <a:xfrm>
            <a:off x="250825" y="4941888"/>
            <a:ext cx="2809875" cy="3238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50000"/>
              </a:lnSpc>
              <a:spcBef>
                <a:spcPct val="60000"/>
              </a:spcBef>
            </a:pPr>
            <a:r>
              <a:rPr lang="fi-FI" sz="1600"/>
              <a:t>T:reen teknillinen yliopisto</a:t>
            </a:r>
          </a:p>
        </p:txBody>
      </p:sp>
      <p:sp>
        <p:nvSpPr>
          <p:cNvPr id="2101" name="Text Box 53">
            <a:hlinkClick r:id="rId14"/>
          </p:cNvPr>
          <p:cNvSpPr txBox="1">
            <a:spLocks noChangeArrowheads="1"/>
          </p:cNvSpPr>
          <p:nvPr/>
        </p:nvSpPr>
        <p:spPr bwMode="auto">
          <a:xfrm>
            <a:off x="250825" y="5697538"/>
            <a:ext cx="2736850" cy="32385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60000"/>
              </a:lnSpc>
            </a:pPr>
            <a:r>
              <a:rPr lang="fi-FI" sz="1600"/>
              <a:t>Åbo Akademi</a:t>
            </a:r>
          </a:p>
        </p:txBody>
      </p:sp>
      <p:sp>
        <p:nvSpPr>
          <p:cNvPr id="2115" name="Text Box 67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63575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Yliopistot Suomessa</a:t>
            </a:r>
          </a:p>
        </p:txBody>
      </p:sp>
      <p:sp>
        <p:nvSpPr>
          <p:cNvPr id="2117" name="Rectangle 69">
            <a:hlinkClick r:id="rId15"/>
          </p:cNvPr>
          <p:cNvSpPr>
            <a:spLocks noChangeArrowheads="1"/>
          </p:cNvSpPr>
          <p:nvPr/>
        </p:nvSpPr>
        <p:spPr bwMode="auto">
          <a:xfrm>
            <a:off x="6156325" y="3260725"/>
            <a:ext cx="2184400" cy="336550"/>
          </a:xfrm>
          <a:prstGeom prst="rect">
            <a:avLst/>
          </a:prstGeom>
          <a:solidFill>
            <a:srgbClr val="CCCC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fi-FI" sz="1600"/>
              <a:t>Itä-Suomen yliopisto</a:t>
            </a:r>
          </a:p>
        </p:txBody>
      </p:sp>
      <p:sp>
        <p:nvSpPr>
          <p:cNvPr id="54" name="Text Box 37">
            <a:hlinkClick r:id="rId16"/>
          </p:cNvPr>
          <p:cNvSpPr txBox="1">
            <a:spLocks noChangeArrowheads="1"/>
          </p:cNvSpPr>
          <p:nvPr/>
        </p:nvSpPr>
        <p:spPr bwMode="auto">
          <a:xfrm>
            <a:off x="5724128" y="5427026"/>
            <a:ext cx="3015555" cy="30623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tIns="82800" bIns="82800">
            <a:spAutoFit/>
          </a:bodyPr>
          <a:lstStyle/>
          <a:p>
            <a:pPr>
              <a:lnSpc>
                <a:spcPct val="50000"/>
              </a:lnSpc>
            </a:pPr>
            <a:r>
              <a:rPr lang="fi-FI" sz="1600" dirty="0" smtClean="0"/>
              <a:t>Maanpuolustuskorkeakoulu</a:t>
            </a:r>
            <a:endParaRPr lang="fi-FI" sz="1600" dirty="0"/>
          </a:p>
        </p:txBody>
      </p:sp>
      <p:sp>
        <p:nvSpPr>
          <p:cNvPr id="55" name="Text Box 37">
            <a:hlinkClick r:id="rId17"/>
          </p:cNvPr>
          <p:cNvSpPr txBox="1">
            <a:spLocks noChangeArrowheads="1"/>
          </p:cNvSpPr>
          <p:nvPr/>
        </p:nvSpPr>
        <p:spPr bwMode="auto">
          <a:xfrm>
            <a:off x="5724128" y="5715058"/>
            <a:ext cx="2231851" cy="30623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tIns="82800" bIns="82800">
            <a:spAutoFit/>
          </a:bodyPr>
          <a:lstStyle/>
          <a:p>
            <a:pPr>
              <a:lnSpc>
                <a:spcPct val="50000"/>
              </a:lnSpc>
            </a:pPr>
            <a:r>
              <a:rPr lang="fi-FI" sz="1600" dirty="0" smtClean="0"/>
              <a:t>Teatterikorkeakoulu</a:t>
            </a:r>
            <a:endParaRPr lang="fi-FI" sz="1600" dirty="0"/>
          </a:p>
        </p:txBody>
      </p:sp>
      <p:sp>
        <p:nvSpPr>
          <p:cNvPr id="56" name="Text Box 37">
            <a:hlinkClick r:id="rId18"/>
          </p:cNvPr>
          <p:cNvSpPr txBox="1">
            <a:spLocks noChangeArrowheads="1"/>
          </p:cNvSpPr>
          <p:nvPr/>
        </p:nvSpPr>
        <p:spPr bwMode="auto">
          <a:xfrm>
            <a:off x="5724128" y="6003090"/>
            <a:ext cx="2231851" cy="30623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tIns="82800" bIns="82800">
            <a:spAutoFit/>
          </a:bodyPr>
          <a:lstStyle/>
          <a:p>
            <a:pPr>
              <a:lnSpc>
                <a:spcPct val="50000"/>
              </a:lnSpc>
            </a:pPr>
            <a:r>
              <a:rPr lang="fi-FI" sz="1600" dirty="0" err="1" smtClean="0"/>
              <a:t>Hanken</a:t>
            </a:r>
            <a:endParaRPr lang="fi-FI" sz="1600" dirty="0"/>
          </a:p>
        </p:txBody>
      </p:sp>
      <p:sp>
        <p:nvSpPr>
          <p:cNvPr id="57" name="Text Box 37">
            <a:hlinkClick r:id="rId19"/>
          </p:cNvPr>
          <p:cNvSpPr txBox="1">
            <a:spLocks noChangeArrowheads="1"/>
          </p:cNvSpPr>
          <p:nvPr/>
        </p:nvSpPr>
        <p:spPr bwMode="auto">
          <a:xfrm>
            <a:off x="5724128" y="6291122"/>
            <a:ext cx="2231851" cy="30623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tIns="82800" bIns="82800">
            <a:spAutoFit/>
          </a:bodyPr>
          <a:lstStyle/>
          <a:p>
            <a:pPr>
              <a:lnSpc>
                <a:spcPct val="50000"/>
              </a:lnSpc>
            </a:pPr>
            <a:r>
              <a:rPr lang="fi-FI" sz="1600" dirty="0" smtClean="0"/>
              <a:t>Sibelius-Akatemia</a:t>
            </a:r>
            <a:endParaRPr lang="fi-FI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3203575" y="1603375"/>
            <a:ext cx="2016125" cy="53022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462088" y="1603375"/>
            <a:ext cx="6265862" cy="4252913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psykologian </a:t>
            </a:r>
            <a:r>
              <a:rPr lang="fi-FI" u="sng"/>
              <a:t>kandidaatti</a:t>
            </a:r>
            <a:r>
              <a:rPr lang="fi-FI" sz="20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kuvataiteen kandidaatti (KuK) </a:t>
            </a:r>
            <a:r>
              <a:rPr lang="fi-FI" sz="2000">
                <a:solidFill>
                  <a:srgbClr val="CC0000"/>
                </a:solidFill>
              </a:rPr>
              <a:t>3.5 v.!!</a:t>
            </a:r>
            <a:r>
              <a:rPr lang="fi-FI" sz="20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oikeusnotaari (ON)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-26988"/>
            <a:ext cx="6553200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390650" y="1116013"/>
            <a:ext cx="6565900" cy="622300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20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2000"/>
              <a:t>KORKEAKOULUTUTKINTO (3 v.)</a:t>
            </a:r>
          </a:p>
        </p:txBody>
      </p:sp>
      <p:sp>
        <p:nvSpPr>
          <p:cNvPr id="4118" name="Oval 22"/>
          <p:cNvSpPr>
            <a:spLocks noChangeArrowheads="1"/>
          </p:cNvSpPr>
          <p:nvPr/>
        </p:nvSpPr>
        <p:spPr bwMode="auto">
          <a:xfrm>
            <a:off x="6948488" y="1341438"/>
            <a:ext cx="1871662" cy="1152525"/>
          </a:xfrm>
          <a:prstGeom prst="ellipse">
            <a:avLst/>
          </a:prstGeom>
          <a:solidFill>
            <a:srgbClr val="C0C0C0"/>
          </a:solidFill>
          <a:ln w="76200" cmpd="tri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7164388" y="1628775"/>
            <a:ext cx="1584325" cy="5810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3 vuotta = 180 opintopistettä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 animBg="1"/>
      <p:bldP spid="4102" grpId="0" animBg="1"/>
      <p:bldP spid="410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932363" y="1584325"/>
            <a:ext cx="1685925" cy="576263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276600" y="1560513"/>
            <a:ext cx="5867400" cy="5037137"/>
          </a:xfrm>
          <a:prstGeom prst="rect">
            <a:avLst/>
          </a:prstGeom>
          <a:noFill/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filosofian </a:t>
            </a:r>
            <a:r>
              <a:rPr lang="fi-FI" sz="3200" u="sng"/>
              <a:t>maisteri</a:t>
            </a:r>
            <a:r>
              <a:rPr lang="fi-FI" sz="3200"/>
              <a:t> </a:t>
            </a:r>
            <a:r>
              <a:rPr lang="fi-FI" sz="2400"/>
              <a:t>(FM)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psykologian maisteri (PsM) </a:t>
            </a:r>
            <a:r>
              <a:rPr lang="fi-FI" sz="24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musiikin maisteri (MuM) </a:t>
            </a:r>
            <a:r>
              <a:rPr lang="fi-FI" sz="24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proviisori (prov.)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diplomi-insinööri (DI), arkkitehti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hammaslääket. </a:t>
            </a:r>
            <a:r>
              <a:rPr lang="fi-FI" sz="2400" u="sng">
                <a:solidFill>
                  <a:srgbClr val="FF0000"/>
                </a:solidFill>
              </a:rPr>
              <a:t>lisensiaatti</a:t>
            </a:r>
            <a:r>
              <a:rPr lang="fi-FI" sz="2400"/>
              <a:t> (HLL) </a:t>
            </a:r>
            <a:r>
              <a:rPr lang="fi-FI" sz="2400">
                <a:solidFill>
                  <a:srgbClr val="FF0000"/>
                </a:solidFill>
              </a:rPr>
              <a:t>6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eläinlääket. </a:t>
            </a:r>
            <a:r>
              <a:rPr lang="fi-FI" sz="2400" u="sng">
                <a:solidFill>
                  <a:srgbClr val="FF0000"/>
                </a:solidFill>
              </a:rPr>
              <a:t>lisensiaatti</a:t>
            </a:r>
            <a:r>
              <a:rPr lang="fi-FI" sz="2400"/>
              <a:t> (ELL) </a:t>
            </a:r>
            <a:r>
              <a:rPr lang="fi-FI" sz="2400">
                <a:solidFill>
                  <a:srgbClr val="FF0000"/>
                </a:solidFill>
              </a:rPr>
              <a:t>3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400"/>
              <a:t>lääketieteen </a:t>
            </a:r>
            <a:r>
              <a:rPr lang="fi-FI" sz="2400" u="sng">
                <a:solidFill>
                  <a:srgbClr val="FF0000"/>
                </a:solidFill>
              </a:rPr>
              <a:t>lisensiaatti</a:t>
            </a:r>
            <a:r>
              <a:rPr lang="fi-FI" sz="2400"/>
              <a:t> (LL) </a:t>
            </a:r>
            <a:r>
              <a:rPr lang="fi-FI" sz="2400">
                <a:solidFill>
                  <a:srgbClr val="FF0000"/>
                </a:solidFill>
              </a:rPr>
              <a:t> 6 v.!!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187450" y="4173538"/>
            <a:ext cx="1223963" cy="3587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4925" y="4173538"/>
            <a:ext cx="3024188" cy="2640012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</a:t>
            </a:r>
            <a:r>
              <a:rPr lang="fi-FI" sz="1800" u="sng"/>
              <a:t>kandidaatti</a:t>
            </a:r>
            <a:r>
              <a:rPr lang="fi-FI" sz="12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kuvataiteen kandidaatti (KuK) </a:t>
            </a:r>
            <a:r>
              <a:rPr lang="fi-FI" sz="1200">
                <a:solidFill>
                  <a:srgbClr val="FF0000"/>
                </a:solidFill>
              </a:rPr>
              <a:t>3.5 v.!!</a:t>
            </a:r>
            <a:r>
              <a:rPr lang="fi-FI" sz="12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oikeusnotaari (ON)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-26988"/>
            <a:ext cx="6624637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-36513" y="3776663"/>
            <a:ext cx="3168651" cy="44132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(3 v.)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241675" y="981075"/>
            <a:ext cx="5902325" cy="712788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2400"/>
              <a:t>YLEMPI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2400"/>
              <a:t>KORKEAKOULUTUTKINTO (2 v.)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5867400" y="836613"/>
            <a:ext cx="1781175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1547813" y="908050"/>
            <a:ext cx="1871662" cy="1152525"/>
          </a:xfrm>
          <a:prstGeom prst="ellipse">
            <a:avLst/>
          </a:prstGeom>
          <a:solidFill>
            <a:srgbClr val="C0C0C0"/>
          </a:solidFill>
          <a:ln w="76200" cmpd="tri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763713" y="1195388"/>
            <a:ext cx="1584325" cy="5810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2 vuotta = 120 opintopistettä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50" grpId="0" animBg="1"/>
      <p:bldP spid="1025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443663" y="4149725"/>
            <a:ext cx="1296987" cy="431800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942013" y="1557338"/>
            <a:ext cx="1943100" cy="503237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500563" y="1512888"/>
            <a:ext cx="4643437" cy="4437062"/>
          </a:xfrm>
          <a:prstGeom prst="rect">
            <a:avLst/>
          </a:prstGeom>
          <a:noFill/>
          <a:ln w="76200" cmpd="tri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filosofian </a:t>
            </a:r>
            <a:r>
              <a:rPr lang="fi-FI" u="sng"/>
              <a:t>lisensiaatti</a:t>
            </a:r>
            <a:r>
              <a:rPr lang="fi-FI" sz="2000"/>
              <a:t> (FL)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farmasian lisensiaatti (FaL)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kauppatieteiden lisensiaatti (KTL)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teologian lisensiaatti (TL)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………..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valtiotieteiden </a:t>
            </a:r>
            <a:r>
              <a:rPr lang="fi-FI" u="sng"/>
              <a:t>tohtori</a:t>
            </a:r>
            <a:r>
              <a:rPr lang="fi-FI" sz="2000"/>
              <a:t> (VTT)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taiteen tohtori (TaT)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oikeustieteen tohtori (OTT)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2000"/>
              <a:t>kasvatustieteen tohtori (KT)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68538" y="3249613"/>
            <a:ext cx="2087562" cy="1763712"/>
          </a:xfrm>
          <a:prstGeom prst="rect">
            <a:avLst/>
          </a:prstGeom>
          <a:noFill/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filosofian </a:t>
            </a:r>
            <a:r>
              <a:rPr lang="fi-FI" sz="800" u="sng"/>
              <a:t>maisteri</a:t>
            </a:r>
            <a:r>
              <a:rPr lang="fi-FI" sz="800"/>
              <a:t> (FM)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psykologian maisteri (PsM) </a:t>
            </a:r>
            <a:r>
              <a:rPr lang="fi-FI" sz="800">
                <a:solidFill>
                  <a:srgbClr val="990000"/>
                </a:solidFill>
              </a:rPr>
              <a:t>2.5 v.!</a:t>
            </a:r>
            <a:endParaRPr lang="fi-FI" sz="800"/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musiikin maisteri (MuM) </a:t>
            </a:r>
            <a:r>
              <a:rPr lang="fi-FI" sz="800">
                <a:solidFill>
                  <a:srgbClr val="99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proviisori (prov.)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diplomi-insinööri (DI), arkkitehti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hammaslääket. </a:t>
            </a:r>
            <a:r>
              <a:rPr lang="fi-FI" sz="800" u="sng">
                <a:solidFill>
                  <a:srgbClr val="FF0000"/>
                </a:solidFill>
              </a:rPr>
              <a:t>lisensiaatti</a:t>
            </a:r>
            <a:r>
              <a:rPr lang="fi-FI" sz="800"/>
              <a:t> (HLL) </a:t>
            </a:r>
            <a:r>
              <a:rPr lang="fi-FI" sz="800">
                <a:solidFill>
                  <a:srgbClr val="FF0000"/>
                </a:solidFill>
              </a:rPr>
              <a:t>6 v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eläinlääket. </a:t>
            </a:r>
            <a:r>
              <a:rPr lang="fi-FI" sz="800" u="sng">
                <a:solidFill>
                  <a:srgbClr val="FF0000"/>
                </a:solidFill>
              </a:rPr>
              <a:t>lisensiaatti</a:t>
            </a:r>
            <a:r>
              <a:rPr lang="fi-FI" sz="800"/>
              <a:t> (ELL) </a:t>
            </a:r>
            <a:r>
              <a:rPr lang="fi-FI" sz="800">
                <a:solidFill>
                  <a:srgbClr val="FF0000"/>
                </a:solidFill>
              </a:rPr>
              <a:t>3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lääketieteen </a:t>
            </a:r>
            <a:r>
              <a:rPr lang="fi-FI" sz="800" u="sng">
                <a:solidFill>
                  <a:srgbClr val="990000"/>
                </a:solidFill>
              </a:rPr>
              <a:t>lisensiaatti</a:t>
            </a:r>
            <a:r>
              <a:rPr lang="fi-FI" sz="800"/>
              <a:t> (LL) </a:t>
            </a:r>
            <a:r>
              <a:rPr lang="fi-FI" sz="800">
                <a:solidFill>
                  <a:srgbClr val="990000"/>
                </a:solidFill>
              </a:rPr>
              <a:t> 6 v.!!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4925" y="5049838"/>
            <a:ext cx="2160588" cy="1763712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psykologian </a:t>
            </a:r>
            <a:r>
              <a:rPr lang="fi-FI" sz="800" u="sng"/>
              <a:t>kandidaatti</a:t>
            </a:r>
            <a:r>
              <a:rPr lang="fi-FI" sz="8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kuvataiteen kandidaatti (KuK) </a:t>
            </a:r>
            <a:r>
              <a:rPr lang="fi-FI" sz="800">
                <a:solidFill>
                  <a:srgbClr val="990000"/>
                </a:solidFill>
              </a:rPr>
              <a:t>3.5 v.!!</a:t>
            </a:r>
            <a:r>
              <a:rPr lang="fi-FI" sz="8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oikeusnotaari (ON)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-26988"/>
            <a:ext cx="6408737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-36513" y="4697413"/>
            <a:ext cx="2305051" cy="350837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8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800"/>
              <a:t>KORKEAKOULUTUTKINTO (3 v.)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95513" y="2924175"/>
            <a:ext cx="2232025" cy="350838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800"/>
              <a:t>YLEMPI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800"/>
              <a:t>KORKEAKOULUTUTKINTO (2 v.)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5867400" y="836613"/>
            <a:ext cx="914400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427538" y="908050"/>
            <a:ext cx="4716462" cy="701675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JATKOTUTKINNOT JA ERIKOISTUMISOPINNOT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0" dur="2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4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6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8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20" dur="2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22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5" grpId="0" animBg="1"/>
      <p:bldP spid="11267" grpId="0" animBg="1"/>
      <p:bldP spid="11271" grpId="0" animBg="1"/>
      <p:bldP spid="11273" grpId="0" animBg="1"/>
      <p:bldP spid="11274" grpId="0" animBg="1"/>
      <p:bldP spid="11278" grpId="0" animBg="1"/>
      <p:bldP spid="112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4824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2482850" y="44354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4833" name="Text Box 17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4463" y="5972175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34836" name="Text Box 20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843213" y="42926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Kuopio</a:t>
            </a:r>
          </a:p>
        </p:txBody>
      </p:sp>
      <p:sp>
        <p:nvSpPr>
          <p:cNvPr id="34839" name="Text Box 23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635375" y="908050"/>
            <a:ext cx="3024188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Farmaseutti</a:t>
            </a:r>
            <a:r>
              <a:rPr lang="fi-FI" sz="1600"/>
              <a:t> 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Proviisori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Farmasian lisensiaatti (FaL)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Farmasian tohtori (FaT)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3779838" y="3500438"/>
            <a:ext cx="3168650" cy="3224212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Biofarmasia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Farmakognosia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Farmakologia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Farmaseutin koulutusohjelma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Farmaseuttinen kemia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Farmasian teknologia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Proviisorin koulutusohjelma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Sosiaalifarmasia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4849" name="Text Box 3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051050" y="115888"/>
            <a:ext cx="5113338" cy="6334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Farmasian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48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48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48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48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48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348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nimBg="1"/>
      <p:bldP spid="34824" grpId="0" animBg="1"/>
      <p:bldP spid="34827" grpId="0" animBg="1"/>
      <p:bldP spid="34833" grpId="0"/>
      <p:bldP spid="34836" grpId="0"/>
      <p:bldP spid="3483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140200" y="1341438"/>
            <a:ext cx="865188" cy="35877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203575" y="1341438"/>
            <a:ext cx="2951163" cy="2640012"/>
          </a:xfrm>
          <a:prstGeom prst="rect">
            <a:avLst/>
          </a:prstGeom>
          <a:noFill/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maisteri</a:t>
            </a:r>
            <a:r>
              <a:rPr lang="fi-FI" sz="1200"/>
              <a:t> (FM)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maisteri (PsM)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musiikin maisteri (MuM)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proviisori (prov.)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diplomi-insinööri (DI), arkkitehti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hammaslääket.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(HLL) </a:t>
            </a:r>
            <a:r>
              <a:rPr lang="fi-FI" sz="1200">
                <a:solidFill>
                  <a:srgbClr val="FF0000"/>
                </a:solidFill>
              </a:rPr>
              <a:t>6 v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eläinlääk.</a:t>
            </a:r>
            <a:r>
              <a:rPr lang="fi-FI" sz="1200" u="sng"/>
              <a:t>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(ELL) </a:t>
            </a:r>
            <a:r>
              <a:rPr lang="fi-FI" sz="1200">
                <a:solidFill>
                  <a:srgbClr val="FF0000"/>
                </a:solidFill>
              </a:rPr>
              <a:t>3 v. 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lääketieteen</a:t>
            </a:r>
            <a:r>
              <a:rPr lang="fi-FI" sz="1200">
                <a:solidFill>
                  <a:srgbClr val="FF0000"/>
                </a:solidFill>
              </a:rPr>
              <a:t>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(LL) </a:t>
            </a:r>
            <a:r>
              <a:rPr lang="fi-FI" sz="1200">
                <a:solidFill>
                  <a:srgbClr val="FF0000"/>
                </a:solidFill>
              </a:rPr>
              <a:t>6 v.!!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524750" y="2781300"/>
            <a:ext cx="792163" cy="287338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235825" y="1270000"/>
            <a:ext cx="1223963" cy="358775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87450" y="1341438"/>
            <a:ext cx="1223963" cy="3587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4925" y="1341438"/>
            <a:ext cx="3024188" cy="2640012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</a:t>
            </a:r>
            <a:r>
              <a:rPr lang="fi-FI" sz="1800" u="sng"/>
              <a:t>kandidaatti</a:t>
            </a:r>
            <a:r>
              <a:rPr lang="fi-FI" sz="12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kuvataiteen kandidaatti (KuK) </a:t>
            </a:r>
            <a:r>
              <a:rPr lang="fi-FI" sz="1200">
                <a:solidFill>
                  <a:srgbClr val="FF0000"/>
                </a:solidFill>
              </a:rPr>
              <a:t>3.5 v.!!</a:t>
            </a:r>
            <a:r>
              <a:rPr lang="fi-FI" sz="12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oikeusnotaari (ON)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-26988"/>
            <a:ext cx="7129462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-36513" y="944563"/>
            <a:ext cx="3168651" cy="44132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(3 v.)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132138" y="946150"/>
            <a:ext cx="3095625" cy="44132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YLEMPI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(2 v.)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300788" y="1268413"/>
            <a:ext cx="2771775" cy="2687637"/>
          </a:xfrm>
          <a:prstGeom prst="rect">
            <a:avLst/>
          </a:prstGeom>
          <a:noFill/>
          <a:ln w="76200" cmpd="tri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lisensiaatti</a:t>
            </a:r>
            <a:r>
              <a:rPr lang="fi-FI" sz="1200"/>
              <a:t> (FL)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farmasian lisensiaatti (FaL)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kauppatieteiden lisensiaatti (KTL)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lisensiaatti (TL)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………..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</a:t>
            </a:r>
            <a:r>
              <a:rPr lang="fi-FI" sz="1800" u="sng"/>
              <a:t>tohtori</a:t>
            </a:r>
            <a:r>
              <a:rPr lang="fi-FI" sz="1200"/>
              <a:t> (VTT)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taiteen tohtori (TaT)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oikeustieteen tohtori (OTT)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kasvatustieteen tohtori (KT)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227763" y="908050"/>
            <a:ext cx="2916237" cy="457200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200"/>
              <a:t>JATKOTUTKINNOT JA ERIKOISTUMISOPINNOT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5867400" y="836613"/>
            <a:ext cx="914400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107950" y="3284538"/>
            <a:ext cx="1943100" cy="431800"/>
          </a:xfrm>
          <a:prstGeom prst="ellipse">
            <a:avLst/>
          </a:prstGeom>
          <a:noFill/>
          <a:ln w="38100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252413" y="4376738"/>
            <a:ext cx="8856662" cy="70326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opiskelijan on ensin suoritettava alempi korkeakoulututkinto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endParaRPr lang="fi-FI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4140200" y="1341438"/>
            <a:ext cx="865188" cy="35877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3203575" y="1341438"/>
            <a:ext cx="2951163" cy="2640012"/>
          </a:xfrm>
          <a:prstGeom prst="rect">
            <a:avLst/>
          </a:prstGeom>
          <a:noFill/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maisteri</a:t>
            </a:r>
            <a:r>
              <a:rPr lang="fi-FI" sz="1200"/>
              <a:t> (FM)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maisteri (PsM)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musiikin maisteri (MuM)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proviisori (prov.)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diplomi-insinööri (DI), arkkitehti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hammaslääket.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(HLL) </a:t>
            </a:r>
            <a:r>
              <a:rPr lang="fi-FI" sz="1200">
                <a:solidFill>
                  <a:srgbClr val="FF0000"/>
                </a:solidFill>
              </a:rPr>
              <a:t>6 v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 eläinlääket.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(ELL) </a:t>
            </a:r>
            <a:r>
              <a:rPr lang="fi-FI" sz="1200">
                <a:solidFill>
                  <a:srgbClr val="FF0000"/>
                </a:solidFill>
              </a:rPr>
              <a:t>3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lääketieteen</a:t>
            </a:r>
            <a:r>
              <a:rPr lang="fi-FI" sz="1200">
                <a:solidFill>
                  <a:srgbClr val="FF0000"/>
                </a:solidFill>
              </a:rPr>
              <a:t>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(LL) </a:t>
            </a:r>
            <a:r>
              <a:rPr lang="fi-FI" sz="1200">
                <a:solidFill>
                  <a:srgbClr val="FF0000"/>
                </a:solidFill>
              </a:rPr>
              <a:t>6 v.!!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7524750" y="2781300"/>
            <a:ext cx="792163" cy="287338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7235825" y="1270000"/>
            <a:ext cx="1223963" cy="358775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1187450" y="1341438"/>
            <a:ext cx="1223963" cy="3587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34925" y="1341438"/>
            <a:ext cx="3024188" cy="2640012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</a:t>
            </a:r>
            <a:r>
              <a:rPr lang="fi-FI" sz="1800" u="sng"/>
              <a:t>kandidaatti</a:t>
            </a:r>
            <a:r>
              <a:rPr lang="fi-FI" sz="12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kuvataiteen kandidaatti (KuK) </a:t>
            </a:r>
            <a:r>
              <a:rPr lang="fi-FI" sz="1200">
                <a:solidFill>
                  <a:srgbClr val="FF0000"/>
                </a:solidFill>
              </a:rPr>
              <a:t>3.5 v.!!</a:t>
            </a:r>
            <a:r>
              <a:rPr lang="fi-FI" sz="12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oikeusnotaari (ON)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-26988"/>
            <a:ext cx="6265863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-36513" y="944563"/>
            <a:ext cx="3168651" cy="44132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(3 v.)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3132138" y="946150"/>
            <a:ext cx="3095625" cy="44132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YLEMPI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(2 v.)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6300788" y="1268413"/>
            <a:ext cx="2771775" cy="2687637"/>
          </a:xfrm>
          <a:prstGeom prst="rect">
            <a:avLst/>
          </a:prstGeom>
          <a:noFill/>
          <a:ln w="76200" cmpd="tri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lisensiaatti</a:t>
            </a:r>
            <a:r>
              <a:rPr lang="fi-FI" sz="1200"/>
              <a:t> (FL)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farmasian lisensiaatti (FaL)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kauppatieteiden lisensiaatti (KTL)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lisensiaatti (TL)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………..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</a:t>
            </a:r>
            <a:r>
              <a:rPr lang="fi-FI" sz="1800" u="sng"/>
              <a:t>tohtori</a:t>
            </a:r>
            <a:r>
              <a:rPr lang="fi-FI" sz="1200"/>
              <a:t> (VTT)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taiteen tohtori (TaT)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oikeustieteen tohtori (OTT)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kasvatustieteen tohtori (KT)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227763" y="908050"/>
            <a:ext cx="2916237" cy="457200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200"/>
              <a:t>JATKOTUTKINNOT JA ERIKOISTUMISOPINNOT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252413" y="4376738"/>
            <a:ext cx="8856662" cy="13144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opiskelijavalinnassa saa yleensä opinto-oikeuden myös ylempään korkeakoulututkintoon, jatkotutkintoihin oikeutta haetaan erikseen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endParaRPr lang="fi-FI" sz="1600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5867400" y="836613"/>
            <a:ext cx="914400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V="1">
            <a:off x="1979613" y="2852738"/>
            <a:ext cx="1223962" cy="431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oval" w="med" len="med"/>
            <a:tailEnd type="triangle" w="lg" len="lg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V="1">
            <a:off x="4932363" y="1989138"/>
            <a:ext cx="1439862" cy="7191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oval" w="med" len="med"/>
            <a:tailEnd type="triangle" w="lg" len="lg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54289" name="Oval 17"/>
          <p:cNvSpPr>
            <a:spLocks noChangeArrowheads="1"/>
          </p:cNvSpPr>
          <p:nvPr/>
        </p:nvSpPr>
        <p:spPr bwMode="auto">
          <a:xfrm>
            <a:off x="107950" y="3284538"/>
            <a:ext cx="1943100" cy="431800"/>
          </a:xfrm>
          <a:prstGeom prst="ellipse">
            <a:avLst/>
          </a:prstGeom>
          <a:noFill/>
          <a:ln w="38100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90" name="Oval 18"/>
          <p:cNvSpPr>
            <a:spLocks noChangeArrowheads="1"/>
          </p:cNvSpPr>
          <p:nvPr/>
        </p:nvSpPr>
        <p:spPr bwMode="auto">
          <a:xfrm>
            <a:off x="3203575" y="2492375"/>
            <a:ext cx="1800225" cy="431800"/>
          </a:xfrm>
          <a:prstGeom prst="ellipse">
            <a:avLst/>
          </a:prstGeom>
          <a:noFill/>
          <a:ln w="28575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4291" name="Oval 19"/>
          <p:cNvSpPr>
            <a:spLocks noChangeArrowheads="1"/>
          </p:cNvSpPr>
          <p:nvPr/>
        </p:nvSpPr>
        <p:spPr bwMode="auto">
          <a:xfrm>
            <a:off x="6300788" y="1628775"/>
            <a:ext cx="2303462" cy="360363"/>
          </a:xfrm>
          <a:prstGeom prst="ellipse">
            <a:avLst/>
          </a:prstGeom>
          <a:noFill/>
          <a:ln w="28575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138613" y="1341438"/>
            <a:ext cx="865187" cy="35877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203575" y="1341438"/>
            <a:ext cx="2951163" cy="2640012"/>
          </a:xfrm>
          <a:prstGeom prst="rect">
            <a:avLst/>
          </a:prstGeom>
          <a:noFill/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maisteri</a:t>
            </a:r>
            <a:r>
              <a:rPr lang="fi-FI" sz="1200"/>
              <a:t> (FM)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maisteri (PsM)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musiikin maisteri (MuM) </a:t>
            </a:r>
            <a:r>
              <a:rPr lang="fi-FI" sz="1200">
                <a:solidFill>
                  <a:srgbClr val="FF0000"/>
                </a:solidFill>
              </a:rPr>
              <a:t>2.5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proviisori (prov.)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diplomi-insinööri (DI), arkkitehti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hammaslääket.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(HLL) </a:t>
            </a:r>
            <a:r>
              <a:rPr lang="fi-FI" sz="1200">
                <a:solidFill>
                  <a:srgbClr val="FF0000"/>
                </a:solidFill>
              </a:rPr>
              <a:t>6 v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eläinlääket.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(ELL) </a:t>
            </a:r>
            <a:r>
              <a:rPr lang="fi-FI" sz="1200">
                <a:solidFill>
                  <a:srgbClr val="FF0000"/>
                </a:solidFill>
              </a:rPr>
              <a:t>3 v.!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lääketieteen</a:t>
            </a:r>
            <a:r>
              <a:rPr lang="fi-FI" sz="1200">
                <a:solidFill>
                  <a:srgbClr val="FF0000"/>
                </a:solidFill>
              </a:rPr>
              <a:t> </a:t>
            </a:r>
            <a:r>
              <a:rPr lang="fi-FI" sz="1200" u="sng">
                <a:solidFill>
                  <a:srgbClr val="FF0000"/>
                </a:solidFill>
              </a:rPr>
              <a:t>lisensiaatti</a:t>
            </a:r>
            <a:r>
              <a:rPr lang="fi-FI" sz="1200"/>
              <a:t> (LL) </a:t>
            </a:r>
            <a:r>
              <a:rPr lang="fi-FI" sz="1200">
                <a:solidFill>
                  <a:srgbClr val="FF0000"/>
                </a:solidFill>
              </a:rPr>
              <a:t> 6 v.!!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7524750" y="2781300"/>
            <a:ext cx="792163" cy="287338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7235825" y="1270000"/>
            <a:ext cx="1223963" cy="358775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1187450" y="1341438"/>
            <a:ext cx="1223963" cy="35877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34925" y="1341438"/>
            <a:ext cx="3024188" cy="2640012"/>
          </a:xfrm>
          <a:prstGeom prst="rect">
            <a:avLst/>
          </a:prstGeom>
          <a:noFill/>
          <a:ln w="76200" cmpd="tri" algn="ctr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psykologian </a:t>
            </a:r>
            <a:r>
              <a:rPr lang="fi-FI" sz="1800" u="sng"/>
              <a:t>kandidaatti</a:t>
            </a:r>
            <a:r>
              <a:rPr lang="fi-FI" sz="1200"/>
              <a:t> (PsK)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kuvataiteen kandidaatti (KuK) </a:t>
            </a:r>
            <a:r>
              <a:rPr lang="fi-FI" sz="1200">
                <a:solidFill>
                  <a:srgbClr val="FF0000"/>
                </a:solidFill>
              </a:rPr>
              <a:t>3.5 v.!!</a:t>
            </a:r>
            <a:r>
              <a:rPr lang="fi-FI" sz="12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tekniikan kandidaatti (TkK)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kandidaatti (VTK)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kandidaatti (TK)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sotatieteiden kandidaatti (SK)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…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farmaseutti (farmas.)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oikeusnotaari (ON)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-14288"/>
            <a:ext cx="5976937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Yliopistotutkinnot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-36513" y="944563"/>
            <a:ext cx="3168651" cy="441325"/>
          </a:xfrm>
          <a:prstGeom prst="rect">
            <a:avLst/>
          </a:prstGeom>
          <a:solidFill>
            <a:srgbClr val="99FF33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ALEMPI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(3 v.)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3132138" y="981075"/>
            <a:ext cx="3095625" cy="441325"/>
          </a:xfrm>
          <a:prstGeom prst="rect">
            <a:avLst/>
          </a:prstGeom>
          <a:solidFill>
            <a:srgbClr val="6666FF"/>
          </a:solidFill>
          <a:ln w="76200" algn="ctr">
            <a:noFill/>
            <a:miter lim="800000"/>
            <a:headEnd/>
            <a:tailEnd/>
          </a:ln>
          <a:effectLst/>
        </p:spPr>
        <p:txBody>
          <a:bodyPr tIns="82800" bIns="82800" anchor="ctr">
            <a:spAutoFit/>
          </a:bodyPr>
          <a:lstStyle/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YLEMPI </a:t>
            </a:r>
          </a:p>
          <a:p>
            <a:pPr algn="ctr">
              <a:lnSpc>
                <a:spcPct val="50000"/>
              </a:lnSpc>
              <a:buClr>
                <a:srgbClr val="CC3300"/>
              </a:buClr>
              <a:buSzPct val="130000"/>
            </a:pPr>
            <a:r>
              <a:rPr lang="fi-FI" sz="1200"/>
              <a:t>KORKEAKOULUTUTKINTO (2 v.)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6300788" y="1268413"/>
            <a:ext cx="2771775" cy="2687637"/>
          </a:xfrm>
          <a:prstGeom prst="rect">
            <a:avLst/>
          </a:prstGeom>
          <a:noFill/>
          <a:ln w="76200" cmpd="tri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filosofian </a:t>
            </a:r>
            <a:r>
              <a:rPr lang="fi-FI" sz="1800" u="sng"/>
              <a:t>lisensiaatti</a:t>
            </a:r>
            <a:r>
              <a:rPr lang="fi-FI" sz="1200"/>
              <a:t> (FL)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farmasian lisensiaatti (FaL)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kauppatieteiden lisensiaatti (KTL)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teologian lisensiaatti (TL)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800"/>
              <a:t>………..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valtiotieteiden </a:t>
            </a:r>
            <a:r>
              <a:rPr lang="fi-FI" sz="1800" u="sng"/>
              <a:t>tohtori</a:t>
            </a:r>
            <a:r>
              <a:rPr lang="fi-FI" sz="1200"/>
              <a:t> (VTT)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taiteen tohtori (TaT)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oikeustieteen tohtori (OTT)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/>
              <a:t>kasvatustieteen tohtori (KT)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6227763" y="955675"/>
            <a:ext cx="2916237" cy="457200"/>
          </a:xfrm>
          <a:prstGeom prst="rect">
            <a:avLst/>
          </a:prstGeom>
          <a:solidFill>
            <a:srgbClr val="FF00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200"/>
              <a:t>JATKOTUTKINNOT JA ERIKOISTUMISOPINNOT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252413" y="4376738"/>
            <a:ext cx="8856662" cy="204787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opiskelijan on ensin suoritettava alempi korkeakoulututkinto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opiskelijavalinnassa saa yleensä opinto-oikeuden myös ylempään korkeakoulututkintoon, jatkotutkintoihin oikeutta haetaan erikseen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/>
              <a:t>  uudistuksella pyritään lisäämään liikkuvuutta pääaineen ja yliopistojen välillä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r>
              <a:rPr lang="fi-FI" sz="1600">
                <a:solidFill>
                  <a:srgbClr val="CC0000"/>
                </a:solidFill>
              </a:rPr>
              <a:t>  </a:t>
            </a:r>
            <a:r>
              <a:rPr lang="fi-FI" sz="1600" u="sng">
                <a:solidFill>
                  <a:srgbClr val="FF0000"/>
                </a:solidFill>
              </a:rPr>
              <a:t>erillisiin maisteriohjelmiin</a:t>
            </a:r>
            <a:r>
              <a:rPr lang="fi-FI" sz="1600"/>
              <a:t> (1.5-2 v.) voivat hakea esim. alemman tutkinnon suorittaneet</a:t>
            </a:r>
          </a:p>
          <a:p>
            <a:pPr>
              <a:buClr>
                <a:srgbClr val="990000"/>
              </a:buClr>
              <a:buSzPct val="160000"/>
              <a:buFont typeface="Wingdings" pitchFamily="2" charset="2"/>
              <a:buChar char="§"/>
            </a:pPr>
            <a:endParaRPr lang="fi-FI" sz="1600"/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5867400" y="836613"/>
            <a:ext cx="914400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V="1">
            <a:off x="2051050" y="2852738"/>
            <a:ext cx="1152525" cy="6477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oval" w="med" len="med"/>
            <a:tailEnd type="triangle" w="lg" len="lg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V="1">
            <a:off x="4787900" y="1989138"/>
            <a:ext cx="1511300" cy="7191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 type="oval" w="med" len="med"/>
            <a:tailEnd type="triangle" w="lg" len="lg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56337" name="Oval 17"/>
          <p:cNvSpPr>
            <a:spLocks noChangeArrowheads="1"/>
          </p:cNvSpPr>
          <p:nvPr/>
        </p:nvSpPr>
        <p:spPr bwMode="auto">
          <a:xfrm>
            <a:off x="107950" y="3284538"/>
            <a:ext cx="1943100" cy="431800"/>
          </a:xfrm>
          <a:prstGeom prst="ellipse">
            <a:avLst/>
          </a:prstGeom>
          <a:noFill/>
          <a:ln w="38100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38" name="Oval 18"/>
          <p:cNvSpPr>
            <a:spLocks noChangeArrowheads="1"/>
          </p:cNvSpPr>
          <p:nvPr/>
        </p:nvSpPr>
        <p:spPr bwMode="auto">
          <a:xfrm>
            <a:off x="3059113" y="2492375"/>
            <a:ext cx="1800225" cy="431800"/>
          </a:xfrm>
          <a:prstGeom prst="ellipse">
            <a:avLst/>
          </a:prstGeom>
          <a:noFill/>
          <a:ln w="28575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39" name="Oval 19"/>
          <p:cNvSpPr>
            <a:spLocks noChangeArrowheads="1"/>
          </p:cNvSpPr>
          <p:nvPr/>
        </p:nvSpPr>
        <p:spPr bwMode="auto">
          <a:xfrm>
            <a:off x="6300788" y="1628775"/>
            <a:ext cx="2303462" cy="360363"/>
          </a:xfrm>
          <a:prstGeom prst="ellipse">
            <a:avLst/>
          </a:prstGeom>
          <a:noFill/>
          <a:ln w="28575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40" name="Oval 20"/>
          <p:cNvSpPr>
            <a:spLocks noChangeArrowheads="1"/>
          </p:cNvSpPr>
          <p:nvPr/>
        </p:nvSpPr>
        <p:spPr bwMode="auto">
          <a:xfrm>
            <a:off x="107950" y="1989138"/>
            <a:ext cx="2305050" cy="360362"/>
          </a:xfrm>
          <a:prstGeom prst="ellipse">
            <a:avLst/>
          </a:prstGeom>
          <a:noFill/>
          <a:ln w="28575" algn="ctr">
            <a:solidFill>
              <a:srgbClr val="FE1604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>
            <a:off x="2339975" y="2205038"/>
            <a:ext cx="719138" cy="431800"/>
          </a:xfrm>
          <a:prstGeom prst="line">
            <a:avLst/>
          </a:prstGeom>
          <a:noFill/>
          <a:ln w="19050">
            <a:solidFill>
              <a:srgbClr val="FE1604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0" name="AutoShape 24"/>
          <p:cNvSpPr>
            <a:spLocks noChangeArrowheads="1"/>
          </p:cNvSpPr>
          <p:nvPr/>
        </p:nvSpPr>
        <p:spPr bwMode="auto">
          <a:xfrm>
            <a:off x="468313" y="5589588"/>
            <a:ext cx="2447925" cy="1196975"/>
          </a:xfrm>
          <a:prstGeom prst="rightArrow">
            <a:avLst>
              <a:gd name="adj1" fmla="val 50000"/>
              <a:gd name="adj2" fmla="val 51127"/>
            </a:avLst>
          </a:prstGeom>
          <a:solidFill>
            <a:srgbClr val="C0C0C0"/>
          </a:solidFill>
          <a:ln w="76200" cmpd="tri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3059113" y="4797425"/>
            <a:ext cx="1512887" cy="1989138"/>
          </a:xfrm>
          <a:prstGeom prst="rect">
            <a:avLst/>
          </a:prstGeom>
          <a:solidFill>
            <a:srgbClr val="C0C0C0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>
            <a:outerShdw dist="71842" dir="2700000" algn="ctr" rotWithShape="0">
              <a:srgbClr val="080808">
                <a:alpha val="50000"/>
              </a:srgbClr>
            </a:outerShdw>
          </a:effectLst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4450"/>
            <a:ext cx="8229600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Opiskelijavalinta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47813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maaliskuu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771775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huhtikuu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95738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toukokuu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219700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kesäkuu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445250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heinäkuu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669213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elokuu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258888" y="4581525"/>
            <a:ext cx="914400" cy="9144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2051050" y="1773238"/>
            <a:ext cx="1441450" cy="0"/>
          </a:xfrm>
          <a:prstGeom prst="line">
            <a:avLst/>
          </a:prstGeom>
          <a:noFill/>
          <a:ln w="101600">
            <a:solidFill>
              <a:srgbClr val="F72313"/>
            </a:solidFill>
            <a:prstDash val="sysDot"/>
            <a:round/>
            <a:headEnd type="oval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4925" y="1960563"/>
            <a:ext cx="2881313" cy="1612900"/>
          </a:xfrm>
          <a:prstGeom prst="rect">
            <a:avLst/>
          </a:prstGeom>
          <a:noFill/>
          <a:ln w="76200" algn="ctr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800" u="sng">
                <a:solidFill>
                  <a:srgbClr val="990000"/>
                </a:solidFill>
              </a:rPr>
              <a:t> sähköinen yhteishaku</a:t>
            </a:r>
            <a:r>
              <a:rPr lang="fi-FI" sz="1400"/>
              <a:t> 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www.yliopistohaku.fi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voit hakea 9 paikkaan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täytä hakulomake huolellisesti netissä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3132138" y="4005263"/>
            <a:ext cx="2735262" cy="0"/>
          </a:xfrm>
          <a:prstGeom prst="line">
            <a:avLst/>
          </a:prstGeom>
          <a:noFill/>
          <a:ln w="101600">
            <a:solidFill>
              <a:schemeClr val="hlink"/>
            </a:solidFill>
            <a:prstDash val="sysDot"/>
            <a:round/>
            <a:headEnd type="oval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4925" y="3797300"/>
            <a:ext cx="2881313" cy="1719263"/>
          </a:xfrm>
          <a:prstGeom prst="rect">
            <a:avLst/>
          </a:prstGeom>
          <a:noFill/>
          <a:ln w="76200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800" u="sng">
                <a:solidFill>
                  <a:srgbClr val="990000"/>
                </a:solidFill>
              </a:rPr>
              <a:t> pääsykokeet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katso aikataulu, kirjat ja ennakkotehtävät oppaista tai netistä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valmistaudu kokeisiin perusteellisesti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 flipV="1">
            <a:off x="7019925" y="1628775"/>
            <a:ext cx="0" cy="3024188"/>
          </a:xfrm>
          <a:prstGeom prst="line">
            <a:avLst/>
          </a:prstGeom>
          <a:noFill/>
          <a:ln w="101600">
            <a:solidFill>
              <a:schemeClr val="folHlink"/>
            </a:solidFill>
            <a:round/>
            <a:headEnd type="oval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932363" y="4292600"/>
            <a:ext cx="2520950" cy="593725"/>
          </a:xfrm>
          <a:prstGeom prst="rect">
            <a:avLst/>
          </a:prstGeom>
          <a:noFill/>
          <a:ln w="76200" algn="ctr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voit tulla valituksi useaankin paikkaan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7956550" y="1628775"/>
            <a:ext cx="0" cy="3887788"/>
          </a:xfrm>
          <a:prstGeom prst="line">
            <a:avLst/>
          </a:prstGeom>
          <a:noFill/>
          <a:ln w="101600">
            <a:solidFill>
              <a:srgbClr val="80E921"/>
            </a:solidFill>
            <a:round/>
            <a:headEnd type="oval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i-FI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932363" y="5013325"/>
            <a:ext cx="3311525" cy="1657350"/>
          </a:xfrm>
          <a:prstGeom prst="rect">
            <a:avLst/>
          </a:prstGeom>
          <a:noFill/>
          <a:ln w="76200" algn="ctr">
            <a:solidFill>
              <a:srgbClr val="80E9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</a:t>
            </a:r>
            <a:r>
              <a:rPr lang="fi-FI" sz="1400" u="sng">
                <a:solidFill>
                  <a:srgbClr val="CC3300"/>
                </a:solidFill>
              </a:rPr>
              <a:t>voit vastaanottaa vain yhden</a:t>
            </a:r>
            <a:r>
              <a:rPr lang="fi-FI" sz="1400"/>
              <a:t> korkeakoulupaikan/lukukausi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jätä </a:t>
            </a:r>
            <a:r>
              <a:rPr lang="fi-FI" sz="1400" u="sng">
                <a:solidFill>
                  <a:srgbClr val="CC0000"/>
                </a:solidFill>
              </a:rPr>
              <a:t>sitova </a:t>
            </a:r>
            <a:r>
              <a:rPr lang="fi-FI" sz="1400"/>
              <a:t>vastaanottoilmoitus määräaikana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 varasijalta voit jäädä jonottamaan ehkä vapautuvaa paikkaa</a:t>
            </a:r>
          </a:p>
        </p:txBody>
      </p:sp>
      <p:pic>
        <p:nvPicPr>
          <p:cNvPr id="9235" name="Picture 19" descr="binary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113" y="5445125"/>
            <a:ext cx="1512887" cy="1368425"/>
          </a:xfrm>
          <a:noFill/>
          <a:ln>
            <a:miter lim="800000"/>
            <a:headEnd/>
            <a:tailEnd/>
          </a:ln>
        </p:spPr>
      </p:pic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3132138" y="4868863"/>
            <a:ext cx="1368425" cy="4730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000"/>
              <a:t>YLIOPISTOJEN</a:t>
            </a:r>
          </a:p>
          <a:p>
            <a:pPr algn="ctr">
              <a:buClr>
                <a:srgbClr val="CC3300"/>
              </a:buClr>
              <a:buSzPct val="130000"/>
            </a:pPr>
            <a:r>
              <a:rPr lang="fi-FI" sz="1000"/>
              <a:t>VALINTAOPAS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95288" y="5935663"/>
            <a:ext cx="2374900" cy="5175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Katso tarkemmin oppaista tai www-sivuilta</a:t>
            </a:r>
          </a:p>
        </p:txBody>
      </p:sp>
      <p:cxnSp>
        <p:nvCxnSpPr>
          <p:cNvPr id="9249" name="AutoShape 33"/>
          <p:cNvCxnSpPr>
            <a:cxnSpLocks noChangeShapeType="1"/>
          </p:cNvCxnSpPr>
          <p:nvPr/>
        </p:nvCxnSpPr>
        <p:spPr bwMode="auto">
          <a:xfrm rot="16200000">
            <a:off x="5489575" y="3519488"/>
            <a:ext cx="4860925" cy="1079500"/>
          </a:xfrm>
          <a:prstGeom prst="bentConnector3">
            <a:avLst>
              <a:gd name="adj1" fmla="val -167"/>
            </a:avLst>
          </a:prstGeom>
          <a:noFill/>
          <a:ln w="101600">
            <a:solidFill>
              <a:srgbClr val="FFCC00"/>
            </a:solidFill>
            <a:miter lim="800000"/>
            <a:headEnd type="oval" w="med" len="med"/>
            <a:tailEnd type="triangle" w="med" len="med"/>
          </a:ln>
          <a:effectLst/>
        </p:spPr>
      </p:cxn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323850" y="1196975"/>
            <a:ext cx="1079500" cy="304800"/>
          </a:xfrm>
          <a:prstGeom prst="rect">
            <a:avLst/>
          </a:prstGeom>
          <a:solidFill>
            <a:srgbClr val="FF6600"/>
          </a:solidFill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/>
              <a:t>helmikuu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0" grpId="0" animBg="1"/>
      <p:bldP spid="9237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8" grpId="0"/>
      <p:bldP spid="923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7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9825" y="4365625"/>
            <a:ext cx="1619250" cy="2232025"/>
          </a:xfrm>
          <a:noFill/>
          <a:ln algn="ctr">
            <a:miter lim="800000"/>
            <a:headEnd/>
            <a:tailEnd/>
          </a:ln>
        </p:spPr>
      </p:pic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/>
              <a:t>Sähköinen yhteishaku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0" y="1557338"/>
            <a:ext cx="8640763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/>
              <a:t>osoite:  </a:t>
            </a:r>
            <a:r>
              <a:rPr lang="fi-FI" sz="2800">
                <a:hlinkClick r:id="rId3"/>
              </a:rPr>
              <a:t>http://www.yliopistohaku.fi</a:t>
            </a:r>
            <a:r>
              <a:rPr lang="fi-FI" sz="2800"/>
              <a:t> </a:t>
            </a:r>
          </a:p>
          <a:p>
            <a:r>
              <a:rPr lang="fi-FI" sz="2800"/>
              <a:t>demon osoite: </a:t>
            </a:r>
            <a:r>
              <a:rPr lang="fi-FI" sz="2800">
                <a:hlinkClick r:id="rId4"/>
              </a:rPr>
              <a:t>http://www.yliopistohaku.fi/demo</a:t>
            </a:r>
            <a:r>
              <a:rPr lang="fi-FI" sz="2800"/>
              <a:t> </a:t>
            </a:r>
          </a:p>
          <a:p>
            <a:r>
              <a:rPr lang="fi-FI" sz="2800"/>
              <a:t>kaikkiin yliopistoihin haetaan yhdellä lomakkeella</a:t>
            </a:r>
          </a:p>
          <a:p>
            <a:r>
              <a:rPr lang="fi-FI" sz="2800"/>
              <a:t>kerralla voi hakea 9 koulutukseen</a:t>
            </a:r>
          </a:p>
          <a:p>
            <a:r>
              <a:rPr lang="fi-FI" sz="2800"/>
              <a:t>hakulomake ohjaa hakijaa</a:t>
            </a:r>
          </a:p>
          <a:p>
            <a:r>
              <a:rPr lang="fi-FI" sz="2800"/>
              <a:t>koulutustoiveet voi siirtää koulutuskoriin, jota voi muutella hakuaikana</a:t>
            </a:r>
          </a:p>
          <a:p>
            <a:r>
              <a:rPr lang="fi-FI" sz="2800"/>
              <a:t>opastusta neuvontapalvelusta: puh. 020 690 696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2843213" y="4652963"/>
            <a:ext cx="3025775" cy="2089150"/>
          </a:xfrm>
          <a:prstGeom prst="ellipse">
            <a:avLst/>
          </a:prstGeom>
          <a:gradFill rotWithShape="1">
            <a:gsLst>
              <a:gs pos="0">
                <a:srgbClr val="FFFF00">
                  <a:alpha val="67000"/>
                </a:srgbClr>
              </a:gs>
              <a:gs pos="100000">
                <a:srgbClr val="FFCC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-26988"/>
            <a:ext cx="6635750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4000" b="1"/>
              <a:t>Valintaperusteet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13787" cy="23034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800" b="1"/>
              <a:t>voit hakea usealle alalle ja moneen yliopistoon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800" b="1"/>
              <a:t>eräillä aloilla valintayhteistyötä, (esim. luokanopettajat, diplomi-insinöörit, kauppatieteellinen ala)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800" b="1"/>
              <a:t>valintapisteitys vaihtelee aloittain ja vuosittain</a:t>
            </a:r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827088" y="4076700"/>
            <a:ext cx="3025775" cy="2089150"/>
          </a:xfrm>
          <a:prstGeom prst="ellipse">
            <a:avLst/>
          </a:prstGeom>
          <a:solidFill>
            <a:srgbClr val="6666FF">
              <a:alpha val="55000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2484438" y="3357563"/>
            <a:ext cx="3025775" cy="2089150"/>
          </a:xfrm>
          <a:prstGeom prst="ellipse">
            <a:avLst/>
          </a:prstGeom>
          <a:solidFill>
            <a:srgbClr val="FF0000">
              <a:alpha val="55000"/>
            </a:srgbClr>
          </a:solidFill>
          <a:ln w="28575" algn="ctr">
            <a:solidFill>
              <a:srgbClr val="8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843213" y="3806825"/>
            <a:ext cx="2735262" cy="11588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pääsykokeet ja soveltuvuuspisteet</a:t>
            </a:r>
          </a:p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muut ansiot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971550" y="4814888"/>
            <a:ext cx="2016125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pisteet yo-tutkinnosta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3132138" y="5516563"/>
            <a:ext cx="2736850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pisteet päättö-todistuksesta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 animBg="1"/>
      <p:bldP spid="49155" grpId="0" build="p"/>
      <p:bldP spid="49157" grpId="0" animBg="1"/>
      <p:bldP spid="49160" grpId="0" animBg="1"/>
      <p:bldP spid="49162" grpId="0"/>
      <p:bldP spid="49163" grpId="0"/>
      <p:bldP spid="4916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2"/>
          <p:cNvSpPr>
            <a:spLocks noChangeArrowheads="1"/>
          </p:cNvSpPr>
          <p:nvPr/>
        </p:nvSpPr>
        <p:spPr bwMode="auto">
          <a:xfrm>
            <a:off x="3275013" y="5040313"/>
            <a:ext cx="2665412" cy="1773237"/>
          </a:xfrm>
          <a:prstGeom prst="ellipse">
            <a:avLst/>
          </a:prstGeom>
          <a:solidFill>
            <a:srgbClr val="C0C0C0">
              <a:alpha val="70000"/>
            </a:srgbClr>
          </a:solidFill>
          <a:ln w="28575" algn="ctr">
            <a:solidFill>
              <a:srgbClr val="C0C0C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5625" y="-26988"/>
            <a:ext cx="6491288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4000" b="1"/>
              <a:t>Valintaperusteet</a:t>
            </a: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684213" y="4535488"/>
            <a:ext cx="2736850" cy="1800225"/>
          </a:xfrm>
          <a:prstGeom prst="ellipse">
            <a:avLst/>
          </a:prstGeom>
          <a:solidFill>
            <a:srgbClr val="C0C0C0">
              <a:alpha val="55000"/>
            </a:srgbClr>
          </a:solidFill>
          <a:ln w="28575" algn="ctr">
            <a:solidFill>
              <a:srgbClr val="C0C0C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1763713" y="3167063"/>
            <a:ext cx="3746500" cy="2522537"/>
          </a:xfrm>
          <a:prstGeom prst="ellipse">
            <a:avLst/>
          </a:prstGeom>
          <a:solidFill>
            <a:srgbClr val="FF0000">
              <a:alpha val="55000"/>
            </a:srgbClr>
          </a:solidFill>
          <a:ln w="28575" algn="ctr">
            <a:solidFill>
              <a:srgbClr val="80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2411413" y="3816350"/>
            <a:ext cx="2735262" cy="11588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pääsykokeet ja soveltuvuuspisteet</a:t>
            </a:r>
          </a:p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muut ansiot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971550" y="5057775"/>
            <a:ext cx="2016125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>
                <a:solidFill>
                  <a:schemeClr val="bg2"/>
                </a:solidFill>
              </a:rPr>
              <a:t>pisteet yo-tutkinnosta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3132138" y="5759450"/>
            <a:ext cx="2736850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>
                <a:solidFill>
                  <a:schemeClr val="bg2"/>
                </a:solidFill>
              </a:rPr>
              <a:t>pisteet päättö-todistuksesta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0" y="1052513"/>
            <a:ext cx="8388350" cy="24288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14375" lvl="1" indent="-352425">
              <a:buClr>
                <a:schemeClr val="accent2"/>
              </a:buClr>
              <a:buSzPct val="150000"/>
              <a:buFont typeface="Wingdings" pitchFamily="2" charset="2"/>
              <a:buChar char="§"/>
            </a:pPr>
            <a:r>
              <a:rPr lang="fi-FI" sz="1800"/>
              <a:t>joskus kaikki joutuvat pääsykokeisiin tai soveltuvuuskokeisiin (esim. psykologia ala, opetusala)</a:t>
            </a:r>
          </a:p>
          <a:p>
            <a:pPr marL="714375" lvl="1" indent="-352425">
              <a:buClr>
                <a:schemeClr val="accent2"/>
              </a:buClr>
              <a:buSzPct val="150000"/>
              <a:buFont typeface="Wingdings" pitchFamily="2" charset="2"/>
              <a:buChar char="§"/>
            </a:pPr>
            <a:r>
              <a:rPr lang="fi-FI" sz="1800"/>
              <a:t>pääsykokeisiin pääsy voi riippua opintomenestyksestä </a:t>
            </a:r>
          </a:p>
          <a:p>
            <a:pPr marL="714375" lvl="1" indent="-352425">
              <a:buClr>
                <a:schemeClr val="accent2"/>
              </a:buClr>
              <a:buSzPct val="150000"/>
              <a:buFont typeface="Wingdings" pitchFamily="2" charset="2"/>
              <a:buChar char="§"/>
            </a:pPr>
            <a:r>
              <a:rPr lang="fi-FI" sz="1800"/>
              <a:t>osa opiskelijoista voidaan valita pelkän pääsykokeen perusteella riippumatta yo-menestyksestä tai päättötodistuksesta (esim. oikeustiede)</a:t>
            </a:r>
          </a:p>
          <a:p>
            <a:pPr>
              <a:buClr>
                <a:schemeClr val="accent2"/>
              </a:buClr>
              <a:buSzPct val="150000"/>
              <a:buFont typeface="Wingdings" pitchFamily="2" charset="2"/>
              <a:buNone/>
            </a:pPr>
            <a:endParaRPr lang="fi-FI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Oval 2"/>
          <p:cNvSpPr>
            <a:spLocks noChangeArrowheads="1"/>
          </p:cNvSpPr>
          <p:nvPr/>
        </p:nvSpPr>
        <p:spPr bwMode="auto">
          <a:xfrm>
            <a:off x="3059113" y="4868863"/>
            <a:ext cx="2809875" cy="1873250"/>
          </a:xfrm>
          <a:prstGeom prst="ellipse">
            <a:avLst/>
          </a:prstGeom>
          <a:gradFill rotWithShape="1">
            <a:gsLst>
              <a:gs pos="0">
                <a:srgbClr val="FFFF00">
                  <a:alpha val="67000"/>
                </a:srgbClr>
              </a:gs>
              <a:gs pos="100000">
                <a:srgbClr val="FFCC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-26988"/>
            <a:ext cx="6419850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4000" b="1"/>
              <a:t>Valintaperusteet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13787" cy="23034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000" b="1"/>
              <a:t>joskus yo-tutkinnon laudatur tai yhteispistemäärä riittävät hyväksyntään (esim. pitkän matematiikan laudatur)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000" b="1"/>
              <a:t>uudistunut reaalikoe saattaa vaikuttaa suoraan valintaan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000" b="1"/>
              <a:t>päättötodistuksen kiitettävä arvosana voi tuoda lisäpisteitä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i-FI" sz="2000" b="1"/>
              <a:t>pisteitä voi tulla myös päättötodistuksen parhaista arvosanoista</a:t>
            </a:r>
          </a:p>
          <a:p>
            <a:pPr>
              <a:lnSpc>
                <a:spcPct val="90000"/>
              </a:lnSpc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endParaRPr lang="fi-FI" sz="2000" b="1"/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468313" y="3644900"/>
            <a:ext cx="3384550" cy="2520950"/>
          </a:xfrm>
          <a:prstGeom prst="ellipse">
            <a:avLst/>
          </a:prstGeom>
          <a:solidFill>
            <a:srgbClr val="6666FF">
              <a:alpha val="55000"/>
            </a:srgbClr>
          </a:solidFill>
          <a:ln w="28575" algn="ctr">
            <a:solidFill>
              <a:srgbClr val="3366FF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2484438" y="3357563"/>
            <a:ext cx="3025775" cy="2089150"/>
          </a:xfrm>
          <a:prstGeom prst="ellipse">
            <a:avLst/>
          </a:prstGeom>
          <a:solidFill>
            <a:srgbClr val="C0C0C0">
              <a:alpha val="55000"/>
            </a:srgbClr>
          </a:solidFill>
          <a:ln w="28575" algn="ctr">
            <a:solidFill>
              <a:srgbClr val="C0C0C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Clr>
                <a:srgbClr val="CC3300"/>
              </a:buClr>
              <a:buSzPct val="130000"/>
              <a:buFontTx/>
              <a:buChar char="•"/>
            </a:pPr>
            <a:endParaRPr lang="fi-FI" sz="1600" b="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843213" y="3806825"/>
            <a:ext cx="2735262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>
                <a:solidFill>
                  <a:schemeClr val="bg2"/>
                </a:solidFill>
              </a:rPr>
              <a:t>pääsykokeet ja soveltuvuuspisteet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971550" y="4814888"/>
            <a:ext cx="2016125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pisteet yo-tutkinnosta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3132138" y="5516563"/>
            <a:ext cx="2736850" cy="7016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pisteet päättö-todistuksesta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107950" y="1125538"/>
            <a:ext cx="4535488" cy="3313112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042988" y="4005263"/>
            <a:ext cx="431800" cy="1222375"/>
          </a:xfrm>
          <a:prstGeom prst="upArrow">
            <a:avLst>
              <a:gd name="adj1" fmla="val 50000"/>
              <a:gd name="adj2" fmla="val 70772"/>
            </a:avLst>
          </a:prstGeom>
          <a:noFill/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4450"/>
            <a:ext cx="8229600" cy="6334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200" b="1"/>
              <a:t>Opiskelu yliopistossa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179388" y="1196975"/>
            <a:ext cx="2663825" cy="62388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u="sng"/>
              <a:t>ALEMPI KORKEAKOULU-</a:t>
            </a:r>
          </a:p>
          <a:p>
            <a:pPr algn="ctr">
              <a:buClr>
                <a:srgbClr val="CC3300"/>
              </a:buClr>
              <a:buSzPct val="130000"/>
            </a:pPr>
            <a:r>
              <a:rPr lang="fi-FI" sz="1400" u="sng"/>
              <a:t>TUTKINTO 180 op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179388" y="4437063"/>
            <a:ext cx="3960812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/>
              <a:t>1. vuosi	          2. vuosi	     3. vuosi</a:t>
            </a:r>
          </a:p>
        </p:txBody>
      </p:sp>
      <p:sp>
        <p:nvSpPr>
          <p:cNvPr id="74777" name="Oval 25"/>
          <p:cNvSpPr>
            <a:spLocks noChangeArrowheads="1"/>
          </p:cNvSpPr>
          <p:nvPr/>
        </p:nvSpPr>
        <p:spPr bwMode="auto">
          <a:xfrm>
            <a:off x="2627313" y="1268413"/>
            <a:ext cx="1801812" cy="1223962"/>
          </a:xfrm>
          <a:prstGeom prst="ellipse">
            <a:avLst/>
          </a:prstGeom>
          <a:noFill/>
          <a:ln w="76200" cmpd="tri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2343150" y="1573213"/>
            <a:ext cx="2373313" cy="56038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800"/>
              <a:t>Opinnäyte </a:t>
            </a:r>
          </a:p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800"/>
              <a:t>6-10 op</a:t>
            </a:r>
          </a:p>
        </p:txBody>
      </p:sp>
      <p:sp>
        <p:nvSpPr>
          <p:cNvPr id="74784" name="Oval 32"/>
          <p:cNvSpPr>
            <a:spLocks noChangeArrowheads="1"/>
          </p:cNvSpPr>
          <p:nvPr/>
        </p:nvSpPr>
        <p:spPr bwMode="auto">
          <a:xfrm rot="1724059">
            <a:off x="1258888" y="2933700"/>
            <a:ext cx="2952750" cy="1106488"/>
          </a:xfrm>
          <a:prstGeom prst="ellipse">
            <a:avLst/>
          </a:prstGeom>
          <a:solidFill>
            <a:srgbClr val="99CCFF"/>
          </a:solidFill>
          <a:ln w="76200" cmpd="tri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1517650" y="2800350"/>
            <a:ext cx="2665413" cy="12763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400"/>
              <a:t>Kieli- ja </a:t>
            </a:r>
          </a:p>
          <a:p>
            <a:pPr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400"/>
              <a:t>viestintäopinnot</a:t>
            </a:r>
          </a:p>
          <a:p>
            <a:pPr lvl="1"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äidinkieli, </a:t>
            </a:r>
          </a:p>
          <a:p>
            <a:pPr lvl="2"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toinen kotimainen</a:t>
            </a:r>
          </a:p>
          <a:p>
            <a:pPr lvl="3"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 vieras kieli</a:t>
            </a: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179388" y="5013325"/>
            <a:ext cx="4248150" cy="1657350"/>
          </a:xfrm>
          <a:prstGeom prst="rect">
            <a:avLst/>
          </a:prstGeom>
          <a:solidFill>
            <a:schemeClr val="bg1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400"/>
              <a:t>PERUS- JA AINEOPINNOT</a:t>
            </a:r>
          </a:p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400"/>
              <a:t> perehdytään koulutusalan tai oppiaineen keskeisiin käsitteisiin, teorioihin ja tutkimusmenetelmiin</a:t>
            </a:r>
          </a:p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400"/>
              <a:t> = approbatur- ja cum laude approbatur-opinnot</a:t>
            </a:r>
          </a:p>
        </p:txBody>
      </p:sp>
      <p:sp>
        <p:nvSpPr>
          <p:cNvPr id="74787" name="Rectangle 35"/>
          <p:cNvSpPr>
            <a:spLocks noChangeArrowheads="1"/>
          </p:cNvSpPr>
          <p:nvPr/>
        </p:nvSpPr>
        <p:spPr bwMode="auto">
          <a:xfrm>
            <a:off x="5795963" y="1052513"/>
            <a:ext cx="2663825" cy="3311525"/>
          </a:xfrm>
          <a:prstGeom prst="rect">
            <a:avLst/>
          </a:prstGeom>
          <a:solidFill>
            <a:srgbClr val="99CCFF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74788" name="Text Box 36"/>
          <p:cNvSpPr txBox="1">
            <a:spLocks noChangeArrowheads="1"/>
          </p:cNvSpPr>
          <p:nvPr/>
        </p:nvSpPr>
        <p:spPr bwMode="auto">
          <a:xfrm>
            <a:off x="5940425" y="4419600"/>
            <a:ext cx="2592388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/>
              <a:t>1. vuosi	        2. vuosi</a:t>
            </a:r>
          </a:p>
        </p:txBody>
      </p:sp>
      <p:sp>
        <p:nvSpPr>
          <p:cNvPr id="74789" name="Text Box 37"/>
          <p:cNvSpPr txBox="1">
            <a:spLocks noChangeArrowheads="1"/>
          </p:cNvSpPr>
          <p:nvPr/>
        </p:nvSpPr>
        <p:spPr bwMode="auto">
          <a:xfrm>
            <a:off x="5940425" y="1196975"/>
            <a:ext cx="2447925" cy="62388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400" u="sng"/>
              <a:t>YLEMPI KORKEAKOULU-</a:t>
            </a:r>
          </a:p>
          <a:p>
            <a:pPr algn="ctr">
              <a:buClr>
                <a:srgbClr val="CC3300"/>
              </a:buClr>
              <a:buSzPct val="130000"/>
            </a:pPr>
            <a:r>
              <a:rPr lang="fi-FI" sz="1400" u="sng"/>
              <a:t>TUTKINTO 120 op</a:t>
            </a:r>
          </a:p>
        </p:txBody>
      </p:sp>
      <p:sp>
        <p:nvSpPr>
          <p:cNvPr id="74790" name="Oval 38"/>
          <p:cNvSpPr>
            <a:spLocks noChangeArrowheads="1"/>
          </p:cNvSpPr>
          <p:nvPr/>
        </p:nvSpPr>
        <p:spPr bwMode="auto">
          <a:xfrm>
            <a:off x="2624138" y="1252538"/>
            <a:ext cx="1801812" cy="1223962"/>
          </a:xfrm>
          <a:prstGeom prst="ellipse">
            <a:avLst/>
          </a:prstGeom>
          <a:noFill/>
          <a:ln w="76200" cmpd="tri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92" name="Oval 40"/>
          <p:cNvSpPr>
            <a:spLocks noChangeArrowheads="1"/>
          </p:cNvSpPr>
          <p:nvPr/>
        </p:nvSpPr>
        <p:spPr bwMode="auto">
          <a:xfrm>
            <a:off x="6656388" y="1844675"/>
            <a:ext cx="1801812" cy="1439863"/>
          </a:xfrm>
          <a:prstGeom prst="ellipse">
            <a:avLst/>
          </a:prstGeom>
          <a:noFill/>
          <a:ln w="76200" cmpd="tri" algn="ctr">
            <a:solidFill>
              <a:srgbClr val="FE1604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93" name="Text Box 41"/>
          <p:cNvSpPr txBox="1">
            <a:spLocks noChangeArrowheads="1"/>
          </p:cNvSpPr>
          <p:nvPr/>
        </p:nvSpPr>
        <p:spPr bwMode="auto">
          <a:xfrm>
            <a:off x="6372225" y="2041525"/>
            <a:ext cx="2373313" cy="1027113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800"/>
              <a:t>Opinnäyte </a:t>
            </a:r>
          </a:p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</a:pPr>
            <a:r>
              <a:rPr lang="fi-FI" sz="1800"/>
              <a:t>20-40 op</a:t>
            </a:r>
          </a:p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pro gradu</a:t>
            </a:r>
          </a:p>
          <a:p>
            <a:pPr algn="ctr">
              <a:lnSpc>
                <a:spcPct val="60000"/>
              </a:lnSpc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diplomityö</a:t>
            </a:r>
          </a:p>
        </p:txBody>
      </p:sp>
      <p:sp>
        <p:nvSpPr>
          <p:cNvPr id="74796" name="AutoShape 44"/>
          <p:cNvSpPr>
            <a:spLocks noChangeArrowheads="1"/>
          </p:cNvSpPr>
          <p:nvPr/>
        </p:nvSpPr>
        <p:spPr bwMode="auto">
          <a:xfrm>
            <a:off x="6659563" y="4006850"/>
            <a:ext cx="431800" cy="1222375"/>
          </a:xfrm>
          <a:prstGeom prst="upArrow">
            <a:avLst>
              <a:gd name="adj1" fmla="val 50000"/>
              <a:gd name="adj2" fmla="val 70772"/>
            </a:avLst>
          </a:prstGeom>
          <a:noFill/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94" name="Rectangle 42"/>
          <p:cNvSpPr>
            <a:spLocks noChangeArrowheads="1"/>
          </p:cNvSpPr>
          <p:nvPr/>
        </p:nvSpPr>
        <p:spPr bwMode="auto">
          <a:xfrm>
            <a:off x="5508625" y="5013325"/>
            <a:ext cx="3240088" cy="1655763"/>
          </a:xfrm>
          <a:prstGeom prst="rect">
            <a:avLst/>
          </a:prstGeom>
          <a:solidFill>
            <a:schemeClr val="bg1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4795" name="Text Box 43"/>
          <p:cNvSpPr txBox="1">
            <a:spLocks noChangeArrowheads="1"/>
          </p:cNvSpPr>
          <p:nvPr/>
        </p:nvSpPr>
        <p:spPr bwMode="auto">
          <a:xfrm>
            <a:off x="5651500" y="5157788"/>
            <a:ext cx="3024188" cy="13684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50000"/>
            </a:pPr>
            <a:r>
              <a:rPr lang="fi-FI" sz="1400"/>
              <a:t>SYVENTÄVÄT OPINNOT</a:t>
            </a:r>
          </a:p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400"/>
              <a:t> tavoitteena kehittää kykyä itsenäisesti etsiä ja soveltaa tieteellistä tai taiteellista  tietoa</a:t>
            </a:r>
          </a:p>
          <a:p>
            <a:pPr>
              <a:buClr>
                <a:srgbClr val="CC3300"/>
              </a:buClr>
              <a:buSzPct val="150000"/>
              <a:buFontTx/>
              <a:buChar char="•"/>
            </a:pPr>
            <a:r>
              <a:rPr lang="fi-FI" sz="1400"/>
              <a:t> = laudatur-opinnot</a:t>
            </a:r>
          </a:p>
        </p:txBody>
      </p:sp>
      <p:sp>
        <p:nvSpPr>
          <p:cNvPr id="74797" name="Oval 45"/>
          <p:cNvSpPr>
            <a:spLocks noChangeArrowheads="1"/>
          </p:cNvSpPr>
          <p:nvPr/>
        </p:nvSpPr>
        <p:spPr bwMode="auto">
          <a:xfrm>
            <a:off x="6156325" y="3357563"/>
            <a:ext cx="2232025" cy="503237"/>
          </a:xfrm>
          <a:prstGeom prst="ellipse">
            <a:avLst/>
          </a:prstGeom>
          <a:noFill/>
          <a:ln w="28575" algn="ctr">
            <a:solidFill>
              <a:srgbClr val="FE1604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74798" name="Text Box 46"/>
          <p:cNvSpPr txBox="1">
            <a:spLocks noChangeArrowheads="1"/>
          </p:cNvSpPr>
          <p:nvPr/>
        </p:nvSpPr>
        <p:spPr bwMode="auto">
          <a:xfrm>
            <a:off x="6156325" y="3403600"/>
            <a:ext cx="2160588" cy="4572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200" b="0"/>
              <a:t>Pakollinen tai valinnainen harjoittelu</a:t>
            </a:r>
          </a:p>
        </p:txBody>
      </p:sp>
      <p:sp>
        <p:nvSpPr>
          <p:cNvPr id="74799" name="AutoShape 47"/>
          <p:cNvSpPr>
            <a:spLocks noChangeArrowheads="1"/>
          </p:cNvSpPr>
          <p:nvPr/>
        </p:nvSpPr>
        <p:spPr bwMode="auto">
          <a:xfrm>
            <a:off x="4787900" y="2276475"/>
            <a:ext cx="792163" cy="14398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76200" cmpd="tri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4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4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4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4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4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4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4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4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4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74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74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74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4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74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4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4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74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74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74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74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74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74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74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0" grpId="0" animBg="1"/>
      <p:bldP spid="74786" grpId="0" animBg="1"/>
      <p:bldP spid="74768" grpId="0"/>
      <p:bldP spid="74769" grpId="0"/>
      <p:bldP spid="74777" grpId="0" animBg="1"/>
      <p:bldP spid="74778" grpId="0"/>
      <p:bldP spid="74784" grpId="0" animBg="1"/>
      <p:bldP spid="74780" grpId="0"/>
      <p:bldP spid="74785" grpId="0" animBg="1"/>
      <p:bldP spid="74787" grpId="0" animBg="1"/>
      <p:bldP spid="74788" grpId="0"/>
      <p:bldP spid="74789" grpId="0"/>
      <p:bldP spid="74790" grpId="0" animBg="1"/>
      <p:bldP spid="74792" grpId="0" animBg="1"/>
      <p:bldP spid="74793" grpId="0"/>
      <p:bldP spid="74796" grpId="0" animBg="1"/>
      <p:bldP spid="74794" grpId="0" animBg="1"/>
      <p:bldP spid="74795" grpId="0"/>
      <p:bldP spid="74797" grpId="0" animBg="1"/>
      <p:bldP spid="74798" grpId="0"/>
      <p:bldP spid="7479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5625" y="44450"/>
            <a:ext cx="6491288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200" b="1" dirty="0"/>
              <a:t>Hyväksytyt hakijoista</a:t>
            </a: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79512" y="1196752"/>
          <a:ext cx="8741679" cy="5494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8459788" y="6116638"/>
            <a:ext cx="43180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%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179388" y="6569075"/>
            <a:ext cx="2089150" cy="24447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000" b="0" dirty="0"/>
              <a:t>Lähde: HAREK </a:t>
            </a:r>
            <a:r>
              <a:rPr lang="fi-FI" sz="1000" b="0" dirty="0" smtClean="0"/>
              <a:t>2010</a:t>
            </a:r>
            <a:endParaRPr lang="fi-FI" sz="1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1759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69963" y="352425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31761" name="Text Box 17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4463" y="5972175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31767" name="Text Box 23">
            <a:hlinkClick r:id="rId5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060700" y="836613"/>
            <a:ext cx="3743325" cy="233045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5F5F5F"/>
                </a:solidFill>
              </a:rPr>
              <a:t>(Hammaslääketieteen kandidaatti (HLK))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chemeClr val="accent2"/>
                </a:solidFill>
              </a:rPr>
              <a:t>Hammaslääketieteen lisensiaatti (HLL) 300 op! 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Hammaslääketieteen tohtori (HLT)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/>
              <a:t>Erikoishammaslääkärin tutkinto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3924300" y="3213100"/>
            <a:ext cx="2879725" cy="3571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</a:pPr>
            <a:r>
              <a:rPr lang="fi-FI" sz="1400" u="sng"/>
              <a:t>Oppiaineita mm.: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hammasprotetiikka ja biomateriaalitiede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kariesoppi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lasten suun ja hampaidenhoito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purentafysiologia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suupatologia ja suuradiologia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hampaiden kehitys ja oikomisoppi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suu- ja leukakirurgia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sosiaalihammaslääketiede</a:t>
            </a:r>
          </a:p>
        </p:txBody>
      </p:sp>
      <p:sp>
        <p:nvSpPr>
          <p:cNvPr id="31779" name="Text Box 3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5619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Hammaslääketieteellinen ala</a:t>
            </a: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626444" y="4508227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4" name="Tekstikehys 13">
            <a:hlinkClick r:id="rId28"/>
          </p:cNvPr>
          <p:cNvSpPr txBox="1"/>
          <p:nvPr/>
        </p:nvSpPr>
        <p:spPr>
          <a:xfrm>
            <a:off x="1835696" y="443711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u="sng" dirty="0" smtClean="0"/>
              <a:t>Kuopio</a:t>
            </a:r>
            <a:endParaRPr lang="fi-FI" sz="16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17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17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17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17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17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317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31751" grpId="0" animBg="1"/>
      <p:bldP spid="31752" grpId="0" animBg="1"/>
      <p:bldP spid="31759" grpId="0"/>
      <p:bldP spid="31761" grpId="0"/>
      <p:bldP spid="31767" grpId="0"/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188913"/>
            <a:ext cx="5730875" cy="5619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400" b="1" dirty="0" smtClean="0"/>
              <a:t>Opiskelupaikan ottaneiden sukupuoli</a:t>
            </a:r>
            <a:endParaRPr lang="fi-FI" sz="2400" b="1" dirty="0"/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67545" y="881649"/>
          <a:ext cx="8352958" cy="564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908175" y="981075"/>
            <a:ext cx="6985000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400" dirty="0"/>
              <a:t>Miehet			   			              Naiset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4140200" y="836613"/>
            <a:ext cx="1295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2400"/>
              <a:t>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98" name="AutoShape 22"/>
          <p:cNvSpPr>
            <a:spLocks noChangeArrowheads="1"/>
          </p:cNvSpPr>
          <p:nvPr/>
        </p:nvSpPr>
        <p:spPr bwMode="auto">
          <a:xfrm>
            <a:off x="2268538" y="2205038"/>
            <a:ext cx="2590800" cy="649287"/>
          </a:xfrm>
          <a:prstGeom prst="rightArrow">
            <a:avLst>
              <a:gd name="adj1" fmla="val 50000"/>
              <a:gd name="adj2" fmla="val 99756"/>
            </a:avLst>
          </a:prstGeom>
          <a:solidFill>
            <a:srgbClr val="99FF33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2163" y="130175"/>
            <a:ext cx="8604250" cy="777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Koulutusohjelman vaihto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8280400" cy="779463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800"/>
              <a:t>Riittävin opinnoin voi pyrkiä vaihtamaan pääainetta tai pyrkiä uudelleen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800"/>
              <a:t>Neljännes on vaihtanut koulutusohjelmaa yliopistossa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003800" y="2205038"/>
            <a:ext cx="2736850" cy="63182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tIns="154800" bIns="154800"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jatkaa opintoja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003800" y="2979738"/>
            <a:ext cx="2736850" cy="593725"/>
          </a:xfrm>
          <a:prstGeom prst="rect">
            <a:avLst/>
          </a:prstGeom>
          <a:solidFill>
            <a:srgbClr val="FE1604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vaihtanut toiselle alalle yliopistossa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003800" y="3771900"/>
            <a:ext cx="2736850" cy="349250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työssä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003800" y="4492625"/>
            <a:ext cx="2736850" cy="593725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siirtynyt ammattikorkeakouluun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5003800" y="5356225"/>
            <a:ext cx="2736850" cy="593725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työtön, muu syy (armeija, äitiysloma)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5003800" y="6148388"/>
            <a:ext cx="2736850" cy="593725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siirtynyt muuhun 2. asteen koulutukseen</a:t>
            </a:r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>
            <a:off x="2268538" y="6381750"/>
            <a:ext cx="2590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2268538" y="5662613"/>
            <a:ext cx="2590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>
            <a:off x="2268538" y="4797425"/>
            <a:ext cx="2590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>
            <a:off x="2268538" y="3933825"/>
            <a:ext cx="2590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>
            <a:off x="2268538" y="3255963"/>
            <a:ext cx="2590800" cy="0"/>
          </a:xfrm>
          <a:prstGeom prst="line">
            <a:avLst/>
          </a:prstGeom>
          <a:noFill/>
          <a:ln w="127000">
            <a:solidFill>
              <a:srgbClr val="FE1604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468313" y="2062163"/>
            <a:ext cx="1943100" cy="4679950"/>
          </a:xfrm>
          <a:prstGeom prst="flowChartAlternateProcess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611188" y="3679825"/>
            <a:ext cx="1657350" cy="11906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/>
              <a:t>aloittanut opinnot yliopistossa (100 %)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2916238" y="1960563"/>
            <a:ext cx="863600" cy="366712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/>
              <a:t>68 %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3059113" y="2925763"/>
            <a:ext cx="64770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24 %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059113" y="3646488"/>
            <a:ext cx="719137" cy="2627312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3 %</a:t>
            </a:r>
          </a:p>
          <a:p>
            <a:pPr algn="ctr">
              <a:buClr>
                <a:srgbClr val="CC3300"/>
              </a:buClr>
              <a:buSzPct val="130000"/>
            </a:pPr>
            <a:endParaRPr lang="fi-FI" sz="1600"/>
          </a:p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2 %</a:t>
            </a:r>
          </a:p>
          <a:p>
            <a:pPr algn="ctr">
              <a:buClr>
                <a:srgbClr val="CC3300"/>
              </a:buClr>
              <a:buSzPct val="130000"/>
            </a:pPr>
            <a:endParaRPr lang="fi-FI" sz="2000"/>
          </a:p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2 %</a:t>
            </a:r>
          </a:p>
          <a:p>
            <a:pPr algn="ctr">
              <a:buClr>
                <a:srgbClr val="CC3300"/>
              </a:buClr>
              <a:buSzPct val="130000"/>
            </a:pPr>
            <a:endParaRPr lang="fi-FI" sz="1600"/>
          </a:p>
          <a:p>
            <a:pPr algn="ctr">
              <a:buClr>
                <a:srgbClr val="CC3300"/>
              </a:buClr>
              <a:buSzPct val="130000"/>
            </a:pPr>
            <a:r>
              <a:rPr lang="fi-FI" sz="1600"/>
              <a:t>1 %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8" grpId="0" animBg="1"/>
      <p:bldP spid="50184" grpId="0" animBg="1"/>
      <p:bldP spid="50185" grpId="0" animBg="1"/>
      <p:bldP spid="50186" grpId="0" animBg="1"/>
      <p:bldP spid="50187" grpId="0" animBg="1"/>
      <p:bldP spid="50188" grpId="0" animBg="1"/>
      <p:bldP spid="50189" grpId="0" animBg="1"/>
      <p:bldP spid="50190" grpId="0" animBg="1"/>
      <p:bldP spid="50191" grpId="0" animBg="1"/>
      <p:bldP spid="50192" grpId="0" animBg="1"/>
      <p:bldP spid="50193" grpId="0" animBg="1"/>
      <p:bldP spid="50195" grpId="0" animBg="1"/>
      <p:bldP spid="50199" grpId="0"/>
      <p:bldP spid="50203" grpId="0"/>
      <p:bldP spid="5020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95375" y="115888"/>
            <a:ext cx="7653338" cy="777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Välivuoden hyödyntäminen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95288" y="1052513"/>
            <a:ext cx="8353425" cy="1768475"/>
          </a:xfrm>
          <a:prstGeom prst="rect">
            <a:avLst/>
          </a:prstGeom>
          <a:solidFill>
            <a:srgbClr val="C0C0C0"/>
          </a:solidFill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paranna pääsymahdollisuuksiasi lisäopinnoilla</a:t>
            </a:r>
          </a:p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hanki työkokemusta ja opiskelurahaa</a:t>
            </a:r>
          </a:p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paranna kielitaitoasi ja hanki elämänkokemuksia</a:t>
            </a:r>
          </a:p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etsi silmät ja korvat avoinna omaa alaasi</a:t>
            </a:r>
          </a:p>
        </p:txBody>
      </p:sp>
      <p:sp>
        <p:nvSpPr>
          <p:cNvPr id="47113" name="Oval 9">
            <a:hlinkClick r:id="rId2"/>
          </p:cNvPr>
          <p:cNvSpPr>
            <a:spLocks noChangeArrowheads="1"/>
          </p:cNvSpPr>
          <p:nvPr/>
        </p:nvSpPr>
        <p:spPr bwMode="auto">
          <a:xfrm>
            <a:off x="395288" y="3284538"/>
            <a:ext cx="2520950" cy="1512887"/>
          </a:xfrm>
          <a:prstGeom prst="ellipse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39750" y="3789363"/>
            <a:ext cx="2447925" cy="4572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2400"/>
              <a:t>Kansanopistot</a:t>
            </a:r>
          </a:p>
        </p:txBody>
      </p:sp>
      <p:sp>
        <p:nvSpPr>
          <p:cNvPr id="47114" name="Oval 10">
            <a:hlinkClick r:id="rId3"/>
          </p:cNvPr>
          <p:cNvSpPr>
            <a:spLocks noChangeArrowheads="1"/>
          </p:cNvSpPr>
          <p:nvPr/>
        </p:nvSpPr>
        <p:spPr bwMode="auto">
          <a:xfrm>
            <a:off x="3276600" y="3213100"/>
            <a:ext cx="2520950" cy="1512888"/>
          </a:xfrm>
          <a:prstGeom prst="ellipse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47115" name="Oval 11">
            <a:hlinkClick r:id="rId4"/>
          </p:cNvPr>
          <p:cNvSpPr>
            <a:spLocks noChangeArrowheads="1"/>
          </p:cNvSpPr>
          <p:nvPr/>
        </p:nvSpPr>
        <p:spPr bwMode="auto">
          <a:xfrm>
            <a:off x="6156325" y="3213100"/>
            <a:ext cx="2520950" cy="1512888"/>
          </a:xfrm>
          <a:prstGeom prst="ellipse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47116" name="Oval 12">
            <a:hlinkClick r:id="rId5"/>
          </p:cNvPr>
          <p:cNvSpPr>
            <a:spLocks noChangeArrowheads="1"/>
          </p:cNvSpPr>
          <p:nvPr/>
        </p:nvSpPr>
        <p:spPr bwMode="auto">
          <a:xfrm>
            <a:off x="1908175" y="5084763"/>
            <a:ext cx="2520950" cy="1512887"/>
          </a:xfrm>
          <a:prstGeom prst="ellipse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3348038" y="3500438"/>
            <a:ext cx="2374900" cy="8223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400"/>
              <a:t>Kansalais- ja työväenopistot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6299200" y="3763963"/>
            <a:ext cx="2376488" cy="4572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2400"/>
              <a:t>Kesäyliopistot</a:t>
            </a: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2339975" y="5414963"/>
            <a:ext cx="1944688" cy="822325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2400"/>
              <a:t>Opiskelu ulkomailla</a:t>
            </a:r>
          </a:p>
        </p:txBody>
      </p:sp>
      <p:sp>
        <p:nvSpPr>
          <p:cNvPr id="47120" name="Oval 16">
            <a:hlinkClick r:id="rId6"/>
          </p:cNvPr>
          <p:cNvSpPr>
            <a:spLocks noChangeArrowheads="1"/>
          </p:cNvSpPr>
          <p:nvPr/>
        </p:nvSpPr>
        <p:spPr bwMode="auto">
          <a:xfrm>
            <a:off x="5003800" y="4941888"/>
            <a:ext cx="2520950" cy="1512887"/>
          </a:xfrm>
          <a:prstGeom prst="ellipse">
            <a:avLst/>
          </a:prstGeom>
          <a:solidFill>
            <a:srgbClr val="99FF33"/>
          </a:solidFill>
          <a:ln w="76200" cmpd="tri" algn="ctr">
            <a:solidFill>
              <a:srgbClr val="6666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47121" name="Text Box 17"/>
          <p:cNvSpPr txBox="1">
            <a:spLocks noChangeArrowheads="1"/>
          </p:cNvSpPr>
          <p:nvPr/>
        </p:nvSpPr>
        <p:spPr bwMode="auto">
          <a:xfrm>
            <a:off x="5219700" y="5419725"/>
            <a:ext cx="2376488" cy="4572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2400"/>
              <a:t>Työkokemus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13" grpId="0" animBg="1"/>
      <p:bldP spid="47111" grpId="0"/>
      <p:bldP spid="47114" grpId="0" animBg="1"/>
      <p:bldP spid="47115" grpId="0" animBg="1"/>
      <p:bldP spid="47116" grpId="0" animBg="1"/>
      <p:bldP spid="47117" grpId="0"/>
      <p:bldP spid="47118" grpId="0"/>
      <p:bldP spid="47119" grpId="0"/>
      <p:bldP spid="47120" grpId="0" animBg="1"/>
      <p:bldP spid="4712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08050"/>
            <a:ext cx="8229600" cy="2808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r>
              <a:rPr lang="fi-FI" sz="2400" b="1"/>
              <a:t>arvosana- ja kurssiopiskelua yliopistojen vaatimusten mukaisesti</a:t>
            </a:r>
          </a:p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r>
              <a:rPr lang="fi-FI" sz="2400" b="1"/>
              <a:t>ei voi suorittaa korkeakoulututkintoja</a:t>
            </a:r>
          </a:p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r>
              <a:rPr lang="fi-FI" sz="2400" b="1"/>
              <a:t>valinta ilman pääsykokeita</a:t>
            </a:r>
          </a:p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r>
              <a:rPr lang="fi-FI" sz="2400" b="1"/>
              <a:t>maksullisia (50 – 200 € / kurssi)</a:t>
            </a:r>
          </a:p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r>
              <a:rPr lang="fi-FI" sz="2400" b="1"/>
              <a:t>ei oikeuta opintotukeen tai opiskelijaetuihin</a:t>
            </a:r>
          </a:p>
          <a:p>
            <a:pPr>
              <a:buClr>
                <a:srgbClr val="CC0000"/>
              </a:buClr>
              <a:buSzPct val="140000"/>
              <a:buFont typeface="Wingdings" pitchFamily="2" charset="2"/>
              <a:buChar char="§"/>
            </a:pPr>
            <a:endParaRPr lang="fi-FI" sz="2400" b="1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0"/>
            <a:ext cx="8229600" cy="8509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3600" b="1">
                <a:solidFill>
                  <a:schemeClr val="tx1"/>
                </a:solidFill>
              </a:rPr>
              <a:t>Avoin yliopisto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23850" y="4005263"/>
            <a:ext cx="2519363" cy="777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pääsykokeisiin valmistautumista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276600" y="4005263"/>
            <a:ext cx="2590800" cy="777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oman alan etsintää välivuotena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6299200" y="4019550"/>
            <a:ext cx="2665413" cy="777875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2000"/>
              <a:t>voit nopeuttaa yliopisto-opintoja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38163" y="5229225"/>
            <a:ext cx="8137525" cy="1387475"/>
          </a:xfrm>
          <a:prstGeom prst="rect">
            <a:avLst/>
          </a:prstGeom>
          <a:solidFill>
            <a:srgbClr val="C0C0C0"/>
          </a:solidFill>
          <a:ln w="76200" cmpd="tri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pyrkiessä arvosanoista voit saada lisäpisteitä </a:t>
            </a:r>
          </a:p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riittävin opinnoin parhaat voivat päästä ilman valintakoetta</a:t>
            </a:r>
          </a:p>
          <a:p>
            <a:pPr>
              <a:buClr>
                <a:srgbClr val="CC3300"/>
              </a:buClr>
              <a:buSzPct val="130000"/>
              <a:buFont typeface="Wingdings" pitchFamily="2" charset="2"/>
              <a:buChar char="§"/>
            </a:pPr>
            <a:r>
              <a:rPr lang="fi-FI" sz="2000"/>
              <a:t>  arvosanat voit liittää myöhemmin korkeakoulututkintoon </a:t>
            </a:r>
          </a:p>
        </p:txBody>
      </p:sp>
      <p:sp>
        <p:nvSpPr>
          <p:cNvPr id="46088" name="Rectangle 8">
            <a:hlinkClick r:id="rId2"/>
          </p:cNvPr>
          <p:cNvSpPr>
            <a:spLocks noChangeArrowheads="1"/>
          </p:cNvSpPr>
          <p:nvPr/>
        </p:nvSpPr>
        <p:spPr bwMode="auto">
          <a:xfrm>
            <a:off x="2700338" y="0"/>
            <a:ext cx="3887787" cy="6921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4" grpId="0" animBg="1"/>
      <p:bldP spid="46085" grpId="0" animBg="1"/>
      <p:bldP spid="46086" grpId="0" animBg="1"/>
      <p:bldP spid="4608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106363" y="3429000"/>
            <a:ext cx="1944687" cy="1368425"/>
          </a:xfrm>
          <a:prstGeom prst="ellipse">
            <a:avLst/>
          </a:prstGeom>
          <a:solidFill>
            <a:srgbClr val="99CCFF"/>
          </a:solidFill>
          <a:ln w="76200" cmpd="tri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106363" y="1270000"/>
            <a:ext cx="1943100" cy="1295400"/>
          </a:xfrm>
          <a:prstGeom prst="ellipse">
            <a:avLst/>
          </a:prstGeom>
          <a:solidFill>
            <a:srgbClr val="FFCC00"/>
          </a:solidFill>
          <a:ln w="76200" cmpd="tri" algn="ctr">
            <a:solidFill>
              <a:srgbClr val="9900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63713" y="130175"/>
            <a:ext cx="6480175" cy="7064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sz="2800" b="1"/>
              <a:t>Ulkomaille opiskelemaan</a:t>
            </a:r>
          </a:p>
        </p:txBody>
      </p:sp>
      <p:pic>
        <p:nvPicPr>
          <p:cNvPr id="73744" name="Picture 16" descr="cimologo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5759450"/>
            <a:ext cx="957262" cy="1098550"/>
          </a:xfrm>
          <a:noFill/>
          <a:ln>
            <a:miter lim="800000"/>
            <a:headEnd/>
            <a:tailEnd/>
          </a:ln>
        </p:spPr>
      </p:pic>
      <p:pic>
        <p:nvPicPr>
          <p:cNvPr id="73747" name="Picture 19" descr="Työministeriö - logo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175" y="6092825"/>
            <a:ext cx="2506663" cy="547688"/>
          </a:xfrm>
          <a:noFill/>
          <a:ln>
            <a:miter lim="800000"/>
            <a:headEnd/>
            <a:tailEnd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34925" y="1484313"/>
            <a:ext cx="2087563" cy="91598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/>
              <a:t>Koko tutkinnon suorittaminen ulkomailla</a:t>
            </a:r>
          </a:p>
        </p:txBody>
      </p:sp>
      <p:sp>
        <p:nvSpPr>
          <p:cNvPr id="73734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620713"/>
            <a:ext cx="287337" cy="287337"/>
          </a:xfrm>
          <a:prstGeom prst="actionButtonBeginning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73736" name="AutoShape 8"/>
          <p:cNvSpPr>
            <a:spLocks noChangeArrowheads="1"/>
          </p:cNvSpPr>
          <p:nvPr/>
        </p:nvSpPr>
        <p:spPr bwMode="auto">
          <a:xfrm rot="10800000">
            <a:off x="2266950" y="1628775"/>
            <a:ext cx="1368425" cy="5762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w="28575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3851275" y="981075"/>
            <a:ext cx="5219700" cy="1879600"/>
          </a:xfrm>
          <a:prstGeom prst="rect">
            <a:avLst/>
          </a:prstGeom>
          <a:noFill/>
          <a:ln w="76200" cmpd="tri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opiskelupaikka hankittava itsenäisesti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 u="sng">
                <a:solidFill>
                  <a:srgbClr val="990000"/>
                </a:solidFill>
              </a:rPr>
              <a:t> tarkista:</a:t>
            </a:r>
          </a:p>
          <a:p>
            <a:pPr lvl="1"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onko oppilaitos julkisen valvonnan alainen </a:t>
            </a:r>
          </a:p>
          <a:p>
            <a:pPr lvl="1"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millaisen kelpoisuuden saat työmarkkinoilla</a:t>
            </a:r>
          </a:p>
          <a:p>
            <a:pPr lvl="1"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lukukausimaksut ja muut kustannukset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4925" y="3717925"/>
            <a:ext cx="2087563" cy="91598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800"/>
              <a:t>Tutkinnon osan suorittaminen ulkomailla</a:t>
            </a:r>
          </a:p>
        </p:txBody>
      </p:sp>
      <p:sp>
        <p:nvSpPr>
          <p:cNvPr id="73740" name="AutoShape 12"/>
          <p:cNvSpPr>
            <a:spLocks noChangeArrowheads="1"/>
          </p:cNvSpPr>
          <p:nvPr/>
        </p:nvSpPr>
        <p:spPr bwMode="auto">
          <a:xfrm rot="10800000">
            <a:off x="2266950" y="3789363"/>
            <a:ext cx="1368425" cy="5762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i-FI"/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3851275" y="3284538"/>
            <a:ext cx="5219700" cy="1879600"/>
          </a:xfrm>
          <a:prstGeom prst="rect">
            <a:avLst/>
          </a:prstGeom>
          <a:noFill/>
          <a:ln w="76200" cmpd="tri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opiskelijavaihtoon suomalaisesta oppilaitoksesta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taloudellinen, turvallinen ja helppo tapa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kestää ½ - 1 lukuvuotta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luetaan osasuoritukseksi tutkintoon</a:t>
            </a:r>
          </a:p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600"/>
              <a:t> voit saada lisäopintotukea ja apurahoja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71438" y="5157788"/>
            <a:ext cx="1979612" cy="412750"/>
          </a:xfrm>
          <a:prstGeom prst="rect">
            <a:avLst/>
          </a:prstGeom>
          <a:solidFill>
            <a:srgbClr val="DDDDDD"/>
          </a:solidFill>
          <a:ln w="76200" cmpd="tri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/>
              <a:t>Katso lisätietoja:</a:t>
            </a:r>
          </a:p>
        </p:txBody>
      </p:sp>
      <p:pic>
        <p:nvPicPr>
          <p:cNvPr id="73750" name="Picture 22" descr="Etusivu">
            <a:hlinkClick r:id="rId6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32675" y="6051550"/>
            <a:ext cx="2035175" cy="546100"/>
          </a:xfrm>
          <a:noFill/>
          <a:ln>
            <a:miter lim="800000"/>
            <a:headEnd/>
            <a:tailEnd/>
          </a:ln>
        </p:spPr>
      </p:pic>
      <p:sp>
        <p:nvSpPr>
          <p:cNvPr id="73753" name="Text Box 25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484438" y="5445125"/>
            <a:ext cx="2087562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b="0">
                <a:hlinkClick r:id="rId2"/>
              </a:rPr>
              <a:t>http://www.maailmalle.net</a:t>
            </a:r>
            <a:endParaRPr lang="fi-FI" sz="1200" b="0"/>
          </a:p>
        </p:txBody>
      </p:sp>
      <p:sp>
        <p:nvSpPr>
          <p:cNvPr id="73754" name="Text Box 26"/>
          <p:cNvSpPr txBox="1">
            <a:spLocks noChangeArrowheads="1"/>
          </p:cNvSpPr>
          <p:nvPr/>
        </p:nvSpPr>
        <p:spPr bwMode="auto">
          <a:xfrm>
            <a:off x="4643438" y="6034088"/>
            <a:ext cx="1871662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b="0">
                <a:hlinkClick r:id="rId4"/>
              </a:rPr>
              <a:t>http://www.mol.fi</a:t>
            </a:r>
            <a:endParaRPr lang="fi-FI" sz="1200" b="0"/>
          </a:p>
        </p:txBody>
      </p:sp>
      <p:sp>
        <p:nvSpPr>
          <p:cNvPr id="73755" name="Text Box 27"/>
          <p:cNvSpPr txBox="1">
            <a:spLocks noChangeArrowheads="1"/>
          </p:cNvSpPr>
          <p:nvPr/>
        </p:nvSpPr>
        <p:spPr bwMode="auto">
          <a:xfrm>
            <a:off x="6948488" y="5962650"/>
            <a:ext cx="1871662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200" b="0">
                <a:hlinkClick r:id="rId9"/>
              </a:rPr>
              <a:t>http://www.kela.fi</a:t>
            </a:r>
            <a:endParaRPr lang="fi-FI" sz="1200" b="0"/>
          </a:p>
        </p:txBody>
      </p:sp>
      <p:sp>
        <p:nvSpPr>
          <p:cNvPr id="73756" name="Text Box 28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250825" y="5949950"/>
            <a:ext cx="1873250" cy="581025"/>
          </a:xfrm>
          <a:prstGeom prst="rect">
            <a:avLst/>
          </a:prstGeom>
          <a:solidFill>
            <a:srgbClr val="FFCC00"/>
          </a:solidFill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</a:pPr>
            <a:r>
              <a:rPr lang="fi-FI" sz="1600" b="0"/>
              <a:t>Yliopistojen sivuilta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3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3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6" grpId="0" animBg="1"/>
      <p:bldP spid="73737" grpId="0" animBg="1"/>
      <p:bldP spid="73740" grpId="0" animBg="1"/>
      <p:bldP spid="73741" grpId="0" animBg="1"/>
      <p:bldP spid="73742" grpId="0" animBg="1"/>
      <p:bldP spid="73753" grpId="0"/>
      <p:bldP spid="73754" grpId="0"/>
      <p:bldP spid="73755" grpId="0"/>
      <p:bldP spid="737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255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03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411413" y="4941888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0504" name="Text Box 24">
            <a:hlinkClick r:id="rId4"/>
          </p:cNvPr>
          <p:cNvSpPr txBox="1">
            <a:spLocks noChangeArrowheads="1"/>
          </p:cNvSpPr>
          <p:nvPr/>
        </p:nvSpPr>
        <p:spPr bwMode="auto">
          <a:xfrm>
            <a:off x="2195513" y="6021388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0505" name="Text Box 25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476375" y="4437063"/>
            <a:ext cx="1439863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0506" name="Text Box 26">
            <a:hlinkClick r:id="rId6"/>
          </p:cNvPr>
          <p:cNvSpPr txBox="1">
            <a:spLocks noChangeArrowheads="1"/>
          </p:cNvSpPr>
          <p:nvPr/>
        </p:nvSpPr>
        <p:spPr bwMode="auto">
          <a:xfrm>
            <a:off x="1044575" y="3452813"/>
            <a:ext cx="115093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20507" name="Text Box 27">
            <a:hlinkClick r:id="rId7"/>
          </p:cNvPr>
          <p:cNvSpPr txBox="1">
            <a:spLocks noChangeArrowheads="1"/>
          </p:cNvSpPr>
          <p:nvPr/>
        </p:nvSpPr>
        <p:spPr bwMode="auto">
          <a:xfrm>
            <a:off x="360363" y="4964113"/>
            <a:ext cx="12588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0508" name="Text Box 28">
            <a:hlinkClick r:id="rId8"/>
          </p:cNvPr>
          <p:cNvSpPr txBox="1">
            <a:spLocks noChangeArrowheads="1"/>
          </p:cNvSpPr>
          <p:nvPr/>
        </p:nvSpPr>
        <p:spPr bwMode="auto">
          <a:xfrm>
            <a:off x="0" y="4316413"/>
            <a:ext cx="12588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Vaasa</a:t>
            </a:r>
          </a:p>
        </p:txBody>
      </p:sp>
      <p:sp>
        <p:nvSpPr>
          <p:cNvPr id="20509" name="Text Box 29">
            <a:hlinkClick r:id="rId9"/>
          </p:cNvPr>
          <p:cNvSpPr txBox="1">
            <a:spLocks noChangeArrowheads="1"/>
          </p:cNvSpPr>
          <p:nvPr/>
        </p:nvSpPr>
        <p:spPr bwMode="auto">
          <a:xfrm>
            <a:off x="0" y="5589588"/>
            <a:ext cx="8270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0510" name="AutoShape 30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1" name="AutoShape 31"/>
          <p:cNvSpPr>
            <a:spLocks noChangeArrowheads="1"/>
          </p:cNvSpPr>
          <p:nvPr/>
        </p:nvSpPr>
        <p:spPr bwMode="auto">
          <a:xfrm>
            <a:off x="2986088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2" name="AutoShape 32"/>
          <p:cNvSpPr>
            <a:spLocks noChangeArrowheads="1"/>
          </p:cNvSpPr>
          <p:nvPr/>
        </p:nvSpPr>
        <p:spPr bwMode="auto">
          <a:xfrm>
            <a:off x="755650" y="45085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3" name="AutoShape 33"/>
          <p:cNvSpPr>
            <a:spLocks noChangeArrowheads="1"/>
          </p:cNvSpPr>
          <p:nvPr/>
        </p:nvSpPr>
        <p:spPr bwMode="auto">
          <a:xfrm>
            <a:off x="1331913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4" name="AutoShape 34"/>
          <p:cNvSpPr>
            <a:spLocks noChangeArrowheads="1"/>
          </p:cNvSpPr>
          <p:nvPr/>
        </p:nvSpPr>
        <p:spPr bwMode="auto">
          <a:xfrm>
            <a:off x="755650" y="59483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5" name="AutoShape 35"/>
          <p:cNvSpPr>
            <a:spLocks noChangeArrowheads="1"/>
          </p:cNvSpPr>
          <p:nvPr/>
        </p:nvSpPr>
        <p:spPr bwMode="auto">
          <a:xfrm>
            <a:off x="1908175" y="587692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706813" y="908050"/>
            <a:ext cx="2881312" cy="2085975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Humanististen</a:t>
            </a:r>
            <a:r>
              <a:rPr lang="fi-FI" sz="1600"/>
              <a:t> </a:t>
            </a:r>
            <a:r>
              <a:rPr lang="fi-FI" sz="1600">
                <a:solidFill>
                  <a:srgbClr val="006600"/>
                </a:solidFill>
              </a:rPr>
              <a:t>tieteiden</a:t>
            </a:r>
            <a:r>
              <a:rPr lang="fi-FI" sz="1600"/>
              <a:t> </a:t>
            </a:r>
            <a:r>
              <a:rPr lang="fi-FI" sz="1600">
                <a:solidFill>
                  <a:srgbClr val="006600"/>
                </a:solidFill>
              </a:rPr>
              <a:t>kandidaatti</a:t>
            </a:r>
            <a:r>
              <a:rPr lang="fi-FI" sz="1600"/>
              <a:t> </a:t>
            </a:r>
            <a:r>
              <a:rPr lang="fi-FI" sz="1600">
                <a:solidFill>
                  <a:srgbClr val="006600"/>
                </a:solidFill>
              </a:rPr>
              <a:t>(HuK)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Filosofian maisteri (FM)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Filosofian lisensiaatti (FL)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Filosofian tohtori (FT)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3851275" y="3119438"/>
            <a:ext cx="2592388" cy="3694112"/>
          </a:xfrm>
          <a:prstGeom prst="rect">
            <a:avLst/>
          </a:prstGeom>
          <a:solidFill>
            <a:srgbClr val="99FF33"/>
          </a:solidFill>
          <a:ln w="57150" cmpd="thinThick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Filosofia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Historiatieteet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Informaatiotieteet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Perinteen- ja kulttuurintutkimus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Ruotsi ja vieraat kielet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Suomen kieli ja sen sukukielet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Taiteiden tutkimus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Viestintätieteet ja logopedia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1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0522" name="Text Box 42">
            <a:hlinkClick r:id="rId32"/>
          </p:cNvPr>
          <p:cNvSpPr txBox="1">
            <a:spLocks noChangeArrowheads="1"/>
          </p:cNvSpPr>
          <p:nvPr/>
        </p:nvSpPr>
        <p:spPr bwMode="auto">
          <a:xfrm>
            <a:off x="215900" y="5876925"/>
            <a:ext cx="1116013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0524" name="AutoShape 44"/>
          <p:cNvSpPr>
            <a:spLocks noChangeArrowheads="1"/>
          </p:cNvSpPr>
          <p:nvPr/>
        </p:nvSpPr>
        <p:spPr bwMode="auto">
          <a:xfrm>
            <a:off x="827088" y="5805488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0526" name="Text Box 46">
            <a:hlinkClick r:id="rId33"/>
          </p:cNvPr>
          <p:cNvSpPr txBox="1">
            <a:spLocks noChangeArrowheads="1"/>
          </p:cNvSpPr>
          <p:nvPr/>
        </p:nvSpPr>
        <p:spPr bwMode="auto">
          <a:xfrm>
            <a:off x="611188" y="5373688"/>
            <a:ext cx="647700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Pori</a:t>
            </a:r>
          </a:p>
        </p:txBody>
      </p:sp>
      <p:sp>
        <p:nvSpPr>
          <p:cNvPr id="20528" name="Text Box 48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Humanistinen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04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05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05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05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05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05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05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05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05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05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05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205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05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05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tmFilter="0, 0; .2, .5; .8, .5; 1, 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500" autoRev="1" fill="hold"/>
                                        <p:tgtEl>
                                          <p:spTgt spid="205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4" grpId="0" animBg="1"/>
      <p:bldP spid="20503" grpId="0"/>
      <p:bldP spid="20504" grpId="0"/>
      <p:bldP spid="20505" grpId="0"/>
      <p:bldP spid="20506" grpId="0"/>
      <p:bldP spid="20507" grpId="0"/>
      <p:bldP spid="20508" grpId="0"/>
      <p:bldP spid="20509" grpId="0"/>
      <p:bldP spid="20510" grpId="0" animBg="1"/>
      <p:bldP spid="20511" grpId="0" animBg="1"/>
      <p:bldP spid="20512" grpId="0" animBg="1"/>
      <p:bldP spid="20513" grpId="0" animBg="1"/>
      <p:bldP spid="20514" grpId="0" animBg="1"/>
      <p:bldP spid="20515" grpId="0" animBg="1"/>
      <p:bldP spid="205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692275" y="27082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3059113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5614" name="Text Box 14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03350" y="2924175"/>
            <a:ext cx="1439863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Rovaniemi</a:t>
            </a:r>
          </a:p>
        </p:txBody>
      </p:sp>
      <p:sp>
        <p:nvSpPr>
          <p:cNvPr id="25615" name="Text Box 15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979613" y="3500438"/>
            <a:ext cx="7207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25617" name="Text Box 17">
            <a:hlinkClick r:id="rId6"/>
          </p:cNvPr>
          <p:cNvSpPr txBox="1">
            <a:spLocks noChangeArrowheads="1"/>
          </p:cNvSpPr>
          <p:nvPr/>
        </p:nvSpPr>
        <p:spPr bwMode="auto">
          <a:xfrm>
            <a:off x="34925" y="5900738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5618" name="Text Box 18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547813" y="5013325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  <a:endParaRPr lang="fi-FI" sz="1000" u="sng"/>
          </a:p>
        </p:txBody>
      </p:sp>
      <p:sp>
        <p:nvSpPr>
          <p:cNvPr id="25619" name="Text Box 19">
            <a:hlinkClick r:id="rId8"/>
          </p:cNvPr>
          <p:cNvSpPr txBox="1">
            <a:spLocks noChangeArrowheads="1"/>
          </p:cNvSpPr>
          <p:nvPr/>
        </p:nvSpPr>
        <p:spPr bwMode="auto">
          <a:xfrm>
            <a:off x="1403350" y="43878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5621" name="Text Box 21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627313" y="4460875"/>
            <a:ext cx="12239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5623" name="Text Box 23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3421063" y="908050"/>
            <a:ext cx="3455987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Kasvatustieteen kandidaatti (KK)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Kasvatustieteen maisteri (KM)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Kasvatustieteen lisensiaatti (KL)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Kasvatustieteen tohtori (KT)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779838" y="2852738"/>
            <a:ext cx="2952750" cy="3957637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Aikuiskasvatus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Erityiskasvatus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Erityispedagogiikan tieteenala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Kasvatustieteet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Kotitalous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Käsityö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Lastentarhanopettaja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Luokanopettaja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Musiikkikasvatus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Oppilaanohjaus</a:t>
            </a:r>
          </a:p>
        </p:txBody>
      </p:sp>
      <p:sp>
        <p:nvSpPr>
          <p:cNvPr id="25629" name="Text Box 29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2482850" y="5157788"/>
            <a:ext cx="1368425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Savonlinna</a:t>
            </a:r>
          </a:p>
        </p:txBody>
      </p:sp>
      <p:sp>
        <p:nvSpPr>
          <p:cNvPr id="25631" name="Text Box 31">
            <a:hlinkClick r:id="rId12"/>
          </p:cNvPr>
          <p:cNvSpPr txBox="1">
            <a:spLocks noChangeArrowheads="1"/>
          </p:cNvSpPr>
          <p:nvPr/>
        </p:nvSpPr>
        <p:spPr bwMode="auto">
          <a:xfrm>
            <a:off x="1476375" y="5456238"/>
            <a:ext cx="1223963" cy="20478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 lIns="54000" tIns="10800" rIns="54000" bIns="10800">
            <a:spAutoFit/>
          </a:bodyPr>
          <a:lstStyle/>
          <a:p>
            <a:pPr algn="ctr"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Hämeenlinna</a:t>
            </a:r>
          </a:p>
        </p:txBody>
      </p:sp>
      <p:sp>
        <p:nvSpPr>
          <p:cNvPr id="25632" name="Text Box 32">
            <a:hlinkClick r:id="rId13"/>
          </p:cNvPr>
          <p:cNvSpPr txBox="1">
            <a:spLocks noChangeArrowheads="1"/>
          </p:cNvSpPr>
          <p:nvPr/>
        </p:nvSpPr>
        <p:spPr bwMode="auto">
          <a:xfrm>
            <a:off x="611188" y="5459413"/>
            <a:ext cx="971550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Rauma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5634" name="Text Box 34">
            <a:hlinkClick r:id="rId36"/>
          </p:cNvPr>
          <p:cNvSpPr txBox="1">
            <a:spLocks noChangeArrowheads="1"/>
          </p:cNvSpPr>
          <p:nvPr/>
        </p:nvSpPr>
        <p:spPr bwMode="auto">
          <a:xfrm>
            <a:off x="468313" y="4627563"/>
            <a:ext cx="863600" cy="4572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Åbo Akademi</a:t>
            </a:r>
          </a:p>
        </p:txBody>
      </p:sp>
      <p:sp>
        <p:nvSpPr>
          <p:cNvPr id="25635" name="Text Box 35">
            <a:hlinkClick r:id="rId37"/>
          </p:cNvPr>
          <p:cNvSpPr txBox="1">
            <a:spLocks noChangeArrowheads="1"/>
          </p:cNvSpPr>
          <p:nvPr/>
        </p:nvSpPr>
        <p:spPr bwMode="auto">
          <a:xfrm>
            <a:off x="900113" y="4149725"/>
            <a:ext cx="1439862" cy="274638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u="sng"/>
              <a:t>Åbo Akademi</a:t>
            </a:r>
          </a:p>
        </p:txBody>
      </p:sp>
      <p:sp>
        <p:nvSpPr>
          <p:cNvPr id="25637" name="Text Box 37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Kasvatustieteellinen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56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56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56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56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56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56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56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56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56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56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56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256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56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56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7" grpId="0" animBg="1"/>
      <p:bldP spid="25608" grpId="0" animBg="1"/>
      <p:bldP spid="25609" grpId="0" animBg="1"/>
      <p:bldP spid="25610" grpId="0" animBg="1"/>
      <p:bldP spid="25612" grpId="0" animBg="1"/>
      <p:bldP spid="25614" grpId="0"/>
      <p:bldP spid="25615" grpId="0"/>
      <p:bldP spid="25617" grpId="0"/>
      <p:bldP spid="25618" grpId="0"/>
      <p:bldP spid="25619" grpId="0"/>
      <p:bldP spid="25621" grpId="0"/>
      <p:bldP spid="256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1619250" y="3644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755650" y="45085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684213" y="58039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1258888" y="51562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3" name="AutoShape 11"/>
          <p:cNvSpPr>
            <a:spLocks noChangeArrowheads="1"/>
          </p:cNvSpPr>
          <p:nvPr/>
        </p:nvSpPr>
        <p:spPr bwMode="auto">
          <a:xfrm>
            <a:off x="2482850" y="4435475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3059113" y="472440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5" name="AutoShape 13"/>
          <p:cNvSpPr>
            <a:spLocks noChangeArrowheads="1"/>
          </p:cNvSpPr>
          <p:nvPr/>
        </p:nvSpPr>
        <p:spPr bwMode="auto">
          <a:xfrm>
            <a:off x="2698750" y="5300663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67" name="Text Box 1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969963" y="3524250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Oulu</a:t>
            </a:r>
          </a:p>
        </p:txBody>
      </p:sp>
      <p:sp>
        <p:nvSpPr>
          <p:cNvPr id="23568" name="Text Box 16">
            <a:hlinkClick r:id="rId4"/>
          </p:cNvPr>
          <p:cNvSpPr txBox="1">
            <a:spLocks noChangeArrowheads="1"/>
          </p:cNvSpPr>
          <p:nvPr/>
        </p:nvSpPr>
        <p:spPr bwMode="auto">
          <a:xfrm>
            <a:off x="0" y="4316413"/>
            <a:ext cx="12588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Vaasa</a:t>
            </a:r>
          </a:p>
        </p:txBody>
      </p:sp>
      <p:sp>
        <p:nvSpPr>
          <p:cNvPr id="23569" name="Text Box 17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44463" y="5972175"/>
            <a:ext cx="1187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Turku</a:t>
            </a:r>
          </a:p>
        </p:txBody>
      </p:sp>
      <p:sp>
        <p:nvSpPr>
          <p:cNvPr id="23570" name="Text Box 18">
            <a:hlinkClick r:id="rId6"/>
          </p:cNvPr>
          <p:cNvSpPr txBox="1">
            <a:spLocks noChangeArrowheads="1"/>
          </p:cNvSpPr>
          <p:nvPr/>
        </p:nvSpPr>
        <p:spPr bwMode="auto">
          <a:xfrm>
            <a:off x="250825" y="5084763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Tampere</a:t>
            </a:r>
          </a:p>
        </p:txBody>
      </p:sp>
      <p:sp>
        <p:nvSpPr>
          <p:cNvPr id="23571" name="Text Box 19">
            <a:hlinkClick r:id="rId7"/>
          </p:cNvPr>
          <p:cNvSpPr txBox="1">
            <a:spLocks noChangeArrowheads="1"/>
          </p:cNvSpPr>
          <p:nvPr/>
        </p:nvSpPr>
        <p:spPr bwMode="auto">
          <a:xfrm>
            <a:off x="1403350" y="43878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3572" name="Text Box 20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411413" y="4076700"/>
            <a:ext cx="10080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Kuopio</a:t>
            </a:r>
          </a:p>
        </p:txBody>
      </p:sp>
      <p:sp>
        <p:nvSpPr>
          <p:cNvPr id="23573" name="Text Box 21">
            <a:hlinkClick r:id="rId8"/>
          </p:cNvPr>
          <p:cNvSpPr txBox="1">
            <a:spLocks noChangeArrowheads="1"/>
          </p:cNvSpPr>
          <p:nvPr/>
        </p:nvSpPr>
        <p:spPr bwMode="auto">
          <a:xfrm>
            <a:off x="2843213" y="4387850"/>
            <a:ext cx="1223962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 dirty="0"/>
              <a:t>Joensuu</a:t>
            </a:r>
          </a:p>
        </p:txBody>
      </p:sp>
      <p:sp>
        <p:nvSpPr>
          <p:cNvPr id="23574" name="Text Box 22">
            <a:hlinkClick r:id="rId9"/>
          </p:cNvPr>
          <p:cNvSpPr txBox="1">
            <a:spLocks noChangeArrowheads="1"/>
          </p:cNvSpPr>
          <p:nvPr/>
        </p:nvSpPr>
        <p:spPr bwMode="auto">
          <a:xfrm>
            <a:off x="2339975" y="5540375"/>
            <a:ext cx="18002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Lappeenranta</a:t>
            </a:r>
          </a:p>
        </p:txBody>
      </p:sp>
      <p:sp>
        <p:nvSpPr>
          <p:cNvPr id="23575" name="Text Box 23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2268538" y="59499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Helsinki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3349625" y="908050"/>
            <a:ext cx="3527425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Kauppatieteen kandidaatti (KTK)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Kauppatieteen maisteri (KTM)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Kauppatieteiden lisensiaatti (KTL)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Kauppatieteiden tohtori (KTT)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3924300" y="2997200"/>
            <a:ext cx="2952750" cy="3678238"/>
          </a:xfrm>
          <a:prstGeom prst="rect">
            <a:avLst/>
          </a:prstGeom>
          <a:solidFill>
            <a:srgbClr val="99FF66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Johtaminen ja organisaatiot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Markkinointi ja jakelu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Taloushallinto ja laskentatoimi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Yhteiskunnallis-taloudelliset tehtävät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Oikeustieteen ala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Palvelut ja yrittäjyys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Talousviestintä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Tekniikan ja talouden asiantuntemus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Tietohallinto ja –johtaminen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400"/>
              <a:t>Vakuutusala</a:t>
            </a:r>
          </a:p>
        </p:txBody>
      </p:sp>
      <p:sp>
        <p:nvSpPr>
          <p:cNvPr id="23581" name="Text Box 29">
            <a:hlinkClick r:id="rId11"/>
          </p:cNvPr>
          <p:cNvSpPr txBox="1">
            <a:spLocks noChangeArrowheads="1"/>
          </p:cNvSpPr>
          <p:nvPr/>
        </p:nvSpPr>
        <p:spPr bwMode="auto">
          <a:xfrm>
            <a:off x="2411413" y="5013325"/>
            <a:ext cx="1223962" cy="30480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400"/>
              <a:t>Mikkeli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6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7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8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9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0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1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2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33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3583" name="AutoShape 31"/>
          <p:cNvSpPr>
            <a:spLocks noChangeArrowheads="1"/>
          </p:cNvSpPr>
          <p:nvPr/>
        </p:nvSpPr>
        <p:spPr bwMode="auto">
          <a:xfrm>
            <a:off x="1835150" y="2757488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84" name="Text Box 32">
            <a:hlinkClick r:id="rId34"/>
          </p:cNvPr>
          <p:cNvSpPr txBox="1">
            <a:spLocks noChangeArrowheads="1"/>
          </p:cNvSpPr>
          <p:nvPr/>
        </p:nvSpPr>
        <p:spPr bwMode="auto">
          <a:xfrm>
            <a:off x="1185863" y="2516188"/>
            <a:ext cx="1441450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Rovaniemi</a:t>
            </a:r>
          </a:p>
        </p:txBody>
      </p:sp>
      <p:sp>
        <p:nvSpPr>
          <p:cNvPr id="23585" name="AutoShape 33"/>
          <p:cNvSpPr>
            <a:spLocks noChangeArrowheads="1"/>
          </p:cNvSpPr>
          <p:nvPr/>
        </p:nvSpPr>
        <p:spPr bwMode="auto">
          <a:xfrm>
            <a:off x="1908175" y="5926138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86" name="Text Box 34">
            <a:hlinkClick r:id="rId35"/>
          </p:cNvPr>
          <p:cNvSpPr txBox="1">
            <a:spLocks noChangeArrowheads="1"/>
          </p:cNvSpPr>
          <p:nvPr/>
        </p:nvSpPr>
        <p:spPr bwMode="auto">
          <a:xfrm>
            <a:off x="1546225" y="6261100"/>
            <a:ext cx="1081088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HANKEN</a:t>
            </a:r>
          </a:p>
        </p:txBody>
      </p:sp>
      <p:sp>
        <p:nvSpPr>
          <p:cNvPr id="23587" name="AutoShape 35"/>
          <p:cNvSpPr>
            <a:spLocks noChangeArrowheads="1"/>
          </p:cNvSpPr>
          <p:nvPr/>
        </p:nvSpPr>
        <p:spPr bwMode="auto">
          <a:xfrm>
            <a:off x="827088" y="5949950"/>
            <a:ext cx="433387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3588" name="Text Box 36">
            <a:hlinkClick r:id="rId36"/>
          </p:cNvPr>
          <p:cNvSpPr txBox="1">
            <a:spLocks noChangeArrowheads="1"/>
          </p:cNvSpPr>
          <p:nvPr/>
        </p:nvSpPr>
        <p:spPr bwMode="auto">
          <a:xfrm>
            <a:off x="322263" y="6237288"/>
            <a:ext cx="1081087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Åbo</a:t>
            </a:r>
          </a:p>
        </p:txBody>
      </p:sp>
      <p:sp>
        <p:nvSpPr>
          <p:cNvPr id="23589" name="Text Box 37">
            <a:hlinkClick r:id="rId37"/>
          </p:cNvPr>
          <p:cNvSpPr txBox="1">
            <a:spLocks noChangeArrowheads="1"/>
          </p:cNvSpPr>
          <p:nvPr/>
        </p:nvSpPr>
        <p:spPr bwMode="auto">
          <a:xfrm>
            <a:off x="252413" y="4652963"/>
            <a:ext cx="863600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Vasa</a:t>
            </a:r>
          </a:p>
        </p:txBody>
      </p:sp>
      <p:sp>
        <p:nvSpPr>
          <p:cNvPr id="23590" name="Text Box 38">
            <a:hlinkClick r:id="rId38"/>
          </p:cNvPr>
          <p:cNvSpPr txBox="1">
            <a:spLocks noChangeArrowheads="1"/>
          </p:cNvSpPr>
          <p:nvPr/>
        </p:nvSpPr>
        <p:spPr bwMode="auto">
          <a:xfrm>
            <a:off x="611188" y="5589588"/>
            <a:ext cx="792162" cy="274637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  <a:buFontTx/>
              <a:buChar char="•"/>
            </a:pPr>
            <a:r>
              <a:rPr lang="fi-FI" sz="1200" b="0"/>
              <a:t>Pori</a:t>
            </a:r>
          </a:p>
        </p:txBody>
      </p:sp>
      <p:sp>
        <p:nvSpPr>
          <p:cNvPr id="23592" name="Text Box 4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Kauppatieteellinen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35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35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235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235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235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35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235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235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35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35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235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235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35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 tmFilter="0, 0; .2, .5; .8, .5; 1, 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500" autoRev="1" fill="hold"/>
                                        <p:tgtEl>
                                          <p:spTgt spid="235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tmFilter="0, 0; .2, .5; .8, .5; 1, 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500" autoRev="1" fill="hold"/>
                                        <p:tgtEl>
                                          <p:spTgt spid="23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 tmFilter="0, 0; .2, .5; .8, .5; 1, 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500" autoRev="1" fill="hold"/>
                                        <p:tgtEl>
                                          <p:spTgt spid="23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tmFilter="0, 0; .2, .5; .8, .5; 1, 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500" autoRev="1" fill="hold"/>
                                        <p:tgtEl>
                                          <p:spTgt spid="23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 tmFilter="0, 0; .2, .5; .8, .5; 1, 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500" autoRev="1" fill="hold"/>
                                        <p:tgtEl>
                                          <p:spTgt spid="235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 tmFilter="0, 0; .2, .5; .8, .5; 1, 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500" autoRev="1" fill="hold"/>
                                        <p:tgtEl>
                                          <p:spTgt spid="235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 tmFilter="0, 0; .2, .5; .8, .5; 1, 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500" autoRev="1" fill="hold"/>
                                        <p:tgtEl>
                                          <p:spTgt spid="235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tmFilter="0, 0; .2, .5; .8, .5; 1, 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500" autoRev="1" fill="hold"/>
                                        <p:tgtEl>
                                          <p:spTgt spid="235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 tmFilter="0, 0; .2, .5; .8, .5; 1, 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500" autoRev="1" fill="hold"/>
                                        <p:tgtEl>
                                          <p:spTgt spid="235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 tmFilter="0, 0; .2, .5; .8, .5; 1, 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500" autoRev="1" fill="hold"/>
                                        <p:tgtEl>
                                          <p:spTgt spid="235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  <p:bldP spid="23565" grpId="0" animBg="1"/>
      <p:bldP spid="23567" grpId="0"/>
      <p:bldP spid="23568" grpId="0"/>
      <p:bldP spid="23569" grpId="0"/>
      <p:bldP spid="23570" grpId="0"/>
      <p:bldP spid="23571" grpId="0"/>
      <p:bldP spid="23572" grpId="0"/>
      <p:bldP spid="23573" grpId="0"/>
      <p:bldP spid="23575" grpId="0"/>
      <p:bldP spid="23583" grpId="0" animBg="1"/>
      <p:bldP spid="23584" grpId="0"/>
      <p:bldP spid="23585" grpId="0" animBg="1"/>
      <p:bldP spid="23586" grpId="0"/>
      <p:bldP spid="23587" grpId="0" animBg="1"/>
      <p:bldP spid="235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944" name="AutoShape 8"/>
          <p:cNvSpPr>
            <a:spLocks noChangeArrowheads="1"/>
          </p:cNvSpPr>
          <p:nvPr/>
        </p:nvSpPr>
        <p:spPr bwMode="auto">
          <a:xfrm>
            <a:off x="1835150" y="58039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39959" name="Text Box 23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835150" y="6092825"/>
            <a:ext cx="22320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Kuvataideakatemia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3635375" y="908050"/>
            <a:ext cx="3168650" cy="1719263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Kuvataiteen kandidaatti (KuK) 210 op !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Kuvataiteen maisteri (KuM)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Kuvataiteen tohtori (KuT)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4211638" y="4365625"/>
            <a:ext cx="2376487" cy="1879600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Kuvanveisto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Maalaustaide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Taidegrafiikka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Taideteoria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Tila-aikataide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39967" name="Text Box 3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3200" b="1">
                <a:solidFill>
                  <a:schemeClr val="tx1"/>
                </a:solidFill>
              </a:rPr>
              <a:t>Kuvataideala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99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399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nimBg="1"/>
      <p:bldP spid="399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50938"/>
            <a:ext cx="3521075" cy="530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1835150" y="4724400"/>
            <a:ext cx="433388" cy="2889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8691" name="Text Box 19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03350" y="4387850"/>
            <a:ext cx="1152525" cy="336550"/>
          </a:xfrm>
          <a:prstGeom prst="rect">
            <a:avLst/>
          </a:prstGeom>
          <a:noFill/>
          <a:ln w="76200" cmpd="tri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Jyväskylä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3133725" y="908050"/>
            <a:ext cx="3743325" cy="1841500"/>
          </a:xfrm>
          <a:prstGeom prst="rect">
            <a:avLst/>
          </a:prstGeom>
          <a:noFill/>
          <a:ln w="38100" cmpd="dbl" algn="ctr">
            <a:solidFill>
              <a:srgbClr val="99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CC3300"/>
              </a:buClr>
              <a:buSzPct val="130000"/>
            </a:pPr>
            <a:r>
              <a:rPr lang="fi-FI" sz="1600" u="sng"/>
              <a:t>Tutkinnot: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6600"/>
                </a:solidFill>
              </a:rPr>
              <a:t>Liikuntatieteiden kandidaatti (LitK)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000099"/>
                </a:solidFill>
              </a:rPr>
              <a:t>Liikuntatieteiden maisteri (LitM)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Liikuntatieteiden lisensiaatti (LitL)</a:t>
            </a:r>
          </a:p>
          <a:p>
            <a:pPr>
              <a:buClr>
                <a:srgbClr val="CC3300"/>
              </a:buClr>
              <a:buSzPct val="130000"/>
            </a:pPr>
            <a:r>
              <a:rPr lang="fi-FI" sz="1600">
                <a:solidFill>
                  <a:srgbClr val="990000"/>
                </a:solidFill>
              </a:rPr>
              <a:t>Liikuntatieteiden tohtori (LitT)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924300" y="4149725"/>
            <a:ext cx="2952750" cy="2490788"/>
          </a:xfrm>
          <a:prstGeom prst="rect">
            <a:avLst/>
          </a:prstGeom>
          <a:solidFill>
            <a:srgbClr val="99FF33"/>
          </a:solidFill>
          <a:ln w="76200" cmpd="tri" algn="ctr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Biomekaniikka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Liikuntafysiologia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Liikuntapedagogiikka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Liikuntasosiologia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Liikuntasuunnittelu ja –hallinto</a:t>
            </a:r>
          </a:p>
          <a:p>
            <a:pPr>
              <a:buClr>
                <a:schemeClr val="tx1"/>
              </a:buClr>
              <a:buSzPct val="150000"/>
              <a:buFontTx/>
              <a:buChar char="•"/>
            </a:pPr>
            <a:r>
              <a:rPr lang="fi-FI" sz="1600"/>
              <a:t>Valmennus- ja testausoppi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7019925" y="908050"/>
            <a:ext cx="2087563" cy="5772150"/>
          </a:xfrm>
          <a:prstGeom prst="rect">
            <a:avLst/>
          </a:prstGeom>
          <a:noFill/>
          <a:ln w="57150" algn="ctr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/>
              <a:t>MUU KOULUTUSALA: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4" action="ppaction://hlinksldjump"/>
              </a:rPr>
              <a:t>Eläinlääketieteellinen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5" action="ppaction://hlinksldjump"/>
              </a:rPr>
              <a:t>Farmasian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6" action="ppaction://hlinksldjump"/>
              </a:rPr>
              <a:t>Hammaslääketieteellinen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7" action="ppaction://hlinksldjump"/>
              </a:rPr>
              <a:t>Humanistinen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8" action="ppaction://hlinksldjump"/>
              </a:rPr>
              <a:t>Kasvatustieteellinen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9" action="ppaction://hlinksldjump"/>
              </a:rPr>
              <a:t>Kauppatieteellinen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0" action="ppaction://hlinksldjump"/>
              </a:rPr>
              <a:t>Kuvataideala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1" action="ppaction://hlinksldjump"/>
              </a:rPr>
              <a:t>Liikuntatieteellinen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2" action="ppaction://hlinksldjump"/>
              </a:rPr>
              <a:t>Luonnontieteellinen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3" action="ppaction://hlinksldjump"/>
              </a:rPr>
              <a:t>Lääketieteellinen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4" action="ppaction://hlinksldjump"/>
              </a:rPr>
              <a:t>Maatalous-metsätieteellinen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5" action="ppaction://hlinksldjump"/>
              </a:rPr>
              <a:t>Musiikin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6" action="ppaction://hlinksldjump"/>
              </a:rPr>
              <a:t>Oikeustieteellinen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7" action="ppaction://hlinksldjump"/>
              </a:rPr>
              <a:t>Psykologian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8" action="ppaction://hlinksldjump"/>
              </a:rPr>
              <a:t>Sotilasala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19" action="ppaction://hlinksldjump"/>
              </a:rPr>
              <a:t>Taideteollinen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0" action="ppaction://hlinksldjump"/>
              </a:rPr>
              <a:t>Teatterin ja tanssin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1" action="ppaction://hlinksldjump"/>
              </a:rPr>
              <a:t>Teknillistieteellinen ala</a:t>
            </a:r>
            <a:r>
              <a:rPr lang="fi-FI" sz="1000"/>
              <a:t> </a:t>
            </a:r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2" action="ppaction://hlinksldjump"/>
              </a:rPr>
              <a:t>Teologinen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3" action="ppaction://hlinksldjump"/>
              </a:rPr>
              <a:t>Terveystieteiden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4" action="ppaction://hlinksldjump"/>
              </a:rPr>
              <a:t>Yhteiskuntatieteellinen ala</a:t>
            </a:r>
            <a:endParaRPr lang="fi-FI" sz="1000"/>
          </a:p>
          <a:p>
            <a:pPr>
              <a:lnSpc>
                <a:spcPct val="160000"/>
              </a:lnSpc>
              <a:spcBef>
                <a:spcPct val="0"/>
              </a:spcBef>
              <a:buClr>
                <a:srgbClr val="CC3300"/>
              </a:buClr>
              <a:buSzPct val="130000"/>
            </a:pPr>
            <a:r>
              <a:rPr lang="fi-FI" sz="1000">
                <a:hlinkClick r:id="rId25" action="ppaction://hlinksldjump"/>
              </a:rPr>
              <a:t>PALUU PÄÄESITYKSEEN</a:t>
            </a:r>
            <a:endParaRPr lang="fi-FI" sz="1000"/>
          </a:p>
        </p:txBody>
      </p:sp>
      <p:sp>
        <p:nvSpPr>
          <p:cNvPr id="28704" name="Text Box 3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fi-FI" sz="2800" b="1">
                <a:solidFill>
                  <a:schemeClr val="tx1"/>
                </a:solidFill>
              </a:rPr>
              <a:t>Liikuntatieteellinen 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86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286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 animBg="1"/>
      <p:bldP spid="28691" grpId="0"/>
    </p:bld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i-FI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i-FI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7098</TotalTime>
  <Words>3798</Words>
  <Application>Microsoft Office PowerPoint</Application>
  <PresentationFormat>Näytössä katseltava diaesitys (4:3)</PresentationFormat>
  <Paragraphs>1474</Paragraphs>
  <Slides>44</Slides>
  <Notes>10</Notes>
  <HiddenSlides>0</HiddenSlides>
  <MMClips>0</MMClips>
  <ScaleCrop>false</ScaleCrop>
  <HeadingPairs>
    <vt:vector size="6" baseType="variant"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44</vt:i4>
      </vt:variant>
    </vt:vector>
  </HeadingPairs>
  <TitlesOfParts>
    <vt:vector size="46" baseType="lpstr">
      <vt:lpstr>Oletusrakenne</vt:lpstr>
      <vt:lpstr>Image</vt:lpstr>
      <vt:lpstr>Koulutusalat</vt:lpstr>
      <vt:lpstr>Eläinlääketieteellinen ala</vt:lpstr>
      <vt:lpstr>Farmasian ala</vt:lpstr>
      <vt:lpstr>Hammaslääketieteellinen ala</vt:lpstr>
      <vt:lpstr>Humanistinen ala</vt:lpstr>
      <vt:lpstr>Kasvatustieteellinen ala</vt:lpstr>
      <vt:lpstr>Kauppatieteellinen ala</vt:lpstr>
      <vt:lpstr>Kuvataideala</vt:lpstr>
      <vt:lpstr>Liikuntatieteellinen ala</vt:lpstr>
      <vt:lpstr>Luonnontieteellinen ala</vt:lpstr>
      <vt:lpstr>Lääketieteellinen ala</vt:lpstr>
      <vt:lpstr>Maatalous-metsätieteellinen</vt:lpstr>
      <vt:lpstr>Musiikin ala</vt:lpstr>
      <vt:lpstr>Oikeustieteellinen ala</vt:lpstr>
      <vt:lpstr>Psykologian ala</vt:lpstr>
      <vt:lpstr>Sotilasala</vt:lpstr>
      <vt:lpstr>Taideteollinen ala</vt:lpstr>
      <vt:lpstr>Teatterin ja tanssin ala</vt:lpstr>
      <vt:lpstr>Teknillistieteellinen ala</vt:lpstr>
      <vt:lpstr>Teologinen ala</vt:lpstr>
      <vt:lpstr>Terveystieteiden ala</vt:lpstr>
      <vt:lpstr>Yhteiskuntatieteellinen ala</vt:lpstr>
      <vt:lpstr>Koulutusalat ja pääsyvaikeus</vt:lpstr>
      <vt:lpstr>Koulutusalat ja pääsyvaikeus</vt:lpstr>
      <vt:lpstr>Koulutusalat ja pääsyvaikeus</vt:lpstr>
      <vt:lpstr>Yliopistot Suomessa</vt:lpstr>
      <vt:lpstr>Yliopistotutkinnot</vt:lpstr>
      <vt:lpstr>Yliopistotutkinnot</vt:lpstr>
      <vt:lpstr>Yliopistotutkinnot</vt:lpstr>
      <vt:lpstr>Yliopistotutkinnot</vt:lpstr>
      <vt:lpstr>Yliopistotutkinnot</vt:lpstr>
      <vt:lpstr>Yliopistotutkinnot</vt:lpstr>
      <vt:lpstr>Opiskelijavalinta</vt:lpstr>
      <vt:lpstr>Sähköinen yhteishaku</vt:lpstr>
      <vt:lpstr>Valintaperusteet</vt:lpstr>
      <vt:lpstr>Valintaperusteet</vt:lpstr>
      <vt:lpstr>Valintaperusteet</vt:lpstr>
      <vt:lpstr>Opiskelu yliopistossa</vt:lpstr>
      <vt:lpstr>Hyväksytyt hakijoista</vt:lpstr>
      <vt:lpstr>Opiskelupaikan ottaneiden sukupuoli</vt:lpstr>
      <vt:lpstr>Koulutusohjelman vaihto</vt:lpstr>
      <vt:lpstr>Välivuoden hyödyntäminen</vt:lpstr>
      <vt:lpstr>Avoin yliopisto</vt:lpstr>
      <vt:lpstr>Ulkomaille opiskelemaan</vt:lpstr>
    </vt:vector>
  </TitlesOfParts>
  <Company>Present-äSSä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Ohjaus yliopisto-opintoihin</dc:title>
  <dc:creator>Seppo Sokka</dc:creator>
  <cp:lastModifiedBy>Seppo</cp:lastModifiedBy>
  <cp:revision>202</cp:revision>
  <dcterms:created xsi:type="dcterms:W3CDTF">2006-02-03T14:43:28Z</dcterms:created>
  <dcterms:modified xsi:type="dcterms:W3CDTF">2011-11-11T10:46:09Z</dcterms:modified>
</cp:coreProperties>
</file>