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10/21/2026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n 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5D9C33D-56B3-DD36-3DBB-F22C5E36DD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Kpl 5,</a:t>
            </a:r>
            <a:b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Maailma kylässä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F559901-BE05-B27A-4B15-73662CAAF4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i-FI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s.32-37</a:t>
            </a:r>
          </a:p>
        </p:txBody>
      </p:sp>
    </p:spTree>
    <p:extLst>
      <p:ext uri="{BB962C8B-B14F-4D97-AF65-F5344CB8AC3E}">
        <p14:creationId xmlns:p14="http://schemas.microsoft.com/office/powerpoint/2010/main" val="3724254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219AE65-9B94-44EA-BEF3-EF4BFA169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C81A57-9CD5-461B-8FFE-4A8CB6CFB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17539" y="467397"/>
            <a:ext cx="695829" cy="59191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086C462-37F4-494D-8292-CCB95221CC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rgbClr val="FFFFFF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C7D2D64-353F-4802-AA48-A70CE6020B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30A6328F-CAA3-4052-BF4C-14BD47706E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rgbClr r="0" g="0" b="0"/>
            </a:lnRef>
            <a:fillRef idx="1002">
              <a:schemeClr val="dk2"/>
            </a:fillRef>
            <a:effectRef idx="0">
              <a:scrgbClr r="0" g="0" b="0"/>
            </a:effectRef>
            <a:fontRef idx="major"/>
          </p:style>
          <p:txBody>
            <a:bodyPr/>
            <a:lstStyle/>
            <a:p>
              <a:endParaRPr lang="fi-FI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D9C8819D-8B0C-C441-A070-599C48C6D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209957"/>
            <a:ext cx="3120552" cy="4438087"/>
          </a:xfrm>
        </p:spPr>
        <p:txBody>
          <a:bodyPr anchor="ctr">
            <a:normAutofit/>
          </a:bodyPr>
          <a:lstStyle/>
          <a:p>
            <a:pPr algn="r"/>
            <a:r>
              <a:rPr lang="fi-FI" sz="3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mcdonaldisaatio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D23B2CD-009B-425A-9616-1E1AD1D5AB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56687" y="1930986"/>
            <a:ext cx="0" cy="3200400"/>
          </a:xfrm>
          <a:prstGeom prst="line">
            <a:avLst/>
          </a:prstGeom>
          <a:ln w="15875" cap="sq">
            <a:solidFill>
              <a:schemeClr val="tx2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FA115F7-DCDF-4DEA-FA9F-E43200B8AB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424" y="1698171"/>
            <a:ext cx="5535424" cy="4688342"/>
          </a:xfrm>
        </p:spPr>
        <p:txBody>
          <a:bodyPr anchor="ctr"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i-FI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Kulttuurien yhdenmukaistuminen globalisaation ja länsimaisen kulttuurin leviämisen seurauksena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paikalliset toimintatavat ja kulttuurien omaleimaisuus syrjäytyvät</a:t>
            </a:r>
          </a:p>
          <a:p>
            <a:pPr marL="457200" lvl="1" indent="0">
              <a:buNone/>
            </a:pPr>
            <a:endParaRPr lang="fi-FI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fi-FI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 indent="0">
              <a:buNone/>
            </a:pPr>
            <a:endParaRPr lang="fi-FI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9439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4E43EB-867C-4B35-9A5C-E435157C7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9">
            <a:extLst>
              <a:ext uri="{FF2B5EF4-FFF2-40B4-BE49-F238E27FC236}">
                <a16:creationId xmlns:a16="http://schemas.microsoft.com/office/drawing/2014/main" id="{A7C0F5DA-B59F-4F13-8BB8-FFD8F2C57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21" name="Freeform 5">
            <a:extLst>
              <a:ext uri="{FF2B5EF4-FFF2-40B4-BE49-F238E27FC236}">
                <a16:creationId xmlns:a16="http://schemas.microsoft.com/office/drawing/2014/main" id="{9CEA1DEC-CC9E-4776-9E08-048A15BFA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140485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sp>
        <p:nvSpPr>
          <p:cNvPr id="22" name="Freeform: Shape 13">
            <a:extLst>
              <a:ext uri="{FF2B5EF4-FFF2-40B4-BE49-F238E27FC236}">
                <a16:creationId xmlns:a16="http://schemas.microsoft.com/office/drawing/2014/main" id="{9CE399CF-F4B8-4832-A8CB-B93F6B1EF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171964" y="-140866"/>
            <a:ext cx="6053670" cy="7139732"/>
          </a:xfrm>
          <a:custGeom>
            <a:avLst/>
            <a:gdLst>
              <a:gd name="connsiteX0" fmla="*/ 6053670 w 6053670"/>
              <a:gd name="connsiteY0" fmla="*/ 1098 h 7139732"/>
              <a:gd name="connsiteX1" fmla="*/ 6053670 w 6053670"/>
              <a:gd name="connsiteY1" fmla="*/ 1084479 h 7139732"/>
              <a:gd name="connsiteX2" fmla="*/ 6053670 w 6053670"/>
              <a:gd name="connsiteY2" fmla="*/ 1254558 h 7139732"/>
              <a:gd name="connsiteX3" fmla="*/ 6053670 w 6053670"/>
              <a:gd name="connsiteY3" fmla="*/ 7139732 h 7139732"/>
              <a:gd name="connsiteX4" fmla="*/ 0 w 6053670"/>
              <a:gd name="connsiteY4" fmla="*/ 7139732 h 7139732"/>
              <a:gd name="connsiteX5" fmla="*/ 0 w 6053670"/>
              <a:gd name="connsiteY5" fmla="*/ 1249853 h 7139732"/>
              <a:gd name="connsiteX6" fmla="*/ 0 w 6053670"/>
              <a:gd name="connsiteY6" fmla="*/ 1084479 h 7139732"/>
              <a:gd name="connsiteX7" fmla="*/ 0 w 6053670"/>
              <a:gd name="connsiteY7" fmla="*/ 0 h 7139732"/>
              <a:gd name="connsiteX8" fmla="*/ 35717 w 6053670"/>
              <a:gd name="connsiteY8" fmla="*/ 5488 h 7139732"/>
              <a:gd name="connsiteX9" fmla="*/ 140445 w 6053670"/>
              <a:gd name="connsiteY9" fmla="*/ 21641 h 7139732"/>
              <a:gd name="connsiteX10" fmla="*/ 216722 w 6053670"/>
              <a:gd name="connsiteY10" fmla="*/ 32932 h 7139732"/>
              <a:gd name="connsiteX11" fmla="*/ 307527 w 6053670"/>
              <a:gd name="connsiteY11" fmla="*/ 44850 h 7139732"/>
              <a:gd name="connsiteX12" fmla="*/ 415282 w 6053670"/>
              <a:gd name="connsiteY12" fmla="*/ 59121 h 7139732"/>
              <a:gd name="connsiteX13" fmla="*/ 534539 w 6053670"/>
              <a:gd name="connsiteY13" fmla="*/ 74175 h 7139732"/>
              <a:gd name="connsiteX14" fmla="*/ 668931 w 6053670"/>
              <a:gd name="connsiteY14" fmla="*/ 90014 h 7139732"/>
              <a:gd name="connsiteX15" fmla="*/ 815430 w 6053670"/>
              <a:gd name="connsiteY15" fmla="*/ 106794 h 7139732"/>
              <a:gd name="connsiteX16" fmla="*/ 974641 w 6053670"/>
              <a:gd name="connsiteY16" fmla="*/ 123574 h 7139732"/>
              <a:gd name="connsiteX17" fmla="*/ 1144144 w 6053670"/>
              <a:gd name="connsiteY17" fmla="*/ 140667 h 7139732"/>
              <a:gd name="connsiteX18" fmla="*/ 1326965 w 6053670"/>
              <a:gd name="connsiteY18" fmla="*/ 156506 h 7139732"/>
              <a:gd name="connsiteX19" fmla="*/ 1518261 w 6053670"/>
              <a:gd name="connsiteY19" fmla="*/ 171717 h 7139732"/>
              <a:gd name="connsiteX20" fmla="*/ 1720453 w 6053670"/>
              <a:gd name="connsiteY20" fmla="*/ 185518 h 7139732"/>
              <a:gd name="connsiteX21" fmla="*/ 1931121 w 6053670"/>
              <a:gd name="connsiteY21" fmla="*/ 198690 h 7139732"/>
              <a:gd name="connsiteX22" fmla="*/ 2150869 w 6053670"/>
              <a:gd name="connsiteY22" fmla="*/ 211079 h 7139732"/>
              <a:gd name="connsiteX23" fmla="*/ 2263467 w 6053670"/>
              <a:gd name="connsiteY23" fmla="*/ 215470 h 7139732"/>
              <a:gd name="connsiteX24" fmla="*/ 2378487 w 6053670"/>
              <a:gd name="connsiteY24" fmla="*/ 220332 h 7139732"/>
              <a:gd name="connsiteX25" fmla="*/ 2495323 w 6053670"/>
              <a:gd name="connsiteY25" fmla="*/ 224879 h 7139732"/>
              <a:gd name="connsiteX26" fmla="*/ 2612764 w 6053670"/>
              <a:gd name="connsiteY26" fmla="*/ 227859 h 7139732"/>
              <a:gd name="connsiteX27" fmla="*/ 2732627 w 6053670"/>
              <a:gd name="connsiteY27" fmla="*/ 230525 h 7139732"/>
              <a:gd name="connsiteX28" fmla="*/ 2853700 w 6053670"/>
              <a:gd name="connsiteY28" fmla="*/ 233348 h 7139732"/>
              <a:gd name="connsiteX29" fmla="*/ 2977195 w 6053670"/>
              <a:gd name="connsiteY29" fmla="*/ 235229 h 7139732"/>
              <a:gd name="connsiteX30" fmla="*/ 3101901 w 6053670"/>
              <a:gd name="connsiteY30" fmla="*/ 235229 h 7139732"/>
              <a:gd name="connsiteX31" fmla="*/ 3227817 w 6053670"/>
              <a:gd name="connsiteY31" fmla="*/ 236170 h 7139732"/>
              <a:gd name="connsiteX32" fmla="*/ 3354944 w 6053670"/>
              <a:gd name="connsiteY32" fmla="*/ 235229 h 7139732"/>
              <a:gd name="connsiteX33" fmla="*/ 3483887 w 6053670"/>
              <a:gd name="connsiteY33" fmla="*/ 233348 h 7139732"/>
              <a:gd name="connsiteX34" fmla="*/ 3612830 w 6053670"/>
              <a:gd name="connsiteY34" fmla="*/ 231623 h 7139732"/>
              <a:gd name="connsiteX35" fmla="*/ 3743590 w 6053670"/>
              <a:gd name="connsiteY35" fmla="*/ 227859 h 7139732"/>
              <a:gd name="connsiteX36" fmla="*/ 3875560 w 6053670"/>
              <a:gd name="connsiteY36" fmla="*/ 223938 h 7139732"/>
              <a:gd name="connsiteX37" fmla="*/ 4007530 w 6053670"/>
              <a:gd name="connsiteY37" fmla="*/ 219391 h 7139732"/>
              <a:gd name="connsiteX38" fmla="*/ 4140710 w 6053670"/>
              <a:gd name="connsiteY38" fmla="*/ 212961 h 7139732"/>
              <a:gd name="connsiteX39" fmla="*/ 4275102 w 6053670"/>
              <a:gd name="connsiteY39" fmla="*/ 205277 h 7139732"/>
              <a:gd name="connsiteX40" fmla="*/ 4410098 w 6053670"/>
              <a:gd name="connsiteY40" fmla="*/ 197907 h 7139732"/>
              <a:gd name="connsiteX41" fmla="*/ 4545096 w 6053670"/>
              <a:gd name="connsiteY41" fmla="*/ 188498 h 7139732"/>
              <a:gd name="connsiteX42" fmla="*/ 4681909 w 6053670"/>
              <a:gd name="connsiteY42" fmla="*/ 177207 h 7139732"/>
              <a:gd name="connsiteX43" fmla="*/ 4816905 w 6053670"/>
              <a:gd name="connsiteY43" fmla="*/ 165916 h 7139732"/>
              <a:gd name="connsiteX44" fmla="*/ 4954323 w 6053670"/>
              <a:gd name="connsiteY44" fmla="*/ 152899 h 7139732"/>
              <a:gd name="connsiteX45" fmla="*/ 5092347 w 6053670"/>
              <a:gd name="connsiteY45" fmla="*/ 138629 h 7139732"/>
              <a:gd name="connsiteX46" fmla="*/ 5228555 w 6053670"/>
              <a:gd name="connsiteY46" fmla="*/ 123574 h 7139732"/>
              <a:gd name="connsiteX47" fmla="*/ 5366578 w 6053670"/>
              <a:gd name="connsiteY47" fmla="*/ 106010 h 7139732"/>
              <a:gd name="connsiteX48" fmla="*/ 5503997 w 6053670"/>
              <a:gd name="connsiteY48" fmla="*/ 87192 h 7139732"/>
              <a:gd name="connsiteX49" fmla="*/ 5642020 w 6053670"/>
              <a:gd name="connsiteY49" fmla="*/ 68530 h 7139732"/>
              <a:gd name="connsiteX50" fmla="*/ 5779438 w 6053670"/>
              <a:gd name="connsiteY50" fmla="*/ 46733 h 7139732"/>
              <a:gd name="connsiteX51" fmla="*/ 5916251 w 6053670"/>
              <a:gd name="connsiteY51" fmla="*/ 24464 h 71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7139732">
                <a:moveTo>
                  <a:pt x="6053670" y="1098"/>
                </a:moveTo>
                <a:lnTo>
                  <a:pt x="6053670" y="1084479"/>
                </a:lnTo>
                <a:lnTo>
                  <a:pt x="6053670" y="1254558"/>
                </a:lnTo>
                <a:lnTo>
                  <a:pt x="6053670" y="7139732"/>
                </a:lnTo>
                <a:lnTo>
                  <a:pt x="0" y="7139732"/>
                </a:lnTo>
                <a:lnTo>
                  <a:pt x="0" y="1249853"/>
                </a:lnTo>
                <a:lnTo>
                  <a:pt x="0" y="1084479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1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90" y="227859"/>
                </a:lnTo>
                <a:lnTo>
                  <a:pt x="3875560" y="223938"/>
                </a:lnTo>
                <a:lnTo>
                  <a:pt x="4007530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sp>
        <p:nvSpPr>
          <p:cNvPr id="23" name="Freeform 5">
            <a:extLst>
              <a:ext uri="{FF2B5EF4-FFF2-40B4-BE49-F238E27FC236}">
                <a16:creationId xmlns:a16="http://schemas.microsoft.com/office/drawing/2014/main" id="{1F23E73A-FDC8-462C-83C1-3AA896144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514707B-78B9-A051-FE80-2C13A59B1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087" y="1130603"/>
            <a:ext cx="3342442" cy="4596794"/>
          </a:xfrm>
        </p:spPr>
        <p:txBody>
          <a:bodyPr anchor="ctr">
            <a:normAutofit/>
          </a:bodyPr>
          <a:lstStyle/>
          <a:p>
            <a:r>
              <a:rPr lang="fi-FI" sz="2700" dirty="0">
                <a:solidFill>
                  <a:srgbClr val="EBEB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Maailman yhdenmukaistuminen</a:t>
            </a:r>
          </a:p>
        </p:txBody>
      </p:sp>
      <p:sp>
        <p:nvSpPr>
          <p:cNvPr id="24" name="Sisällön paikkamerkki 2">
            <a:extLst>
              <a:ext uri="{FF2B5EF4-FFF2-40B4-BE49-F238E27FC236}">
                <a16:creationId xmlns:a16="http://schemas.microsoft.com/office/drawing/2014/main" id="{D6A833CB-48E9-E0FF-3090-6CD196A710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2268" y="315685"/>
            <a:ext cx="7139732" cy="6858000"/>
          </a:xfrm>
        </p:spPr>
        <p:txBody>
          <a:bodyPr anchor="ctr">
            <a:normAutofit lnSpcReduction="1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fi-FI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Talous ja kansainväliset suuryritykset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länsimaiset yritykset ja länsimainen yrityskulttuuri ohjaavat ihmisiä ja yrityksiä tiukkaan aikataulutukseen, tehokkuuteen ja taloudellisen voiton tavoitteluun</a:t>
            </a:r>
            <a:endParaRPr lang="fi-FI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Samat tuotteet myynnissä kaikkialla (esim. Adidas, Nike, Apple, Ikea, Samsung, Gillette, Toyota, Coca-Cola)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Tuotteiden muokkaaminen eri kulttuureihin sopivaksi (esim. muslimien hampurilaisen pihvi </a:t>
            </a:r>
            <a:r>
              <a:rPr lang="fi-FI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halal</a:t>
            </a: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-lihasta)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fi-FI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Viihde 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Eri maissa samat ohjelmaformaatit (Haluatko miljonääriksi, Idols, Tanssii tähtien kanssa, </a:t>
            </a:r>
            <a:r>
              <a:rPr lang="fi-FI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Masterchef</a:t>
            </a: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Amerikkalaiset tuotteet hallitsevia 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Internet, some-sovellukset, suoratoistopalvelut tarjoavat palveluja samansisältöisinä kaikkialle maailmaan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Lelut ja lastenohjelmat (esim. Barbie. Barbiesta erilaisia versioita eri kulttuurialueille suunnattuna)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Urheilu ja urheilutapahtumat ja niiden kaupallistuminen levittävät länsimaalaisuutta mm. sponsorimainosten myötä. Aasian talouskasvu tuonut kisoihin myös aasialaisia sponsoreita.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fi-FI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Turismi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Ketjuhotellit kaikkialla samanlaisia 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fi-FI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fi-FI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3425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A5B2112-E1A9-1502-0379-EB09C25A7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Hyvä paha turismi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88F38F7-7A7C-7E69-CD27-1BF2D6B963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5256" y="2468880"/>
            <a:ext cx="10387584" cy="415137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fi-FI" sz="5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Pohdintatehtävä:</a:t>
            </a:r>
          </a:p>
          <a:p>
            <a:pPr marL="0" indent="0">
              <a:buNone/>
            </a:pPr>
            <a:endParaRPr lang="fi-FI" sz="51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fi-FI" sz="5100" i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Mitä hyötyä ja mitä haittoja matkailusta voi olla kulttuurien näkökulmasta katsottuna?</a:t>
            </a:r>
          </a:p>
          <a:p>
            <a:pPr marL="0" indent="0">
              <a:buNone/>
            </a:pPr>
            <a:endParaRPr lang="fi-FI" sz="51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fi-FI" sz="5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Kaikki Liikkeelle! Tehtävän aikana voi kävellä koulun ympäri ja pohtia  samalla aihetta.</a:t>
            </a:r>
          </a:p>
          <a:p>
            <a:pPr marL="0" indent="0">
              <a:buNone/>
            </a:pPr>
            <a:r>
              <a:rPr lang="fi-FI" sz="3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                                                                🚶‍♂️🚶🚶‍♀️🚶‍♀️🚶</a:t>
            </a:r>
          </a:p>
          <a:p>
            <a:pPr marL="0" indent="0">
              <a:buNone/>
            </a:pPr>
            <a:r>
              <a:rPr lang="fi-FI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24506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26AFDE1-E5D5-B8FA-8C9B-A2CC1646A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Hyvä paha turismi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9CA2B09-6EE4-1C76-94D4-3060A22F8C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5256" y="2404872"/>
            <a:ext cx="10479024" cy="44531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Hyviä puolia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Monilla seuduilla tärkeä työllistäjä, jopa pääelinkeino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Elvyttää perinteisiä käsityöammatteja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Matkailun tuottoja voidaan käyttää paikallisten kulttuurikohteiden kunnostamiseen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Matkailu lisää tietämystä eri kulttuureista ja tavoista ja vähentää siten ennakkoluuloja</a:t>
            </a:r>
          </a:p>
          <a:p>
            <a:pPr>
              <a:buFont typeface="Arial" panose="020B0604020202020204" pitchFamily="34" charset="0"/>
              <a:buChar char="•"/>
            </a:pPr>
            <a:endParaRPr lang="fi-FI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fi-FI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Huonoja puolia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Turistit eivät aina kunnioita paikallista kulttuuria tai tapoja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Pyhistä paikoista saattaa tulla markkinapaikkoja ja perinteisistä esineistä kaupallista rihkamaa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Kulttuurinen omiminen = toisen kulttuurin esineiden, symbolien ja uskomusten käyttö taloudellisen hyödyn saavuttamiseksi, ymmärtämättä niiden alkuperäistä merkitystä</a:t>
            </a:r>
          </a:p>
          <a:p>
            <a:pPr>
              <a:buFont typeface="Arial" panose="020B0604020202020204" pitchFamily="34" charset="0"/>
              <a:buChar char="•"/>
            </a:pPr>
            <a:endParaRPr lang="fi-FI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2517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B219AE65-9B94-44EA-BEF3-EF4BFA169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0C81A57-9CD5-461B-8FFE-4A8CB6CFB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17539" y="467397"/>
            <a:ext cx="695829" cy="59191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086C462-37F4-494D-8292-CCB95221CC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rgbClr val="FFFFFF"/>
          </a:solidFill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C7D2D64-353F-4802-AA48-A70CE6020B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27" name="Freeform 5">
              <a:extLst>
                <a:ext uri="{FF2B5EF4-FFF2-40B4-BE49-F238E27FC236}">
                  <a16:creationId xmlns:a16="http://schemas.microsoft.com/office/drawing/2014/main" id="{30A6328F-CAA3-4052-BF4C-14BD47706E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rgbClr r="0" g="0" b="0"/>
            </a:lnRef>
            <a:fillRef idx="1002">
              <a:schemeClr val="dk2"/>
            </a:fillRef>
            <a:effectRef idx="0">
              <a:scrgbClr r="0" g="0" b="0"/>
            </a:effectRef>
            <a:fontRef idx="major"/>
          </p:style>
          <p:txBody>
            <a:bodyPr/>
            <a:lstStyle/>
            <a:p>
              <a:endParaRPr lang="fi-FI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3743D774-ED53-3219-85BB-E3A21FC8E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372" y="1209957"/>
            <a:ext cx="3034580" cy="4438087"/>
          </a:xfrm>
        </p:spPr>
        <p:txBody>
          <a:bodyPr anchor="ctr">
            <a:normAutofit/>
          </a:bodyPr>
          <a:lstStyle/>
          <a:p>
            <a:pPr algn="r"/>
            <a:r>
              <a:rPr lang="fi-FI" sz="3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Kulttuurien kohtaaminen</a:t>
            </a:r>
            <a:br>
              <a:rPr lang="fi-FI" sz="3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i-FI" sz="32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D23B2CD-009B-425A-9616-1E1AD1D5AB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56687" y="1930986"/>
            <a:ext cx="0" cy="3200400"/>
          </a:xfrm>
          <a:prstGeom prst="line">
            <a:avLst/>
          </a:prstGeom>
          <a:ln w="15875" cap="sq">
            <a:solidFill>
              <a:schemeClr val="tx2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E2AFBC8-C967-6567-83C2-27D8EED683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423" y="664030"/>
            <a:ext cx="6017378" cy="5722484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fi-FI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Kulttuurintutkijat ovat eritelleet kolme kulttuurien kohtaamisen mallia:</a:t>
            </a:r>
          </a:p>
          <a:p>
            <a:pPr marL="0" indent="0">
              <a:lnSpc>
                <a:spcPct val="90000"/>
              </a:lnSpc>
              <a:buNone/>
            </a:pPr>
            <a:endParaRPr lang="fi-FI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fi-FI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Yhdenmukaistuminen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fi-FI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maailmankulttuurit alkavat muistuttaa yhä enemmän toisiaan ja länsimaistuvat globalisaation seurauksena</a:t>
            </a:r>
          </a:p>
          <a:p>
            <a:pPr marL="457200" indent="-457200">
              <a:lnSpc>
                <a:spcPct val="90000"/>
              </a:lnSpc>
              <a:buAutoNum type="arabicPeriod"/>
            </a:pPr>
            <a:endParaRPr lang="fi-FI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fi-FI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Hybridisaatio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fi-FI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kahden tai useamman kulttuurin kohtaamisesta syntyy uusia kulttuureja ja alakulttuureja, esim. länsimaalaisten suuhun sopivaksi tehty etninen ruoka</a:t>
            </a:r>
          </a:p>
          <a:p>
            <a:pPr marL="0" indent="0">
              <a:lnSpc>
                <a:spcPct val="90000"/>
              </a:lnSpc>
              <a:buNone/>
            </a:pPr>
            <a:endParaRPr lang="fi-FI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fi-FI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Yhteentörmäys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fi-FI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kulttuurien kohtaaminen johtaa konflikteihin ja väkivaltaan, esim. kansanmurhat, terrorismi, etnisyyteen perustuva jengirikollisuus</a:t>
            </a:r>
          </a:p>
          <a:p>
            <a:pPr marL="0" indent="0">
              <a:lnSpc>
                <a:spcPct val="90000"/>
              </a:lnSpc>
              <a:buNone/>
            </a:pPr>
            <a:endParaRPr lang="fi-FI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1099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219AE65-9B94-44EA-BEF3-EF4BFA169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C81A57-9CD5-461B-8FFE-4A8CB6CFB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17539" y="467397"/>
            <a:ext cx="695829" cy="59191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086C462-37F4-494D-8292-CCB95221CC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rgbClr val="FFFFFF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C7D2D64-353F-4802-AA48-A70CE6020B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30A6328F-CAA3-4052-BF4C-14BD47706E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rgbClr r="0" g="0" b="0"/>
            </a:lnRef>
            <a:fillRef idx="1002">
              <a:schemeClr val="dk2"/>
            </a:fillRef>
            <a:effectRef idx="0">
              <a:scrgbClr r="0" g="0" b="0"/>
            </a:effectRef>
            <a:fontRef idx="major"/>
          </p:style>
          <p:txBody>
            <a:bodyPr/>
            <a:lstStyle/>
            <a:p>
              <a:endParaRPr lang="fi-FI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1F6BF560-B38E-0D11-52D9-2B6D0CE05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372" y="1209957"/>
            <a:ext cx="3034580" cy="4438087"/>
          </a:xfrm>
        </p:spPr>
        <p:txBody>
          <a:bodyPr anchor="ctr">
            <a:normAutofit/>
          </a:bodyPr>
          <a:lstStyle/>
          <a:p>
            <a:pPr algn="r"/>
            <a:r>
              <a:rPr lang="fi-FI" sz="3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Tehtäviä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D23B2CD-009B-425A-9616-1E1AD1D5AB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56687" y="1930986"/>
            <a:ext cx="0" cy="3200400"/>
          </a:xfrm>
          <a:prstGeom prst="line">
            <a:avLst/>
          </a:prstGeom>
          <a:ln w="15875" cap="sq">
            <a:solidFill>
              <a:schemeClr val="tx2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4F71A52-D4BD-D323-1F72-0FE156E9BF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424" y="1059025"/>
            <a:ext cx="5302189" cy="473995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fi-FI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Lue kpl 5, Maailma kylässä, s.32-37</a:t>
            </a:r>
          </a:p>
          <a:p>
            <a:pPr marL="0" indent="0">
              <a:buNone/>
            </a:pPr>
            <a:r>
              <a:rPr lang="fi-FI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Tee tehtävät 2,3,4, s.37</a:t>
            </a:r>
          </a:p>
        </p:txBody>
      </p:sp>
    </p:spTree>
    <p:extLst>
      <p:ext uri="{BB962C8B-B14F-4D97-AF65-F5344CB8AC3E}">
        <p14:creationId xmlns:p14="http://schemas.microsoft.com/office/powerpoint/2010/main" val="40522200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i (johtoryhmä)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Ioni (johtoryhmä)</Template>
  <TotalTime>99</TotalTime>
  <Words>342</Words>
  <Application>Microsoft Office PowerPoint</Application>
  <PresentationFormat>Laajakuva</PresentationFormat>
  <Paragraphs>52</Paragraphs>
  <Slides>7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13" baseType="lpstr">
      <vt:lpstr>Arial</vt:lpstr>
      <vt:lpstr>Calibri</vt:lpstr>
      <vt:lpstr>Century Gothic</vt:lpstr>
      <vt:lpstr>Wingdings</vt:lpstr>
      <vt:lpstr>Wingdings 3</vt:lpstr>
      <vt:lpstr>Ioni (johtoryhmä)</vt:lpstr>
      <vt:lpstr>Kpl 5, Maailma kylässä</vt:lpstr>
      <vt:lpstr>mcdonaldisaatio</vt:lpstr>
      <vt:lpstr>Maailman yhdenmukaistuminen</vt:lpstr>
      <vt:lpstr>Hyvä paha turismi</vt:lpstr>
      <vt:lpstr>Hyvä paha turismi</vt:lpstr>
      <vt:lpstr>Kulttuurien kohtaaminen </vt:lpstr>
      <vt:lpstr>Tehtäviä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Leila Töyrylä</dc:creator>
  <cp:lastModifiedBy>Leila Töyrylä</cp:lastModifiedBy>
  <cp:revision>2</cp:revision>
  <dcterms:created xsi:type="dcterms:W3CDTF">2026-10-21T08:44:21Z</dcterms:created>
  <dcterms:modified xsi:type="dcterms:W3CDTF">2026-10-21T10:23:56Z</dcterms:modified>
</cp:coreProperties>
</file>