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311" r:id="rId3"/>
    <p:sldId id="306" r:id="rId4"/>
    <p:sldId id="312" r:id="rId5"/>
    <p:sldId id="318" r:id="rId6"/>
    <p:sldId id="313" r:id="rId7"/>
    <p:sldId id="314" r:id="rId8"/>
    <p:sldId id="315" r:id="rId9"/>
    <p:sldId id="316" r:id="rId10"/>
    <p:sldId id="310" r:id="rId11"/>
    <p:sldId id="319" r:id="rId12"/>
    <p:sldId id="320" r:id="rId13"/>
    <p:sldId id="317" r:id="rId14"/>
    <p:sldId id="321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765175" y="1916832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fi-FI" sz="4000" dirty="0" smtClean="0">
                <a:solidFill>
                  <a:schemeClr val="accent1"/>
                </a:solidFill>
              </a:rPr>
              <a:t>Millainen on hyvä e-oppimateriaali? </a:t>
            </a:r>
            <a:endParaRPr lang="fi" sz="4000" dirty="0">
              <a:solidFill>
                <a:srgbClr val="4A86E8"/>
              </a:solidFill>
            </a:endParaRPr>
          </a:p>
        </p:txBody>
      </p:sp>
      <p:sp>
        <p:nvSpPr>
          <p:cNvPr id="2" name="AutoShape 2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AutoShape 4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AutoShape 6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AutoShape 8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860032" y="4005064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chemeClr val="accent1"/>
                </a:solidFill>
              </a:rPr>
              <a:t>Simo Veistola</a:t>
            </a:r>
          </a:p>
          <a:p>
            <a:r>
              <a:rPr lang="fi-FI" sz="1600" dirty="0" err="1" smtClean="0">
                <a:solidFill>
                  <a:schemeClr val="accent1"/>
                </a:solidFill>
              </a:rPr>
              <a:t>e-Oppi</a:t>
            </a:r>
            <a:endParaRPr lang="fi-FI" sz="1600" dirty="0" smtClean="0">
              <a:solidFill>
                <a:schemeClr val="accent1"/>
              </a:solidFill>
            </a:endParaRPr>
          </a:p>
          <a:p>
            <a:r>
              <a:rPr lang="fi-FI" sz="1600" dirty="0" smtClean="0">
                <a:solidFill>
                  <a:schemeClr val="accent1"/>
                </a:solidFill>
              </a:rPr>
              <a:t>FT, MBA</a:t>
            </a:r>
            <a:endParaRPr lang="fi-FI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Voisi olla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Motivoiva – vähän tekstiä!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Vuorovaikutteinen – nopea palaute!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Muokattava – opettajan näkemys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Helposti löydettävä, käyttöönotettava –netissä, kaikilla laitteilla käytettävä</a:t>
            </a: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144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Voisi olla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36" y="-27384"/>
            <a:ext cx="6019800" cy="620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562917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Voisi olla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555307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5043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Geenivaraoppi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Motivoiva – vähän tekstiä per moduuli. Lisätieto-laatikot linkin takana.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Vuorovaikutteinen – nopea palaute! Pikkukysymyksiä.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Muokattava – opettajan näkemys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Helposti löydettävä, käyttöönotettava –</a:t>
            </a:r>
            <a:r>
              <a:rPr lang="fi-FI" b="1" dirty="0" err="1" smtClean="0">
                <a:solidFill>
                  <a:schemeClr val="accent1"/>
                </a:solidFill>
              </a:rPr>
              <a:t>Peda.net</a:t>
            </a:r>
            <a:r>
              <a:rPr lang="fi-FI" b="1" dirty="0" smtClean="0">
                <a:solidFill>
                  <a:schemeClr val="accent1"/>
                </a:solidFill>
              </a:rPr>
              <a:t> täyttää vaatimuksen</a:t>
            </a: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3996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Ja lisää..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Hyperlinkit mm. sanastoon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Videot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Videoihin liittyviä kysymyksiä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Ongelmalähtöinen oppiminen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Oman </a:t>
            </a:r>
            <a:r>
              <a:rPr lang="fi-FI" b="1" smtClean="0">
                <a:solidFill>
                  <a:schemeClr val="accent1"/>
                </a:solidFill>
              </a:rPr>
              <a:t>tuottamisen tukeminen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68723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Taustaa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Asiaa on tutkittu viime vuosina melko paljon.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Vastaus riippuu näkökulmasta, kohderyhmästä ja tavoitteesta.</a:t>
            </a: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4529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Esimerkkejä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Kertaava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Syventävä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Ohjaava (oppimispolku)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Visualisoiva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Motivoiva</a:t>
            </a: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9578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Mihin oppimateriaaleja tarvitaan?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oppilas: henkilösuhde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oppiaines: pedagoginen sisältö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Oppilas – oppiaines: opiskelu</a:t>
            </a: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604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Geenivaraoppi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buClr>
                <a:schemeClr val="accent1"/>
              </a:buClr>
              <a:buSzPct val="100000"/>
              <a:buNone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7675"/>
            <a:ext cx="7731993" cy="291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3032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altLang="fi-FI" sz="2400" dirty="0">
                <a:solidFill>
                  <a:schemeClr val="accent1"/>
                </a:solidFill>
              </a:rPr>
              <a:t>Opetusteknologian utopiat </a:t>
            </a:r>
            <a:r>
              <a:rPr lang="fi-FI" altLang="fi-FI" sz="1800" dirty="0">
                <a:solidFill>
                  <a:schemeClr val="accent1"/>
                </a:solidFill>
              </a:rPr>
              <a:t>(Lehtinen 2006)</a:t>
            </a:r>
            <a:endParaRPr lang="fi" sz="2400" dirty="0">
              <a:solidFill>
                <a:schemeClr val="accent1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fi-FI" altLang="fi-FI" sz="1800" b="1" dirty="0">
                <a:solidFill>
                  <a:schemeClr val="accent1"/>
                </a:solidFill>
              </a:rPr>
              <a:t>Väsymättömän ja yksilöllisen harjaannuttajan utopia (toistuvat harjoitukset)</a:t>
            </a:r>
          </a:p>
          <a:p>
            <a:pPr>
              <a:spcBef>
                <a:spcPct val="50000"/>
              </a:spcBef>
            </a:pPr>
            <a:r>
              <a:rPr lang="fi-FI" altLang="fi-FI" sz="1800" b="1" dirty="0">
                <a:solidFill>
                  <a:schemeClr val="accent1"/>
                </a:solidFill>
              </a:rPr>
              <a:t>Älykkään tutorin utopia: Ohjelmat korvaavat opettajan.</a:t>
            </a:r>
          </a:p>
          <a:p>
            <a:pPr>
              <a:spcBef>
                <a:spcPct val="50000"/>
              </a:spcBef>
            </a:pPr>
            <a:r>
              <a:rPr lang="fi-FI" altLang="fi-FI" sz="1800" b="1" dirty="0">
                <a:solidFill>
                  <a:schemeClr val="accent1"/>
                </a:solidFill>
              </a:rPr>
              <a:t>Mikromaailmojen utopia: laitteet ja ohjelmistot mahdollistavat kokeilut, simulaatiot jne.</a:t>
            </a:r>
          </a:p>
          <a:p>
            <a:pPr>
              <a:spcBef>
                <a:spcPct val="50000"/>
              </a:spcBef>
            </a:pPr>
            <a:r>
              <a:rPr lang="fi-FI" altLang="fi-FI" sz="1800" b="1" dirty="0">
                <a:solidFill>
                  <a:schemeClr val="accent1"/>
                </a:solidFill>
              </a:rPr>
              <a:t>Multimedian utopia: </a:t>
            </a:r>
            <a:r>
              <a:rPr lang="fi-FI" altLang="fi-FI" sz="1800" b="1" dirty="0" err="1">
                <a:solidFill>
                  <a:schemeClr val="accent1"/>
                </a:solidFill>
              </a:rPr>
              <a:t>Audiovisuaaliset-</a:t>
            </a:r>
            <a:r>
              <a:rPr lang="fi-FI" altLang="fi-FI" sz="1800" b="1" dirty="0">
                <a:solidFill>
                  <a:schemeClr val="accent1"/>
                </a:solidFill>
              </a:rPr>
              <a:t> ja multimediaelementit lisäävät motivaatio tuomalla ”tosielämän kontekstin”.</a:t>
            </a:r>
          </a:p>
          <a:p>
            <a:pPr>
              <a:spcBef>
                <a:spcPct val="50000"/>
              </a:spcBef>
            </a:pPr>
            <a:r>
              <a:rPr lang="fi-FI" altLang="fi-FI" sz="1800" b="1" dirty="0" err="1">
                <a:solidFill>
                  <a:schemeClr val="accent1"/>
                </a:solidFill>
              </a:rPr>
              <a:t>Virtualisoinnin</a:t>
            </a:r>
            <a:r>
              <a:rPr lang="fi-FI" altLang="fi-FI" sz="1800" b="1" dirty="0">
                <a:solidFill>
                  <a:schemeClr val="accent1"/>
                </a:solidFill>
              </a:rPr>
              <a:t> utopia: paikasta ja instituutioista riippumatonta</a:t>
            </a:r>
            <a:br>
              <a:rPr lang="fi-FI" altLang="fi-FI" sz="1800" b="1" dirty="0">
                <a:solidFill>
                  <a:schemeClr val="accent1"/>
                </a:solidFill>
              </a:rPr>
            </a:br>
            <a:r>
              <a:rPr lang="fi-FI" altLang="fi-FI" sz="1800" b="1" dirty="0">
                <a:solidFill>
                  <a:schemeClr val="accent1"/>
                </a:solidFill>
              </a:rPr>
              <a:t>spontaania ja omaehtoista toimintaa.</a:t>
            </a:r>
          </a:p>
          <a:p>
            <a:pPr>
              <a:spcBef>
                <a:spcPct val="50000"/>
              </a:spcBef>
            </a:pPr>
            <a:r>
              <a:rPr lang="fi-FI" altLang="fi-FI" sz="1800" b="1" dirty="0" smtClean="0">
                <a:solidFill>
                  <a:schemeClr val="accent1"/>
                </a:solidFill>
              </a:rPr>
              <a:t>Yhteisöllisen </a:t>
            </a:r>
            <a:r>
              <a:rPr lang="fi-FI" altLang="fi-FI" sz="1800" b="1" dirty="0">
                <a:solidFill>
                  <a:schemeClr val="accent1"/>
                </a:solidFill>
              </a:rPr>
              <a:t>oppimisen utopia: vuorovaikutuksen tärkeä merkitys</a:t>
            </a:r>
          </a:p>
          <a:p>
            <a:pPr>
              <a:buClr>
                <a:schemeClr val="accent1"/>
              </a:buClr>
              <a:buSzPct val="100000"/>
            </a:pPr>
            <a:endParaRPr lang="fi-FI" sz="18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11292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altLang="fi-FI" sz="2400" dirty="0">
                <a:solidFill>
                  <a:schemeClr val="accent1"/>
                </a:solidFill>
              </a:rPr>
              <a:t>Opetusteknologian utopiat </a:t>
            </a:r>
            <a:r>
              <a:rPr lang="fi-FI" altLang="fi-FI" sz="1800" dirty="0">
                <a:solidFill>
                  <a:schemeClr val="accent1"/>
                </a:solidFill>
              </a:rPr>
              <a:t>(Lehtinen 2006)</a:t>
            </a:r>
            <a:endParaRPr lang="fi" sz="2400" dirty="0">
              <a:solidFill>
                <a:schemeClr val="accent1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fi-FI" altLang="fi-FI" sz="1800" b="1" dirty="0">
                <a:solidFill>
                  <a:schemeClr val="accent1"/>
                </a:solidFill>
              </a:rPr>
              <a:t>Kaikissa utopioissa totuuden siemen: </a:t>
            </a:r>
            <a:endParaRPr lang="fi-FI" altLang="fi-FI" sz="1800" b="1" dirty="0" smtClean="0">
              <a:solidFill>
                <a:schemeClr val="accent1"/>
              </a:solidFill>
            </a:endParaRPr>
          </a:p>
          <a:p>
            <a:pPr>
              <a:spcBef>
                <a:spcPct val="50000"/>
              </a:spcBef>
            </a:pPr>
            <a:r>
              <a:rPr lang="fi-FI" altLang="fi-FI" sz="1800" b="1" dirty="0" smtClean="0">
                <a:solidFill>
                  <a:schemeClr val="accent1"/>
                </a:solidFill>
              </a:rPr>
              <a:t>Niitä </a:t>
            </a:r>
            <a:r>
              <a:rPr lang="fi-FI" altLang="fi-FI" sz="1800" b="1" dirty="0">
                <a:solidFill>
                  <a:schemeClr val="accent1"/>
                </a:solidFill>
              </a:rPr>
              <a:t>oikein yhdistämällä syntyy hyvä oppilaitosten-opettajien-oppilaiden-sähköisten oppimateriaalien muodostama kokonaisuus, joka vastaa yhteiskunnan  tieto-taitovaatimuksiin ja siten ”uuden koulun” toimintakulttuurivaatimuksiin.</a:t>
            </a:r>
            <a:endParaRPr lang="fi-FI" sz="1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1804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altLang="fi-FI" sz="2400" dirty="0" smtClean="0">
                <a:solidFill>
                  <a:schemeClr val="accent1"/>
                </a:solidFill>
              </a:rPr>
              <a:t>Hyvä materiaali</a:t>
            </a:r>
            <a:endParaRPr lang="fi" sz="2400" dirty="0">
              <a:solidFill>
                <a:schemeClr val="accent1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fi-FI" altLang="fi-FI" sz="2400" b="1" dirty="0">
                <a:solidFill>
                  <a:schemeClr val="accent1"/>
                </a:solidFill>
              </a:rPr>
              <a:t>Se on sähköisen oppimateriaalin ja oppimisalustan muodostama kokonaisuus joka mahdollistaa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2400" b="1" dirty="0" smtClean="0">
                <a:solidFill>
                  <a:schemeClr val="accent1"/>
                </a:solidFill>
              </a:rPr>
              <a:t>	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vuorovaikutteista oppimista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	osallistuvaa </a:t>
            </a:r>
            <a:r>
              <a:rPr lang="fi-FI" altLang="fi-FI" sz="1600" b="1" dirty="0">
                <a:solidFill>
                  <a:schemeClr val="accent1"/>
                </a:solidFill>
              </a:rPr>
              <a:t>oppimista  </a:t>
            </a:r>
            <a:endParaRPr lang="fi-FI" altLang="fi-FI" sz="1600" b="1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	yhteisöllistä oppimista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1600" b="1" dirty="0">
                <a:solidFill>
                  <a:schemeClr val="accent1"/>
                </a:solidFill>
              </a:rPr>
              <a:t>	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perinteisestä </a:t>
            </a:r>
            <a:r>
              <a:rPr lang="fi-FI" altLang="fi-FI" sz="1600" b="1" dirty="0">
                <a:solidFill>
                  <a:schemeClr val="accent1"/>
                </a:solidFill>
              </a:rPr>
              <a:t>oppisisältöihin painottuvan opiskelun sijaan ymmärtävää 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ja 	itsenäistä </a:t>
            </a:r>
            <a:r>
              <a:rPr lang="fi-FI" altLang="fi-FI" sz="1600" b="1" dirty="0">
                <a:solidFill>
                  <a:schemeClr val="accent1"/>
                </a:solidFill>
              </a:rPr>
              <a:t>tiedonhakua </a:t>
            </a:r>
            <a:endParaRPr lang="fi-FI" altLang="fi-FI" sz="1600" b="1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1200" dirty="0">
                <a:solidFill>
                  <a:schemeClr val="accent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479412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altLang="fi-FI" sz="2400" dirty="0" smtClean="0">
                <a:solidFill>
                  <a:schemeClr val="accent1"/>
                </a:solidFill>
              </a:rPr>
              <a:t>Hyvä materiaali</a:t>
            </a:r>
            <a:endParaRPr lang="fi" sz="2400" dirty="0">
              <a:solidFill>
                <a:schemeClr val="accent1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yhteistyötaitojen </a:t>
            </a:r>
            <a:r>
              <a:rPr lang="fi-FI" altLang="fi-FI" sz="1600" b="1" dirty="0">
                <a:solidFill>
                  <a:schemeClr val="accent1"/>
                </a:solidFill>
              </a:rPr>
              <a:t>ja tiimityön merkitys 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kasvaa</a:t>
            </a: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erilaiset oppimismenetelmät</a:t>
            </a: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uuden </a:t>
            </a:r>
            <a:r>
              <a:rPr lang="fi-FI" altLang="fi-FI" sz="1600" b="1" dirty="0">
                <a:solidFill>
                  <a:schemeClr val="accent1"/>
                </a:solidFill>
              </a:rPr>
              <a:t>opittavan asian kytkemisen aiempiin tietosisältöihin </a:t>
            </a:r>
            <a:endParaRPr lang="fi-FI" altLang="fi-FI" sz="1600" b="1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helpottaa </a:t>
            </a:r>
            <a:r>
              <a:rPr lang="fi-FI" altLang="fi-FI" sz="1600" b="1" dirty="0">
                <a:solidFill>
                  <a:schemeClr val="accent1"/>
                </a:solidFill>
              </a:rPr>
              <a:t>ottamaan huomioon oppilaiden erilaiset 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tarpeet</a:t>
            </a: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helpottaa </a:t>
            </a:r>
            <a:r>
              <a:rPr lang="fi-FI" altLang="fi-FI" sz="1600" b="1" dirty="0">
                <a:solidFill>
                  <a:schemeClr val="accent1"/>
                </a:solidFill>
              </a:rPr>
              <a:t>koulu- ja kuntakohtaisen opetussuunnitelman toteuttamisen </a:t>
            </a:r>
            <a:endParaRPr lang="fi-FI" altLang="fi-FI" sz="1600" b="1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sekä </a:t>
            </a:r>
            <a:r>
              <a:rPr lang="fi-FI" altLang="fi-FI" sz="1600" b="1" dirty="0">
                <a:solidFill>
                  <a:schemeClr val="accent1"/>
                </a:solidFill>
              </a:rPr>
              <a:t>oppilaiden ja opettajien että yhteiskunnan tarpeen täyttämisen 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(”</a:t>
            </a:r>
            <a:r>
              <a:rPr lang="fi-FI" altLang="fi-FI" sz="1600" b="1" dirty="0">
                <a:solidFill>
                  <a:schemeClr val="accent1"/>
                </a:solidFill>
              </a:rPr>
              <a:t>Uusi koulu”- vaateet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endParaRPr lang="fi-FI" altLang="fi-FI" sz="1600" b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Mahdollistaa</a:t>
            </a:r>
            <a:endParaRPr lang="fi-FI" altLang="fi-FI" sz="1600" b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endParaRPr lang="fi-FI" altLang="fi-FI" sz="1600" b="1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nykyaikaisen </a:t>
            </a:r>
            <a:r>
              <a:rPr lang="fi-FI" altLang="fi-FI" sz="1600" b="1" dirty="0">
                <a:solidFill>
                  <a:schemeClr val="accent1"/>
                </a:solidFill>
              </a:rPr>
              <a:t>käsityksen tiedosta ja oppimisesta käyttöönoton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tietoteknisten </a:t>
            </a:r>
            <a:r>
              <a:rPr lang="fi-FI" altLang="fi-FI" sz="1600" b="1" dirty="0">
                <a:solidFill>
                  <a:schemeClr val="accent1"/>
                </a:solidFill>
              </a:rPr>
              <a:t>taitojen </a:t>
            </a:r>
            <a:r>
              <a:rPr lang="fi-FI" altLang="fi-FI" sz="1600" b="1" dirty="0" smtClean="0">
                <a:solidFill>
                  <a:schemeClr val="accent1"/>
                </a:solidFill>
              </a:rPr>
              <a:t>varmistamisen </a:t>
            </a:r>
            <a:r>
              <a:rPr lang="fi-FI" altLang="fi-FI" sz="1600" b="1" dirty="0">
                <a:solidFill>
                  <a:schemeClr val="accent1"/>
                </a:solidFill>
              </a:rPr>
              <a:t>siten että tietotekniikka on todella koulun perusväline.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i-FI" altLang="fi-FI" sz="1600" b="1" dirty="0" smtClean="0">
                <a:solidFill>
                  <a:schemeClr val="accent1"/>
                </a:solidFill>
              </a:rPr>
              <a:t>henkilökohtaisen </a:t>
            </a:r>
            <a:r>
              <a:rPr lang="fi-FI" altLang="fi-FI" sz="1600" b="1" dirty="0">
                <a:solidFill>
                  <a:schemeClr val="accent1"/>
                </a:solidFill>
              </a:rPr>
              <a:t>oppimisympäristön </a:t>
            </a:r>
          </a:p>
        </p:txBody>
      </p:sp>
    </p:spTree>
    <p:extLst>
      <p:ext uri="{BB962C8B-B14F-4D97-AF65-F5344CB8AC3E}">
        <p14:creationId xmlns:p14="http://schemas.microsoft.com/office/powerpoint/2010/main" val="316824863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7246</TotalTime>
  <Words>296</Words>
  <Application>Microsoft Office PowerPoint</Application>
  <PresentationFormat>Näytössä katseltava diaesitys (4:3)</PresentationFormat>
  <Paragraphs>66</Paragraphs>
  <Slides>14</Slides>
  <Notes>14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/>
      <vt:lpstr>Millainen on hyvä e-oppimateriaali? </vt:lpstr>
      <vt:lpstr>Taustaa</vt:lpstr>
      <vt:lpstr>Esimerkkejä</vt:lpstr>
      <vt:lpstr>Mihin oppimateriaaleja tarvitaan?</vt:lpstr>
      <vt:lpstr>Geenivaraoppi</vt:lpstr>
      <vt:lpstr>Opetusteknologian utopiat (Lehtinen 2006)</vt:lpstr>
      <vt:lpstr>Opetusteknologian utopiat (Lehtinen 2006)</vt:lpstr>
      <vt:lpstr>Hyvä materiaali</vt:lpstr>
      <vt:lpstr>Hyvä materiaali</vt:lpstr>
      <vt:lpstr>Voisi olla</vt:lpstr>
      <vt:lpstr>Voisi olla</vt:lpstr>
      <vt:lpstr>Voisi olla</vt:lpstr>
      <vt:lpstr>Geenivaraoppi</vt:lpstr>
      <vt:lpstr>Ja lisää..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Simo Veistola</cp:lastModifiedBy>
  <cp:revision>49</cp:revision>
  <dcterms:modified xsi:type="dcterms:W3CDTF">2014-09-10T07:11:08Z</dcterms:modified>
</cp:coreProperties>
</file>